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94" r:id="rId3"/>
    <p:sldId id="296" r:id="rId4"/>
    <p:sldId id="297" r:id="rId5"/>
    <p:sldId id="298" r:id="rId6"/>
    <p:sldId id="299" r:id="rId7"/>
    <p:sldId id="291" r:id="rId8"/>
    <p:sldId id="29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8485"/>
    <a:srgbClr val="D348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382" autoAdjust="0"/>
    <p:restoredTop sz="69799" autoAdjust="0"/>
  </p:normalViewPr>
  <p:slideViewPr>
    <p:cSldViewPr>
      <p:cViewPr varScale="1">
        <p:scale>
          <a:sx n="75" d="100"/>
          <a:sy n="75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E9319-4A93-420B-A734-B5551CA78B46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BE847-3D4A-4925-9596-19C508AE6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2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3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4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5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6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7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8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263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ООО "АСУ XXI ВЕК"    2002-2007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3EE4CAF-0932-40AE-8DB3-BFB2E5BD0F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09FF3E-96C6-40B2-83A3-EFB60C186C0E}" type="datetimeFigureOut">
              <a:rPr lang="ru-RU" smtClean="0"/>
              <a:pPr/>
              <a:t>26.10.2008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18" Type="http://schemas.openxmlformats.org/officeDocument/2006/relationships/image" Target="../media/image20.jpeg"/><Relationship Id="rId26" Type="http://schemas.openxmlformats.org/officeDocument/2006/relationships/image" Target="../media/image28.jpeg"/><Relationship Id="rId3" Type="http://schemas.openxmlformats.org/officeDocument/2006/relationships/image" Target="../media/image5.jpeg"/><Relationship Id="rId21" Type="http://schemas.openxmlformats.org/officeDocument/2006/relationships/image" Target="../media/image23.jpeg"/><Relationship Id="rId34" Type="http://schemas.openxmlformats.org/officeDocument/2006/relationships/image" Target="../media/image36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17" Type="http://schemas.openxmlformats.org/officeDocument/2006/relationships/image" Target="../media/image19.jpeg"/><Relationship Id="rId25" Type="http://schemas.openxmlformats.org/officeDocument/2006/relationships/image" Target="../media/image27.jpeg"/><Relationship Id="rId33" Type="http://schemas.openxmlformats.org/officeDocument/2006/relationships/image" Target="../media/image35.jpeg"/><Relationship Id="rId38" Type="http://schemas.openxmlformats.org/officeDocument/2006/relationships/image" Target="../media/image40.jpe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8.jpeg"/><Relationship Id="rId20" Type="http://schemas.openxmlformats.org/officeDocument/2006/relationships/image" Target="../media/image22.jpeg"/><Relationship Id="rId29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24" Type="http://schemas.openxmlformats.org/officeDocument/2006/relationships/image" Target="../media/image26.jpeg"/><Relationship Id="rId32" Type="http://schemas.openxmlformats.org/officeDocument/2006/relationships/image" Target="../media/image34.jpeg"/><Relationship Id="rId37" Type="http://schemas.openxmlformats.org/officeDocument/2006/relationships/image" Target="../media/image39.jpe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23" Type="http://schemas.openxmlformats.org/officeDocument/2006/relationships/image" Target="../media/image25.jpeg"/><Relationship Id="rId28" Type="http://schemas.openxmlformats.org/officeDocument/2006/relationships/image" Target="../media/image30.jpeg"/><Relationship Id="rId36" Type="http://schemas.openxmlformats.org/officeDocument/2006/relationships/image" Target="../media/image38.jpeg"/><Relationship Id="rId10" Type="http://schemas.openxmlformats.org/officeDocument/2006/relationships/image" Target="../media/image12.jpeg"/><Relationship Id="rId19" Type="http://schemas.openxmlformats.org/officeDocument/2006/relationships/image" Target="../media/image21.jpeg"/><Relationship Id="rId31" Type="http://schemas.openxmlformats.org/officeDocument/2006/relationships/image" Target="../media/image33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Relationship Id="rId22" Type="http://schemas.openxmlformats.org/officeDocument/2006/relationships/image" Target="../media/image24.jpeg"/><Relationship Id="rId27" Type="http://schemas.openxmlformats.org/officeDocument/2006/relationships/image" Target="../media/image29.jpeg"/><Relationship Id="rId30" Type="http://schemas.openxmlformats.org/officeDocument/2006/relationships/image" Target="../media/image32.jpeg"/><Relationship Id="rId35" Type="http://schemas.openxmlformats.org/officeDocument/2006/relationships/image" Target="../media/image3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uxxivek.spb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hyperlink" Target="mailto:mailbox@asuxxivek.spb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14282" y="4071942"/>
            <a:ext cx="8715436" cy="17240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клиенты выбирают </a:t>
            </a:r>
            <a:r>
              <a:rPr lang="ru-RU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компанию «АСУ 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XXI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век»?</a:t>
            </a:r>
            <a:endParaRPr lang="ru-RU" sz="2200" b="1" noProof="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08" y="214290"/>
            <a:ext cx="3428992" cy="428628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6286512" y="214290"/>
            <a:ext cx="2857488" cy="428652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cap="all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КОМПАНИЯ</a:t>
            </a:r>
            <a:r>
              <a:rPr kumimoji="0" lang="ru-RU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ru-RU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«АСУ </a:t>
            </a:r>
            <a:r>
              <a:rPr kumimoji="0" lang="en-US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XXI </a:t>
            </a:r>
            <a:r>
              <a:rPr kumimoji="0" lang="ru-RU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век»</a:t>
            </a:r>
            <a:endParaRPr kumimoji="0" lang="en-US" sz="1200" b="1" i="0" u="none" strike="noStrike" kern="1200" cap="all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i="0" u="none" strike="noStrike" kern="1200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Разработка</a:t>
            </a:r>
            <a:r>
              <a:rPr kumimoji="0" lang="ru-RU" sz="900" i="0" u="none" strike="noStrike" kern="1200" spc="0" normalizeH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информационных систем для бизнеса</a:t>
            </a:r>
            <a:endParaRPr kumimoji="0" lang="ru-RU" sz="900" i="0" u="none" strike="noStrike" kern="1200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714348" y="1714488"/>
            <a:ext cx="7858180" cy="35719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714348" y="2071678"/>
            <a:ext cx="4357718" cy="1643074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Мы знаем по крайней мере 4 причины, почему клиенты выбирают именно нас. </a:t>
            </a:r>
            <a:endParaRPr kumimoji="0" lang="ru-RU" sz="40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Компания «АСУ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XXI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век»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3" name="Группа 6"/>
          <p:cNvGrpSpPr>
            <a:grpSpLocks/>
          </p:cNvGrpSpPr>
          <p:nvPr/>
        </p:nvGrpSpPr>
        <p:grpSpPr bwMode="auto">
          <a:xfrm>
            <a:off x="1071538" y="4214818"/>
            <a:ext cx="2160000" cy="2160000"/>
            <a:chOff x="2134586" y="856"/>
            <a:chExt cx="1089589" cy="1089589"/>
          </a:xfrm>
        </p:grpSpPr>
        <p:sp>
          <p:nvSpPr>
            <p:cNvPr id="14" name="Овал 13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5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000" dirty="0" smtClean="0"/>
                <a:t>Опыт </a:t>
              </a:r>
              <a:r>
                <a:rPr lang="ru-RU" sz="3200" dirty="0" smtClean="0"/>
                <a:t>работы</a:t>
              </a:r>
              <a:endParaRPr lang="ru-RU" sz="3200" dirty="0"/>
            </a:p>
          </p:txBody>
        </p:sp>
      </p:grpSp>
      <p:grpSp>
        <p:nvGrpSpPr>
          <p:cNvPr id="16" name="Группа 6"/>
          <p:cNvGrpSpPr>
            <a:grpSpLocks/>
          </p:cNvGrpSpPr>
          <p:nvPr/>
        </p:nvGrpSpPr>
        <p:grpSpPr bwMode="auto">
          <a:xfrm>
            <a:off x="2928926" y="4197958"/>
            <a:ext cx="2160000" cy="2160000"/>
            <a:chOff x="2134586" y="856"/>
            <a:chExt cx="1089589" cy="1089589"/>
          </a:xfrm>
        </p:grpSpPr>
        <p:sp>
          <p:nvSpPr>
            <p:cNvPr id="17" name="Овал 16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8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 smtClean="0"/>
                <a:t>Решения </a:t>
              </a:r>
              <a:r>
                <a:rPr lang="ru-RU" sz="2000" dirty="0" smtClean="0"/>
                <a:t>для вашего </a:t>
              </a:r>
              <a:r>
                <a:rPr lang="ru-RU" sz="2400" dirty="0" smtClean="0"/>
                <a:t>бизнеса</a:t>
              </a:r>
              <a:endParaRPr lang="ru-RU" sz="2400" dirty="0"/>
            </a:p>
          </p:txBody>
        </p:sp>
      </p:grpSp>
      <p:grpSp>
        <p:nvGrpSpPr>
          <p:cNvPr id="19" name="Группа 6"/>
          <p:cNvGrpSpPr>
            <a:grpSpLocks/>
          </p:cNvGrpSpPr>
          <p:nvPr/>
        </p:nvGrpSpPr>
        <p:grpSpPr bwMode="auto">
          <a:xfrm>
            <a:off x="4786314" y="4197958"/>
            <a:ext cx="2160000" cy="2160000"/>
            <a:chOff x="2134586" y="856"/>
            <a:chExt cx="1089589" cy="1089589"/>
          </a:xfrm>
        </p:grpSpPr>
        <p:sp>
          <p:nvSpPr>
            <p:cNvPr id="20" name="Овал 19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21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 dirty="0" smtClean="0"/>
                <a:t>Полный цикл внедрения</a:t>
              </a:r>
              <a:endParaRPr lang="ru-RU" sz="2400" b="1" dirty="0"/>
            </a:p>
          </p:txBody>
        </p:sp>
      </p:grpSp>
      <p:grpSp>
        <p:nvGrpSpPr>
          <p:cNvPr id="22" name="Группа 6"/>
          <p:cNvGrpSpPr>
            <a:grpSpLocks/>
          </p:cNvGrpSpPr>
          <p:nvPr/>
        </p:nvGrpSpPr>
        <p:grpSpPr bwMode="auto">
          <a:xfrm>
            <a:off x="6643702" y="4197958"/>
            <a:ext cx="2160000" cy="2160000"/>
            <a:chOff x="2134586" y="856"/>
            <a:chExt cx="1089589" cy="1089589"/>
          </a:xfrm>
        </p:grpSpPr>
        <p:sp>
          <p:nvSpPr>
            <p:cNvPr id="23" name="Овал 22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 dirty="0" smtClean="0"/>
                <a:t>Близость к заказчику</a:t>
              </a:r>
              <a:endParaRPr lang="ru-RU" sz="2400" b="1" dirty="0"/>
            </a:p>
          </p:txBody>
        </p:sp>
      </p:grpSp>
      <p:pic>
        <p:nvPicPr>
          <p:cNvPr id="29" name="Рисунок 28" descr="332x109_t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2000240"/>
            <a:ext cx="3162300" cy="10382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1643042" y="2571744"/>
            <a:ext cx="8572560" cy="5214974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714348" y="1714488"/>
            <a:ext cx="7858180" cy="35719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3500430" y="3071810"/>
            <a:ext cx="5143536" cy="314327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Большой опыт внедрения ПО.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11 лет на рынке.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Сотни успешных внедрений. Результат многолетней работы с клиентами – не только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отлаженная работа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методики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по внедрению программ под клиента, но и собственная линейка программных продуктов – семейство «Экспресс-Управление».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857224" y="1928802"/>
            <a:ext cx="2232000" cy="2232000"/>
            <a:chOff x="2134586" y="856"/>
            <a:chExt cx="1089589" cy="1089589"/>
          </a:xfrm>
        </p:grpSpPr>
        <p:sp>
          <p:nvSpPr>
            <p:cNvPr id="10" name="Овал 9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dirty="0" smtClean="0"/>
                <a:t>Опыт </a:t>
              </a:r>
              <a:r>
                <a:rPr lang="ru-RU" sz="3600" dirty="0" smtClean="0"/>
                <a:t>работы</a:t>
              </a:r>
              <a:endParaRPr lang="ru-RU" sz="4400" dirty="0"/>
            </a:p>
          </p:txBody>
        </p:sp>
      </p:grpSp>
      <p:sp>
        <p:nvSpPr>
          <p:cNvPr id="9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Первая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причина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-928726" y="2967034"/>
            <a:ext cx="8124262" cy="4857784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714348" y="1714488"/>
            <a:ext cx="7858180" cy="35719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1219178" y="3967166"/>
            <a:ext cx="5143536" cy="185738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Мы не компания одного 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продукта. Мы предлагаем </a:t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не 1С. И не «Экспресс-Управление». Мы предлагаем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сбалансированное решение для каждого клиента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5552462" y="1966902"/>
            <a:ext cx="2520000" cy="2520000"/>
            <a:chOff x="2134586" y="856"/>
            <a:chExt cx="1089589" cy="1089589"/>
          </a:xfrm>
        </p:grpSpPr>
        <p:sp>
          <p:nvSpPr>
            <p:cNvPr id="10" name="Овал 9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dirty="0" smtClean="0"/>
                <a:t>Решения для вашего бизнеса</a:t>
              </a:r>
              <a:endParaRPr lang="ru-RU" sz="2800" dirty="0"/>
            </a:p>
          </p:txBody>
        </p:sp>
      </p:grpSp>
      <p:sp>
        <p:nvSpPr>
          <p:cNvPr id="9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Вторая 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причина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062146" y="2043102"/>
            <a:ext cx="8124262" cy="6000792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714348" y="1714488"/>
            <a:ext cx="7858180" cy="35719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3643306" y="2400292"/>
            <a:ext cx="5143536" cy="3671914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Мы обеспечиваем полный цикл работы с клиентом: </a:t>
            </a:r>
          </a:p>
          <a:p>
            <a:pPr marL="36195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 диагностика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проблемы;</a:t>
            </a:r>
          </a:p>
          <a:p>
            <a:pPr marL="36195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 обследование;</a:t>
            </a:r>
          </a:p>
          <a:p>
            <a:pPr marL="36195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 поставка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ПО; </a:t>
            </a:r>
          </a:p>
          <a:p>
            <a:pPr marL="36195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 настройка;</a:t>
            </a:r>
          </a:p>
          <a:p>
            <a:pPr marL="36195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 обучение;</a:t>
            </a:r>
          </a:p>
          <a:p>
            <a:pPr marL="36195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сопровождение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Полный цикл повышает успешность проекта и его результативность.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857224" y="3071810"/>
            <a:ext cx="2520000" cy="2520000"/>
            <a:chOff x="2134586" y="856"/>
            <a:chExt cx="1089589" cy="1089589"/>
          </a:xfrm>
        </p:grpSpPr>
        <p:sp>
          <p:nvSpPr>
            <p:cNvPr id="10" name="Овал 9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/>
                <a:t>Полный цикл внедрения</a:t>
              </a:r>
              <a:endParaRPr lang="ru-RU" sz="2800" b="1" dirty="0"/>
            </a:p>
          </p:txBody>
        </p:sp>
      </p:grpSp>
      <p:sp>
        <p:nvSpPr>
          <p:cNvPr id="9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Третья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причина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-1143040" y="2143116"/>
            <a:ext cx="8481452" cy="5857916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714348" y="1714488"/>
            <a:ext cx="7858180" cy="35719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928662" y="2600318"/>
            <a:ext cx="4857784" cy="3671914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Близость к клиенту.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Мы находится в Петербурге. Близость поставщика программного обеспечения – удобство и оперативность обслуживания для Клиента. </a:t>
            </a:r>
          </a:p>
          <a:p>
            <a:pPr>
              <a:spcBef>
                <a:spcPts val="6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 это не только территориальная близость, но и «духовная». Мы всегда рядом с клиентом, готовы прийти на помощь, выслушать и выполнить пожелания.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6072198" y="3000372"/>
            <a:ext cx="2520000" cy="2520000"/>
            <a:chOff x="2134586" y="856"/>
            <a:chExt cx="1089589" cy="1089589"/>
          </a:xfrm>
        </p:grpSpPr>
        <p:sp>
          <p:nvSpPr>
            <p:cNvPr id="10" name="Овал 9"/>
            <p:cNvSpPr/>
            <p:nvPr/>
          </p:nvSpPr>
          <p:spPr>
            <a:xfrm>
              <a:off x="2134586" y="856"/>
              <a:ext cx="1089589" cy="1089589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2293418" y="161043"/>
              <a:ext cx="771925" cy="769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750" tIns="31750" rIns="31750" bIns="31750" spcCol="1270" anchor="ctr"/>
            <a:lstStyle/>
            <a:p>
              <a:pPr algn="ctr" defTabSz="2222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/>
                <a:t>Близость к заказчику</a:t>
              </a:r>
              <a:endParaRPr lang="ru-RU" sz="2800" b="1" dirty="0"/>
            </a:p>
          </p:txBody>
        </p:sp>
      </p:grpSp>
      <p:sp>
        <p:nvSpPr>
          <p:cNvPr id="9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Четвертая 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причина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14352"/>
            <a:ext cx="8153400" cy="62863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Наши клиенты</a:t>
            </a:r>
            <a:endParaRPr lang="ru-RU" sz="4800" b="1" dirty="0"/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90536" y="1714489"/>
          <a:ext cx="7858180" cy="4697114"/>
        </p:xfrm>
        <a:graphic>
          <a:graphicData uri="http://schemas.openxmlformats.org/drawingml/2006/table">
            <a:tbl>
              <a:tblPr/>
              <a:tblGrid>
                <a:gridCol w="1122597"/>
                <a:gridCol w="841948"/>
                <a:gridCol w="280649"/>
                <a:gridCol w="1122597"/>
                <a:gridCol w="561299"/>
                <a:gridCol w="561299"/>
                <a:gridCol w="1122597"/>
                <a:gridCol w="280649"/>
                <a:gridCol w="841948"/>
                <a:gridCol w="1122597"/>
              </a:tblGrid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Завод «Масса-К»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«Армалит-1»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Завод «Металлист»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Ленинцец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«Транс-Балтия»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Обуховский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МХК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Регионхимснаб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 dirty="0">
                          <a:latin typeface="+mn-lt"/>
                          <a:ea typeface="Times New Roman"/>
                        </a:rPr>
                        <a:t>Jam Hall Media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ООО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Баумит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ООО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«Композит СПб»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НПФ «Уран»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Компания </a:t>
                      </a:r>
                      <a:br>
                        <a:rPr lang="ru-RU" sz="800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>
                          <a:latin typeface="+mn-lt"/>
                          <a:ea typeface="Times New Roman"/>
                        </a:rPr>
                        <a:t>Vip</a:t>
                      </a:r>
                      <a:r>
                        <a:rPr lang="ru-RU" sz="800">
                          <a:latin typeface="+mn-lt"/>
                          <a:ea typeface="Times New Roman"/>
                        </a:rPr>
                        <a:t> Паркет»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Дювернуа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Консалтинг»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«Балтийский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берег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Агентство</a:t>
                      </a:r>
                      <a:r>
                        <a:rPr lang="ru-RU" sz="780" baseline="0" dirty="0" smtClean="0">
                          <a:latin typeface="+mn-lt"/>
                          <a:ea typeface="Times New Roman"/>
                        </a:rPr>
                        <a:t> недвижимости «</a:t>
                      </a:r>
                      <a:r>
                        <a:rPr lang="ru-RU" sz="780" baseline="0" dirty="0" err="1" smtClean="0">
                          <a:latin typeface="+mn-lt"/>
                          <a:ea typeface="Times New Roman"/>
                        </a:rPr>
                        <a:t>Астера</a:t>
                      </a: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78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Реконт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«Хит»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Рокс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Вектон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«Эхо Москвы»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Рекламное агентство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Фричойс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«Марлоу Навигейшн»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Группа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Конти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en-US" sz="800" dirty="0" err="1">
                          <a:latin typeface="+mn-lt"/>
                          <a:ea typeface="Times New Roman"/>
                        </a:rPr>
                        <a:t>Directorica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«Бизнес-журнал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Меди-Эстетик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СК «Мегалит»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5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Управляющая 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Арсагера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 smtClean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«Метроном»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"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Невисс-Комплекс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Газета «Аргументы и факты»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«Прогресс»</a:t>
                      </a:r>
                      <a:br>
                        <a:rPr lang="ru-RU" sz="800" baseline="0" dirty="0" smtClean="0">
                          <a:latin typeface="+mn-lt"/>
                          <a:ea typeface="Times New Roman"/>
                        </a:rPr>
                      </a:b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Фирма «Шарм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ЗАО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Тепломаш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Морской торговый порт «Выборг»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Журнал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«Персонал 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Микс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08" name="Picture 60" descr="Massa_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5614" y="1808786"/>
            <a:ext cx="571698" cy="614362"/>
          </a:xfrm>
          <a:prstGeom prst="rect">
            <a:avLst/>
          </a:prstGeom>
          <a:noFill/>
        </p:spPr>
      </p:pic>
      <p:pic>
        <p:nvPicPr>
          <p:cNvPr id="2107" name="Picture 59" descr="armalit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5478" y="1775741"/>
            <a:ext cx="642942" cy="618832"/>
          </a:xfrm>
          <a:prstGeom prst="rect">
            <a:avLst/>
          </a:prstGeom>
          <a:noFill/>
        </p:spPr>
      </p:pic>
      <p:pic>
        <p:nvPicPr>
          <p:cNvPr id="2106" name="Picture 58" descr="metallis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75626" y="1786879"/>
            <a:ext cx="642942" cy="634369"/>
          </a:xfrm>
          <a:prstGeom prst="rect">
            <a:avLst/>
          </a:prstGeom>
          <a:noFill/>
        </p:spPr>
      </p:pic>
      <p:pic>
        <p:nvPicPr>
          <p:cNvPr id="2105" name="Picture 57" descr="lenine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6718" y="1717346"/>
            <a:ext cx="809625" cy="723900"/>
          </a:xfrm>
          <a:prstGeom prst="rect">
            <a:avLst/>
          </a:prstGeom>
          <a:noFill/>
        </p:spPr>
      </p:pic>
      <p:pic>
        <p:nvPicPr>
          <p:cNvPr id="2104" name="Picture 56" descr="trans_baltiy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0684" y="1755446"/>
            <a:ext cx="619125" cy="676275"/>
          </a:xfrm>
          <a:prstGeom prst="rect">
            <a:avLst/>
          </a:prstGeom>
          <a:noFill/>
        </p:spPr>
      </p:pic>
      <p:pic>
        <p:nvPicPr>
          <p:cNvPr id="2103" name="Picture 55" descr="obuxovskij_zavod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40832" y="1737348"/>
            <a:ext cx="638175" cy="723900"/>
          </a:xfrm>
          <a:prstGeom prst="rect">
            <a:avLst/>
          </a:prstGeom>
          <a:noFill/>
        </p:spPr>
      </p:pic>
      <p:pic>
        <p:nvPicPr>
          <p:cNvPr id="2102" name="Picture 54" descr="JamHall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3412" y="2714620"/>
            <a:ext cx="800100" cy="523875"/>
          </a:xfrm>
          <a:prstGeom prst="rect">
            <a:avLst/>
          </a:prstGeom>
          <a:noFill/>
        </p:spPr>
      </p:pic>
      <p:pic>
        <p:nvPicPr>
          <p:cNvPr id="2101" name="Picture 53" descr="Baumit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47858" y="2643182"/>
            <a:ext cx="647700" cy="647700"/>
          </a:xfrm>
          <a:prstGeom prst="rect">
            <a:avLst/>
          </a:prstGeom>
          <a:noFill/>
        </p:spPr>
      </p:pic>
      <p:pic>
        <p:nvPicPr>
          <p:cNvPr id="2100" name="Picture 52" descr="composit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90866" y="2643182"/>
            <a:ext cx="657225" cy="581025"/>
          </a:xfrm>
          <a:prstGeom prst="rect">
            <a:avLst/>
          </a:prstGeom>
          <a:noFill/>
        </p:spPr>
      </p:pic>
      <p:pic>
        <p:nvPicPr>
          <p:cNvPr id="2099" name="Picture 51" descr="uran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093842" y="2684140"/>
            <a:ext cx="1019175" cy="571500"/>
          </a:xfrm>
          <a:prstGeom prst="rect">
            <a:avLst/>
          </a:prstGeom>
          <a:noFill/>
        </p:spPr>
      </p:pic>
      <p:pic>
        <p:nvPicPr>
          <p:cNvPr id="2098" name="Picture 50" descr="vip_parque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62568" y="2643182"/>
            <a:ext cx="962025" cy="561975"/>
          </a:xfrm>
          <a:prstGeom prst="rect">
            <a:avLst/>
          </a:prstGeom>
          <a:noFill/>
        </p:spPr>
      </p:pic>
      <p:pic>
        <p:nvPicPr>
          <p:cNvPr id="2097" name="Picture 49" descr="duvernoix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84634" y="2659970"/>
            <a:ext cx="785818" cy="503277"/>
          </a:xfrm>
          <a:prstGeom prst="rect">
            <a:avLst/>
          </a:prstGeom>
          <a:noFill/>
        </p:spPr>
      </p:pic>
      <p:pic>
        <p:nvPicPr>
          <p:cNvPr id="2095" name="Picture 47" descr="reco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76420" y="3500438"/>
            <a:ext cx="752475" cy="523875"/>
          </a:xfrm>
          <a:prstGeom prst="rect">
            <a:avLst/>
          </a:prstGeom>
          <a:noFill/>
        </p:spPr>
      </p:pic>
      <p:pic>
        <p:nvPicPr>
          <p:cNvPr id="2094" name="Picture 46" descr="hit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209916" y="3543016"/>
            <a:ext cx="571504" cy="605122"/>
          </a:xfrm>
          <a:prstGeom prst="rect">
            <a:avLst/>
          </a:prstGeom>
          <a:noFill/>
        </p:spPr>
      </p:pic>
      <p:pic>
        <p:nvPicPr>
          <p:cNvPr id="2093" name="Picture 45" descr="roks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295774" y="3562351"/>
            <a:ext cx="628650" cy="581025"/>
          </a:xfrm>
          <a:prstGeom prst="rect">
            <a:avLst/>
          </a:prstGeom>
          <a:noFill/>
        </p:spPr>
      </p:pic>
      <p:pic>
        <p:nvPicPr>
          <p:cNvPr id="2091" name="Picture 43" descr="echo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477014" y="3571876"/>
            <a:ext cx="714375" cy="457200"/>
          </a:xfrm>
          <a:prstGeom prst="rect">
            <a:avLst/>
          </a:prstGeom>
          <a:noFill/>
        </p:spPr>
      </p:pic>
      <p:pic>
        <p:nvPicPr>
          <p:cNvPr id="2090" name="Picture 42" descr="marlow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904850" y="4500570"/>
            <a:ext cx="685800" cy="495300"/>
          </a:xfrm>
          <a:prstGeom prst="rect">
            <a:avLst/>
          </a:prstGeom>
          <a:noFill/>
        </p:spPr>
      </p:pic>
      <p:pic>
        <p:nvPicPr>
          <p:cNvPr id="2089" name="Picture 41" descr="conti_group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897362" y="4518668"/>
            <a:ext cx="962025" cy="371475"/>
          </a:xfrm>
          <a:prstGeom prst="rect">
            <a:avLst/>
          </a:prstGeom>
          <a:noFill/>
        </p:spPr>
      </p:pic>
      <p:pic>
        <p:nvPicPr>
          <p:cNvPr id="2088" name="Picture 40" descr="directorica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3047990" y="4480570"/>
            <a:ext cx="942975" cy="361950"/>
          </a:xfrm>
          <a:prstGeom prst="rect">
            <a:avLst/>
          </a:prstGeom>
          <a:noFill/>
        </p:spPr>
      </p:pic>
      <p:pic>
        <p:nvPicPr>
          <p:cNvPr id="2087" name="Picture 39" descr="biznes-zhyrn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190998" y="4572008"/>
            <a:ext cx="800100" cy="352425"/>
          </a:xfrm>
          <a:prstGeom prst="rect">
            <a:avLst/>
          </a:prstGeom>
          <a:noFill/>
        </p:spPr>
      </p:pic>
      <p:pic>
        <p:nvPicPr>
          <p:cNvPr id="2086" name="Picture 38" descr="medi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5405444" y="4429132"/>
            <a:ext cx="600075" cy="609600"/>
          </a:xfrm>
          <a:prstGeom prst="rect">
            <a:avLst/>
          </a:prstGeom>
          <a:noFill/>
        </p:spPr>
      </p:pic>
      <p:pic>
        <p:nvPicPr>
          <p:cNvPr id="2084" name="Picture 36" descr="metronom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047726" y="5291151"/>
            <a:ext cx="1437471" cy="357190"/>
          </a:xfrm>
          <a:prstGeom prst="rect">
            <a:avLst/>
          </a:prstGeom>
          <a:noFill/>
        </p:spPr>
      </p:pic>
      <p:pic>
        <p:nvPicPr>
          <p:cNvPr id="2083" name="Picture 35" descr="neviss_komplex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3047990" y="5267338"/>
            <a:ext cx="1209675" cy="428625"/>
          </a:xfrm>
          <a:prstGeom prst="rect">
            <a:avLst/>
          </a:prstGeom>
          <a:noFill/>
        </p:spPr>
      </p:pic>
      <p:pic>
        <p:nvPicPr>
          <p:cNvPr id="2082" name="Picture 34" descr="aif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4886328" y="5243525"/>
            <a:ext cx="1485900" cy="428625"/>
          </a:xfrm>
          <a:prstGeom prst="rect">
            <a:avLst/>
          </a:prstGeom>
          <a:noFill/>
        </p:spPr>
      </p:pic>
      <p:pic>
        <p:nvPicPr>
          <p:cNvPr id="2081" name="Picture 33" descr="sharm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976288" y="5881705"/>
            <a:ext cx="1543050" cy="352425"/>
          </a:xfrm>
          <a:prstGeom prst="rect">
            <a:avLst/>
          </a:prstGeom>
          <a:noFill/>
        </p:spPr>
      </p:pic>
      <p:pic>
        <p:nvPicPr>
          <p:cNvPr id="2080" name="Picture 32" descr="Image1"/>
          <p:cNvPicPr>
            <a:picLocks noChangeAspect="1" noChangeArrowheads="1"/>
          </p:cNvPicPr>
          <p:nvPr/>
        </p:nvPicPr>
        <p:blipFill>
          <a:blip r:embed="rId28"/>
          <a:srcRect/>
          <a:stretch>
            <a:fillRect/>
          </a:stretch>
        </p:blipFill>
        <p:spPr bwMode="auto">
          <a:xfrm>
            <a:off x="2905114" y="5891230"/>
            <a:ext cx="1609725" cy="342900"/>
          </a:xfrm>
          <a:prstGeom prst="rect">
            <a:avLst/>
          </a:prstGeom>
          <a:noFill/>
        </p:spPr>
      </p:pic>
      <p:pic>
        <p:nvPicPr>
          <p:cNvPr id="2079" name="Picture 31" descr="viborgsky_port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4905378" y="5895993"/>
            <a:ext cx="1438275" cy="323850"/>
          </a:xfrm>
          <a:prstGeom prst="rect">
            <a:avLst/>
          </a:prstGeom>
          <a:noFill/>
        </p:spPr>
      </p:pic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10" name="Picture 62" descr="\\Notebook4\рабочий стол 4\Logo\ready\rhs.jpg"/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7548584" y="2000240"/>
            <a:ext cx="928694" cy="335236"/>
          </a:xfrm>
          <a:prstGeom prst="rect">
            <a:avLst/>
          </a:prstGeom>
          <a:noFill/>
        </p:spPr>
      </p:pic>
      <p:pic>
        <p:nvPicPr>
          <p:cNvPr id="2111" name="Picture 63" descr="\\Notebook4\рабочий стол 4\Logo\ready\progress.jpg"/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6949458" y="5282956"/>
            <a:ext cx="1214446" cy="360622"/>
          </a:xfrm>
          <a:prstGeom prst="rect">
            <a:avLst/>
          </a:prstGeom>
          <a:noFill/>
        </p:spPr>
      </p:pic>
      <p:pic>
        <p:nvPicPr>
          <p:cNvPr id="2112" name="Picture 64" descr="\\Notebook4\рабочий стол 4\Logo\ready\free_choise.jpg"/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7548584" y="3643314"/>
            <a:ext cx="870862" cy="285752"/>
          </a:xfrm>
          <a:prstGeom prst="rect">
            <a:avLst/>
          </a:prstGeom>
          <a:noFill/>
        </p:spPr>
      </p:pic>
      <p:pic>
        <p:nvPicPr>
          <p:cNvPr id="2113" name="Picture 65" descr="\\Notebook4\рабочий стол 4\Logo\ready\personal-mix.jpg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933290" y="5888372"/>
            <a:ext cx="1309672" cy="353965"/>
          </a:xfrm>
          <a:prstGeom prst="rect">
            <a:avLst/>
          </a:prstGeom>
          <a:noFill/>
        </p:spPr>
      </p:pic>
      <p:pic>
        <p:nvPicPr>
          <p:cNvPr id="2115" name="Picture 67" descr="\\Notebook4\рабочий стол 4\Logo\ready\Terminal (baltbereg).jpg"/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7660980" y="2714620"/>
            <a:ext cx="688164" cy="500066"/>
          </a:xfrm>
          <a:prstGeom prst="rect">
            <a:avLst/>
          </a:prstGeom>
          <a:noFill/>
        </p:spPr>
      </p:pic>
      <p:pic>
        <p:nvPicPr>
          <p:cNvPr id="1026" name="Picture 2" descr="C:\Documents and Settings\User\Рабочий стол\Logo\ready\vekton.jpg"/>
          <p:cNvPicPr>
            <a:picLocks noChangeAspect="1" noChangeArrowheads="1"/>
          </p:cNvPicPr>
          <p:nvPr/>
        </p:nvPicPr>
        <p:blipFill>
          <a:blip r:embed="rId35"/>
          <a:srcRect/>
          <a:stretch>
            <a:fillRect/>
          </a:stretch>
        </p:blipFill>
        <p:spPr bwMode="auto">
          <a:xfrm>
            <a:off x="5353056" y="3561417"/>
            <a:ext cx="714380" cy="653396"/>
          </a:xfrm>
          <a:prstGeom prst="rect">
            <a:avLst/>
          </a:prstGeom>
          <a:noFill/>
        </p:spPr>
      </p:pic>
      <p:pic>
        <p:nvPicPr>
          <p:cNvPr id="2" name="Picture 2" descr="C:\Documents and Settings\User\Рабочий стол\Логотипы клиентов\ready\astera.jpg"/>
          <p:cNvPicPr>
            <a:picLocks noChangeAspect="1" noChangeArrowheads="1"/>
          </p:cNvPicPr>
          <p:nvPr/>
        </p:nvPicPr>
        <p:blipFill>
          <a:blip r:embed="rId36"/>
          <a:srcRect/>
          <a:stretch>
            <a:fillRect/>
          </a:stretch>
        </p:blipFill>
        <p:spPr bwMode="auto">
          <a:xfrm>
            <a:off x="814361" y="3714752"/>
            <a:ext cx="900108" cy="300036"/>
          </a:xfrm>
          <a:prstGeom prst="rect">
            <a:avLst/>
          </a:prstGeom>
          <a:noFill/>
        </p:spPr>
      </p:pic>
      <p:pic>
        <p:nvPicPr>
          <p:cNvPr id="1027" name="Picture 3" descr="arsagera"/>
          <p:cNvPicPr>
            <a:picLocks noChangeAspect="1" noChangeArrowheads="1"/>
          </p:cNvPicPr>
          <p:nvPr/>
        </p:nvPicPr>
        <p:blipFill>
          <a:blip r:embed="rId37"/>
          <a:srcRect/>
          <a:stretch>
            <a:fillRect/>
          </a:stretch>
        </p:blipFill>
        <p:spPr bwMode="auto">
          <a:xfrm>
            <a:off x="7482860" y="4564070"/>
            <a:ext cx="985733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C:\Documents and Settings\User\Рабочий стол\ОТДЕЛ ПРОДАЖ\Наши клиенты\Логотипы клиентов\Логотипы\megalit.jpg"/>
          <p:cNvPicPr>
            <a:picLocks noChangeAspect="1" noChangeArrowheads="1"/>
          </p:cNvPicPr>
          <p:nvPr/>
        </p:nvPicPr>
        <p:blipFill>
          <a:blip r:embed="rId38"/>
          <a:srcRect/>
          <a:stretch>
            <a:fillRect/>
          </a:stretch>
        </p:blipFill>
        <p:spPr bwMode="auto">
          <a:xfrm>
            <a:off x="6283314" y="4572009"/>
            <a:ext cx="1012557" cy="2857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00042"/>
            <a:ext cx="8153400" cy="62863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Разработчик</a:t>
            </a:r>
            <a:endParaRPr lang="ru-RU" sz="4800" b="1" dirty="0"/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3330258" y="2129468"/>
            <a:ext cx="4857784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ООО </a:t>
            </a:r>
            <a:r>
              <a:rPr lang="ru-RU" sz="2800" b="1" dirty="0" smtClean="0">
                <a:solidFill>
                  <a:schemeClr val="tx1"/>
                </a:solidFill>
              </a:rPr>
              <a:t>«Компания АСУ </a:t>
            </a:r>
            <a:r>
              <a:rPr lang="ru-RU" sz="2800" b="1" dirty="0">
                <a:solidFill>
                  <a:schemeClr val="tx1"/>
                </a:solidFill>
              </a:rPr>
              <a:t>XXI век»</a:t>
            </a:r>
          </a:p>
          <a:p>
            <a:pPr algn="l"/>
            <a:r>
              <a:rPr lang="ru-RU" sz="1600" dirty="0" smtClean="0">
                <a:solidFill>
                  <a:srgbClr val="000066"/>
                </a:solidFill>
              </a:rPr>
              <a:t>Разработка информационных систем для бизнеса.</a:t>
            </a:r>
            <a:endParaRPr lang="ru-RU" sz="1600" dirty="0">
              <a:solidFill>
                <a:srgbClr val="000066"/>
              </a:solidFill>
            </a:endParaRPr>
          </a:p>
          <a:p>
            <a:pPr algn="l"/>
            <a:endParaRPr lang="ru-RU" sz="1600" i="1" dirty="0">
              <a:solidFill>
                <a:srgbClr val="003399"/>
              </a:solidFill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197110</a:t>
            </a:r>
            <a:r>
              <a:rPr lang="ru-RU" sz="1600" dirty="0">
                <a:solidFill>
                  <a:schemeClr val="tx1"/>
                </a:solidFill>
              </a:rPr>
              <a:t>, Санкт-Петербург, Петровский пр</a:t>
            </a:r>
            <a:r>
              <a:rPr lang="ru-RU" sz="1600" dirty="0" smtClean="0">
                <a:solidFill>
                  <a:schemeClr val="tx1"/>
                </a:solidFill>
              </a:rPr>
              <a:t>., д. 26</a:t>
            </a:r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тел</a:t>
            </a:r>
            <a:r>
              <a:rPr lang="ru-RU" sz="1600" dirty="0" smtClean="0">
                <a:solidFill>
                  <a:schemeClr val="tx1"/>
                </a:solidFill>
              </a:rPr>
              <a:t>. / факс</a:t>
            </a:r>
            <a:r>
              <a:rPr lang="ru-RU" sz="1600" dirty="0">
                <a:solidFill>
                  <a:schemeClr val="tx1"/>
                </a:solidFill>
              </a:rPr>
              <a:t>: (812) 350-94-14; 235-48-90</a:t>
            </a:r>
          </a:p>
          <a:p>
            <a:pPr algn="l"/>
            <a:r>
              <a:rPr lang="ru-RU" sz="1600" dirty="0" err="1" smtClean="0">
                <a:solidFill>
                  <a:schemeClr val="tx1"/>
                </a:solidFill>
                <a:hlinkClick r:id="rId3"/>
              </a:rPr>
              <a:t>www.asuxxivek.ru</a:t>
            </a:r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latin typeface="Calibri" pitchFamily="34" charset="0"/>
                <a:hlinkClick r:id="rId4"/>
              </a:rPr>
              <a:t>mailbox</a:t>
            </a:r>
            <a:r>
              <a:rPr lang="ru-RU" sz="1600" dirty="0" smtClean="0">
                <a:solidFill>
                  <a:schemeClr val="tx1"/>
                </a:solidFill>
                <a:hlinkClick r:id="rId4"/>
              </a:rPr>
              <a:t>@</a:t>
            </a:r>
            <a:r>
              <a:rPr lang="ru-RU" sz="1600" dirty="0" err="1" smtClean="0">
                <a:solidFill>
                  <a:schemeClr val="tx1"/>
                </a:solidFill>
                <a:hlinkClick r:id="rId4"/>
              </a:rPr>
              <a:t>asuxxivek.ru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82283" name="Picture 11" descr="ASU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2253172"/>
            <a:ext cx="1738335" cy="6043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1314</TotalTime>
  <Words>333</Words>
  <Application>Microsoft Office PowerPoint</Application>
  <PresentationFormat>Экран (4:3)</PresentationFormat>
  <Paragraphs>98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Почему клиенты выбирают  компанию «АСУ XXI век»?</vt:lpstr>
      <vt:lpstr>Слайд 2</vt:lpstr>
      <vt:lpstr>Слайд 3</vt:lpstr>
      <vt:lpstr>Слайд 4</vt:lpstr>
      <vt:lpstr>Слайд 5</vt:lpstr>
      <vt:lpstr>Слайд 6</vt:lpstr>
      <vt:lpstr>Наши клиенты</vt:lpstr>
      <vt:lpstr>Разработчик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Семейство программ  «Экспресс-управление»</dc:title>
  <dc:creator>User</dc:creator>
  <cp:lastModifiedBy>User</cp:lastModifiedBy>
  <cp:revision>13</cp:revision>
  <dcterms:created xsi:type="dcterms:W3CDTF">2008-03-25T14:30:48Z</dcterms:created>
  <dcterms:modified xsi:type="dcterms:W3CDTF">2008-10-26T20:55:40Z</dcterms:modified>
</cp:coreProperties>
</file>