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16"/>
  </p:notesMasterIdLst>
  <p:handoutMasterIdLst>
    <p:handoutMasterId r:id="rId17"/>
  </p:handoutMasterIdLst>
  <p:sldIdLst>
    <p:sldId id="341" r:id="rId2"/>
    <p:sldId id="330" r:id="rId3"/>
    <p:sldId id="331" r:id="rId4"/>
    <p:sldId id="332" r:id="rId5"/>
    <p:sldId id="335" r:id="rId6"/>
    <p:sldId id="339" r:id="rId7"/>
    <p:sldId id="338" r:id="rId8"/>
    <p:sldId id="337" r:id="rId9"/>
    <p:sldId id="349" r:id="rId10"/>
    <p:sldId id="342" r:id="rId11"/>
    <p:sldId id="350" r:id="rId12"/>
    <p:sldId id="343" r:id="rId13"/>
    <p:sldId id="351" r:id="rId14"/>
    <p:sldId id="352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8E6DA"/>
    <a:srgbClr val="D09C56"/>
    <a:srgbClr val="B7B473"/>
    <a:srgbClr val="CC0000"/>
    <a:srgbClr val="94B6D2"/>
    <a:srgbClr val="009900"/>
    <a:srgbClr val="FFFF00"/>
    <a:srgbClr val="F9882B"/>
    <a:srgbClr val="95D68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803" autoAdjust="0"/>
    <p:restoredTop sz="93482" autoAdjust="0"/>
  </p:normalViewPr>
  <p:slideViewPr>
    <p:cSldViewPr>
      <p:cViewPr>
        <p:scale>
          <a:sx n="75" d="100"/>
          <a:sy n="75" d="100"/>
        </p:scale>
        <p:origin x="-258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E1D68-5CEA-4AB8-862E-3F9F50134DA5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14776-FFC6-40CA-8330-4D0F39E20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4/8/2008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13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2FB71-CF6A-4027-B0B3-695CF9E7EE78}" type="slidenum">
              <a:rPr lang="ru-RU"/>
              <a:pPr/>
              <a:t>14</a:t>
            </a:fld>
            <a:endParaRPr lang="ru-R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144"/>
            <a:ext cx="5029635" cy="411501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4/8/2008 3:57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4/8/2008 3:57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4/8/2008 3:57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4/8/2008 3:57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4/8/2008 3:57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4/8/2008 3:57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4/8/2008 3:57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4/8/2008 3:57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4/8/2008 3:57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4/8/2008 3:57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4/8/2008 3:57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4/8/2008 3:57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26" Type="http://schemas.openxmlformats.org/officeDocument/2006/relationships/image" Target="../media/image27.jpeg"/><Relationship Id="rId3" Type="http://schemas.openxmlformats.org/officeDocument/2006/relationships/image" Target="../media/image4.jpeg"/><Relationship Id="rId21" Type="http://schemas.openxmlformats.org/officeDocument/2006/relationships/image" Target="../media/image22.jpeg"/><Relationship Id="rId34" Type="http://schemas.openxmlformats.org/officeDocument/2006/relationships/image" Target="../media/image35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5" Type="http://schemas.openxmlformats.org/officeDocument/2006/relationships/image" Target="../media/image26.jpeg"/><Relationship Id="rId33" Type="http://schemas.openxmlformats.org/officeDocument/2006/relationships/image" Target="../media/image34.jpeg"/><Relationship Id="rId38" Type="http://schemas.openxmlformats.org/officeDocument/2006/relationships/image" Target="../media/image39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29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24" Type="http://schemas.openxmlformats.org/officeDocument/2006/relationships/image" Target="../media/image25.jpeg"/><Relationship Id="rId32" Type="http://schemas.openxmlformats.org/officeDocument/2006/relationships/image" Target="../media/image33.jpeg"/><Relationship Id="rId37" Type="http://schemas.openxmlformats.org/officeDocument/2006/relationships/image" Target="../media/image38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23" Type="http://schemas.openxmlformats.org/officeDocument/2006/relationships/image" Target="../media/image24.jpeg"/><Relationship Id="rId28" Type="http://schemas.openxmlformats.org/officeDocument/2006/relationships/image" Target="../media/image29.jpeg"/><Relationship Id="rId36" Type="http://schemas.openxmlformats.org/officeDocument/2006/relationships/image" Target="../media/image37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31" Type="http://schemas.openxmlformats.org/officeDocument/2006/relationships/image" Target="../media/image32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Relationship Id="rId22" Type="http://schemas.openxmlformats.org/officeDocument/2006/relationships/image" Target="../media/image23.jpeg"/><Relationship Id="rId27" Type="http://schemas.openxmlformats.org/officeDocument/2006/relationships/image" Target="../media/image28.jpeg"/><Relationship Id="rId30" Type="http://schemas.openxmlformats.org/officeDocument/2006/relationships/image" Target="../media/image31.jpeg"/><Relationship Id="rId35" Type="http://schemas.openxmlformats.org/officeDocument/2006/relationships/image" Target="../media/image3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uxxivek.spb.r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mailbox@asuxxivek.spb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type="ctrTitle"/>
          </p:nvPr>
        </p:nvSpPr>
        <p:spPr>
          <a:xfrm>
            <a:off x="285720" y="4572008"/>
            <a:ext cx="7929618" cy="1295392"/>
          </a:xfrm>
          <a:prstGeom prst="rect">
            <a:avLst/>
          </a:prstGeom>
        </p:spPr>
        <p:txBody>
          <a:bodyPr vert="horz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9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Дерево задач </a:t>
            </a:r>
            <a:r>
              <a:rPr lang="ru-RU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4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в программе «Экспресс-Контакт»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33" descr="ASU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6215082"/>
            <a:ext cx="996950" cy="34607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5008" y="214290"/>
            <a:ext cx="3428992" cy="428628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6286512" y="214290"/>
            <a:ext cx="2857488" cy="428652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ООО «АСУ </a:t>
            </a:r>
            <a:r>
              <a:rPr kumimoji="0" lang="en-US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XXI </a:t>
            </a:r>
            <a:r>
              <a:rPr kumimoji="0" lang="ru-RU" sz="1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век»</a:t>
            </a:r>
            <a:endParaRPr kumimoji="0" lang="en-US" sz="1200" b="1" i="0" u="none" strike="noStrike" kern="1200" cap="all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i="0" u="none" strike="noStrike" kern="1200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Разработка</a:t>
            </a:r>
            <a:r>
              <a:rPr kumimoji="0" lang="ru-RU" sz="900" i="0" u="none" strike="noStrike" kern="1200" spc="0" normalizeH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информационных систем для бизнеса</a:t>
            </a:r>
            <a:endParaRPr kumimoji="0" lang="ru-RU" sz="900" i="0" u="none" strike="noStrike" kern="1200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1164548" y="2029889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  <a:endCxn id="329" idx="1"/>
          </p:cNvCxnSpPr>
          <p:nvPr/>
        </p:nvCxnSpPr>
        <p:spPr>
          <a:xfrm rot="10800000" flipH="1" flipV="1">
            <a:off x="928662" y="1857364"/>
            <a:ext cx="235886" cy="341801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1428728" y="2365054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2" name="Соединительная линия уступом 331"/>
          <p:cNvCxnSpPr>
            <a:stCxn id="329" idx="1"/>
            <a:endCxn id="331" idx="1"/>
          </p:cNvCxnSpPr>
          <p:nvPr/>
        </p:nvCxnSpPr>
        <p:spPr>
          <a:xfrm rot="10800000" flipH="1" flipV="1">
            <a:off x="1164548" y="2199165"/>
            <a:ext cx="264180" cy="319777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3" name="TextBox 332"/>
          <p:cNvSpPr txBox="1"/>
          <p:nvPr/>
        </p:nvSpPr>
        <p:spPr>
          <a:xfrm>
            <a:off x="1428728" y="4315905"/>
            <a:ext cx="2665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Коммерческое предложение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4" name="Соединительная линия уступом 333"/>
          <p:cNvCxnSpPr>
            <a:stCxn id="329" idx="1"/>
            <a:endCxn id="333" idx="1"/>
          </p:cNvCxnSpPr>
          <p:nvPr/>
        </p:nvCxnSpPr>
        <p:spPr>
          <a:xfrm rot="10800000" flipH="1" flipV="1">
            <a:off x="1164548" y="2199166"/>
            <a:ext cx="264180" cy="227062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1428728" y="3234038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97" name="Соединительная линия уступом 396"/>
          <p:cNvCxnSpPr>
            <a:stCxn id="329" idx="1"/>
            <a:endCxn id="396" idx="1"/>
          </p:cNvCxnSpPr>
          <p:nvPr/>
        </p:nvCxnSpPr>
        <p:spPr>
          <a:xfrm rot="10800000" flipH="1" flipV="1">
            <a:off x="1164548" y="2199165"/>
            <a:ext cx="264180" cy="1188761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8" name="TextBox 397"/>
          <p:cNvSpPr txBox="1"/>
          <p:nvPr/>
        </p:nvSpPr>
        <p:spPr>
          <a:xfrm>
            <a:off x="1643042" y="3511037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399" name="TextBox 398"/>
          <p:cNvSpPr txBox="1"/>
          <p:nvPr/>
        </p:nvSpPr>
        <p:spPr>
          <a:xfrm>
            <a:off x="1643042" y="3762679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400" name="TextBox 399"/>
          <p:cNvSpPr txBox="1"/>
          <p:nvPr/>
        </p:nvSpPr>
        <p:spPr>
          <a:xfrm>
            <a:off x="1642850" y="4006340"/>
            <a:ext cx="1705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Первая презентация</a:t>
            </a:r>
            <a:endParaRPr lang="ru-RU" sz="1200" b="1" dirty="0"/>
          </a:p>
        </p:txBody>
      </p:sp>
      <p:cxnSp>
        <p:nvCxnSpPr>
          <p:cNvPr id="401" name="Соединительная линия уступом 400"/>
          <p:cNvCxnSpPr>
            <a:stCxn id="396" idx="1"/>
            <a:endCxn id="398" idx="1"/>
          </p:cNvCxnSpPr>
          <p:nvPr/>
        </p:nvCxnSpPr>
        <p:spPr>
          <a:xfrm rot="10800000" flipH="1" flipV="1">
            <a:off x="1428728" y="3387927"/>
            <a:ext cx="214314" cy="261610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2" name="Соединительная линия уступом 401"/>
          <p:cNvCxnSpPr>
            <a:stCxn id="396" idx="1"/>
            <a:endCxn id="399" idx="1"/>
          </p:cNvCxnSpPr>
          <p:nvPr/>
        </p:nvCxnSpPr>
        <p:spPr>
          <a:xfrm rot="10800000" flipH="1" flipV="1">
            <a:off x="1428728" y="3387927"/>
            <a:ext cx="214314" cy="513252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3" name="Соединительная линия уступом 402"/>
          <p:cNvCxnSpPr>
            <a:stCxn id="396" idx="1"/>
            <a:endCxn id="400" idx="1"/>
          </p:cNvCxnSpPr>
          <p:nvPr/>
        </p:nvCxnSpPr>
        <p:spPr>
          <a:xfrm rot="10800000" flipH="1" flipV="1">
            <a:off x="1428728" y="3387926"/>
            <a:ext cx="214122" cy="756913"/>
          </a:xfrm>
          <a:prstGeom prst="bentConnector3">
            <a:avLst>
              <a:gd name="adj1" fmla="val -10676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Результаты задач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5" name="Соединительная линия уступом 54"/>
          <p:cNvCxnSpPr/>
          <p:nvPr/>
        </p:nvCxnSpPr>
        <p:spPr>
          <a:xfrm rot="10800000" flipH="1" flipV="1">
            <a:off x="928662" y="1857365"/>
            <a:ext cx="235886" cy="402226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Соединительная линия уступом 55"/>
          <p:cNvCxnSpPr/>
          <p:nvPr/>
        </p:nvCxnSpPr>
        <p:spPr>
          <a:xfrm rot="10800000" flipH="1" flipV="1">
            <a:off x="1164548" y="2259590"/>
            <a:ext cx="264180" cy="1015521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/>
          <p:nvPr/>
        </p:nvCxnSpPr>
        <p:spPr>
          <a:xfrm rot="10800000" flipH="1" flipV="1">
            <a:off x="1164548" y="2259591"/>
            <a:ext cx="264180" cy="144841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Соединительная линия уступом 58"/>
          <p:cNvCxnSpPr/>
          <p:nvPr/>
        </p:nvCxnSpPr>
        <p:spPr>
          <a:xfrm rot="10800000" flipH="1" flipV="1">
            <a:off x="1428728" y="3708008"/>
            <a:ext cx="214314" cy="502433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Соединительная линия уступом 61"/>
          <p:cNvCxnSpPr/>
          <p:nvPr/>
        </p:nvCxnSpPr>
        <p:spPr>
          <a:xfrm rot="10800000" flipH="1" flipV="1">
            <a:off x="1164548" y="2259591"/>
            <a:ext cx="264180" cy="418736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62"/>
          <p:cNvCxnSpPr/>
          <p:nvPr/>
        </p:nvCxnSpPr>
        <p:spPr>
          <a:xfrm rot="10800000" flipH="1" flipV="1">
            <a:off x="1428728" y="3708008"/>
            <a:ext cx="214314" cy="502433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/>
          <p:nvPr/>
        </p:nvCxnSpPr>
        <p:spPr>
          <a:xfrm rot="10800000" flipH="1" flipV="1">
            <a:off x="1428728" y="3708009"/>
            <a:ext cx="214314" cy="1079512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Соединительная линия уступом 64"/>
          <p:cNvCxnSpPr/>
          <p:nvPr/>
        </p:nvCxnSpPr>
        <p:spPr>
          <a:xfrm rot="10800000" flipH="1" flipV="1">
            <a:off x="1428728" y="3708009"/>
            <a:ext cx="214122" cy="1725632"/>
          </a:xfrm>
          <a:prstGeom prst="bentConnector3">
            <a:avLst>
              <a:gd name="adj1" fmla="val -10676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4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1.85185E-6 L 0.00035 0.01134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2.77778E-6 0.11158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1.48148E-6 L 0.0007 0.0479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4.07407E-6 L 0.00069 0.0833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1.11022E-16 L 0.00069 0.1307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093 L 0.00069 0.18866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5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5185E-6 L 5E-6 0.28912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4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" grpId="0"/>
      <p:bldP spid="331" grpId="0"/>
      <p:bldP spid="333" grpId="0"/>
      <p:bldP spid="396" grpId="0"/>
      <p:bldP spid="398" grpId="0"/>
      <p:bldP spid="399" grpId="0"/>
      <p:bldP spid="4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1164548" y="2090314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  <a:endCxn id="329" idx="1"/>
          </p:cNvCxnSpPr>
          <p:nvPr/>
        </p:nvCxnSpPr>
        <p:spPr>
          <a:xfrm rot="10800000" flipH="1" flipV="1">
            <a:off x="928662" y="1857365"/>
            <a:ext cx="235886" cy="402226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1428728" y="3121223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2" name="Соединительная линия уступом 331"/>
          <p:cNvCxnSpPr>
            <a:stCxn id="329" idx="1"/>
            <a:endCxn id="331" idx="1"/>
          </p:cNvCxnSpPr>
          <p:nvPr/>
        </p:nvCxnSpPr>
        <p:spPr>
          <a:xfrm rot="10800000" flipH="1" flipV="1">
            <a:off x="1164548" y="2259590"/>
            <a:ext cx="264180" cy="1015521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4" name="Соединительная линия уступом 333"/>
          <p:cNvCxnSpPr>
            <a:stCxn id="329" idx="1"/>
            <a:endCxn id="76" idx="1"/>
          </p:cNvCxnSpPr>
          <p:nvPr/>
        </p:nvCxnSpPr>
        <p:spPr>
          <a:xfrm rot="10800000" flipH="1" flipV="1">
            <a:off x="1164548" y="2259591"/>
            <a:ext cx="264180" cy="418736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1428728" y="3554120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97" name="Соединительная линия уступом 396"/>
          <p:cNvCxnSpPr>
            <a:stCxn id="329" idx="1"/>
            <a:endCxn id="396" idx="1"/>
          </p:cNvCxnSpPr>
          <p:nvPr/>
        </p:nvCxnSpPr>
        <p:spPr>
          <a:xfrm rot="10800000" flipH="1" flipV="1">
            <a:off x="1164548" y="2259591"/>
            <a:ext cx="264180" cy="144841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8" name="TextBox 397"/>
          <p:cNvSpPr txBox="1"/>
          <p:nvPr/>
        </p:nvSpPr>
        <p:spPr>
          <a:xfrm>
            <a:off x="1643042" y="4071942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400" name="TextBox 399"/>
          <p:cNvSpPr txBox="1"/>
          <p:nvPr/>
        </p:nvSpPr>
        <p:spPr>
          <a:xfrm>
            <a:off x="1642850" y="5295141"/>
            <a:ext cx="1705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Первая презентация</a:t>
            </a:r>
            <a:endParaRPr lang="ru-RU" sz="1200" b="1" dirty="0"/>
          </a:p>
        </p:txBody>
      </p:sp>
      <p:cxnSp>
        <p:nvCxnSpPr>
          <p:cNvPr id="401" name="Соединительная линия уступом 400"/>
          <p:cNvCxnSpPr>
            <a:stCxn id="396" idx="1"/>
            <a:endCxn id="398" idx="1"/>
          </p:cNvCxnSpPr>
          <p:nvPr/>
        </p:nvCxnSpPr>
        <p:spPr>
          <a:xfrm rot="10800000" flipH="1" flipV="1">
            <a:off x="1428728" y="3708008"/>
            <a:ext cx="214314" cy="502433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2" name="Соединительная линия уступом 401"/>
          <p:cNvCxnSpPr>
            <a:stCxn id="396" idx="1"/>
            <a:endCxn id="63" idx="1"/>
          </p:cNvCxnSpPr>
          <p:nvPr/>
        </p:nvCxnSpPr>
        <p:spPr>
          <a:xfrm rot="10800000" flipH="1" flipV="1">
            <a:off x="1428728" y="3708009"/>
            <a:ext cx="214314" cy="1079512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3" name="Соединительная линия уступом 402"/>
          <p:cNvCxnSpPr>
            <a:stCxn id="396" idx="1"/>
            <a:endCxn id="400" idx="1"/>
          </p:cNvCxnSpPr>
          <p:nvPr/>
        </p:nvCxnSpPr>
        <p:spPr>
          <a:xfrm rot="10800000" flipH="1" flipV="1">
            <a:off x="1428728" y="3708009"/>
            <a:ext cx="214122" cy="1725632"/>
          </a:xfrm>
          <a:prstGeom prst="bentConnector3">
            <a:avLst>
              <a:gd name="adj1" fmla="val -10676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563868" y="2474906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Ошибка</a:t>
            </a:r>
            <a:endParaRPr lang="ru-RU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2563868" y="2143116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2563868" y="2815838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Сделка</a:t>
            </a:r>
            <a:endParaRPr lang="ru-RU" sz="105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>
            <a:off x="1967070" y="2612461"/>
            <a:ext cx="972000" cy="794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294730" y="2427694"/>
            <a:ext cx="1152000" cy="1588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33649" y="3125786"/>
            <a:ext cx="2085989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037459" y="3443374"/>
            <a:ext cx="2085989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Ошибочное ЛПР</a:t>
            </a:r>
            <a:endParaRPr lang="ru-RU" sz="1050" dirty="0"/>
          </a:p>
        </p:txBody>
      </p:sp>
      <p:sp>
        <p:nvSpPr>
          <p:cNvPr id="50" name="TextBox 49"/>
          <p:cNvSpPr txBox="1"/>
          <p:nvPr/>
        </p:nvSpPr>
        <p:spPr>
          <a:xfrm>
            <a:off x="5036506" y="3768728"/>
            <a:ext cx="2085989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Состоялась первая презентация</a:t>
            </a:r>
            <a:endParaRPr lang="ru-RU" sz="1050" dirty="0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1539008" y="3866506"/>
            <a:ext cx="3420000" cy="1588"/>
          </a:xfrm>
          <a:prstGeom prst="line">
            <a:avLst/>
          </a:pr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4506679" y="3538618"/>
            <a:ext cx="900000" cy="0"/>
          </a:xfrm>
          <a:prstGeom prst="line">
            <a:avLst/>
          </a:pr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500694" y="5071990"/>
            <a:ext cx="2928958" cy="2616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Перезвонить позже</a:t>
            </a:r>
            <a:endParaRPr lang="ru-RU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5500694" y="4437156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Информационные материалы</a:t>
            </a:r>
            <a:endParaRPr lang="ru-RU" sz="1050" dirty="0"/>
          </a:p>
        </p:txBody>
      </p:sp>
      <p:sp>
        <p:nvSpPr>
          <p:cNvPr id="55" name="TextBox 54"/>
          <p:cNvSpPr txBox="1"/>
          <p:nvPr/>
        </p:nvSpPr>
        <p:spPr>
          <a:xfrm>
            <a:off x="5500694" y="4762510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5500694" y="5405452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Первая презентация</a:t>
            </a:r>
            <a:endParaRPr lang="ru-RU" sz="1050" dirty="0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rot="5400000">
            <a:off x="4606379" y="4895517"/>
            <a:ext cx="1584000" cy="794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1766148" y="4356106"/>
            <a:ext cx="3636000" cy="1588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440162" y="5270525"/>
            <a:ext cx="1222314" cy="2539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Доп. презентация</a:t>
            </a:r>
            <a:endParaRPr lang="ru-RU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3440162" y="5615015"/>
            <a:ext cx="1222314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66" name="TextBox 65"/>
          <p:cNvSpPr txBox="1"/>
          <p:nvPr/>
        </p:nvSpPr>
        <p:spPr>
          <a:xfrm>
            <a:off x="3440162" y="5959505"/>
            <a:ext cx="1560466" cy="2539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Комм. предложение</a:t>
            </a:r>
            <a:endParaRPr lang="ru-RU" sz="1050" dirty="0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rot="5400000">
            <a:off x="2863561" y="5751365"/>
            <a:ext cx="972000" cy="794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800855" y="5570552"/>
            <a:ext cx="1548000" cy="1588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857884" y="1603448"/>
            <a:ext cx="1571636" cy="2539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Завершена без успеха</a:t>
            </a:r>
            <a:endParaRPr lang="ru-RU" sz="1050" dirty="0"/>
          </a:p>
        </p:txBody>
      </p:sp>
      <p:sp>
        <p:nvSpPr>
          <p:cNvPr id="70" name="TextBox 69"/>
          <p:cNvSpPr txBox="1"/>
          <p:nvPr/>
        </p:nvSpPr>
        <p:spPr>
          <a:xfrm>
            <a:off x="5857884" y="1960638"/>
            <a:ext cx="1571636" cy="2539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Завершена с успехом</a:t>
            </a:r>
            <a:endParaRPr lang="ru-RU" sz="1050" dirty="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1214414" y="2024700"/>
            <a:ext cx="4572032" cy="1588"/>
          </a:xfrm>
          <a:prstGeom prst="line">
            <a:avLst/>
          </a:prstGeom>
          <a:ln w="63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5472517" y="1907768"/>
            <a:ext cx="628653" cy="794"/>
          </a:xfrm>
          <a:prstGeom prst="line">
            <a:avLst/>
          </a:prstGeom>
          <a:ln w="63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500694" y="4119568"/>
            <a:ext cx="2928958" cy="2616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Ошибочное ЛПР</a:t>
            </a:r>
            <a:endParaRPr lang="ru-RU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1643042" y="4649021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1428728" y="6293070"/>
            <a:ext cx="2665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Коммерческое предложение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7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Результаты задач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1164548" y="2090314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  <a:endCxn id="329" idx="1"/>
          </p:cNvCxnSpPr>
          <p:nvPr/>
        </p:nvCxnSpPr>
        <p:spPr>
          <a:xfrm rot="10800000" flipH="1" flipV="1">
            <a:off x="928662" y="1857365"/>
            <a:ext cx="235886" cy="402226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1428728" y="3121223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2" name="Соединительная линия уступом 331"/>
          <p:cNvCxnSpPr>
            <a:stCxn id="329" idx="1"/>
            <a:endCxn id="331" idx="1"/>
          </p:cNvCxnSpPr>
          <p:nvPr/>
        </p:nvCxnSpPr>
        <p:spPr>
          <a:xfrm rot="10800000" flipH="1" flipV="1">
            <a:off x="1164548" y="2259590"/>
            <a:ext cx="264180" cy="1015521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4" name="Соединительная линия уступом 333"/>
          <p:cNvCxnSpPr>
            <a:stCxn id="329" idx="1"/>
            <a:endCxn id="76" idx="1"/>
          </p:cNvCxnSpPr>
          <p:nvPr/>
        </p:nvCxnSpPr>
        <p:spPr>
          <a:xfrm rot="10800000" flipH="1" flipV="1">
            <a:off x="1164548" y="2259591"/>
            <a:ext cx="264180" cy="418736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1428728" y="3554120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97" name="Соединительная линия уступом 396"/>
          <p:cNvCxnSpPr>
            <a:stCxn id="329" idx="1"/>
            <a:endCxn id="396" idx="1"/>
          </p:cNvCxnSpPr>
          <p:nvPr/>
        </p:nvCxnSpPr>
        <p:spPr>
          <a:xfrm rot="10800000" flipH="1" flipV="1">
            <a:off x="1164548" y="2259591"/>
            <a:ext cx="264180" cy="144841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8" name="TextBox 397"/>
          <p:cNvSpPr txBox="1"/>
          <p:nvPr/>
        </p:nvSpPr>
        <p:spPr>
          <a:xfrm>
            <a:off x="1643042" y="4071942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400" name="TextBox 399"/>
          <p:cNvSpPr txBox="1"/>
          <p:nvPr/>
        </p:nvSpPr>
        <p:spPr>
          <a:xfrm>
            <a:off x="1642850" y="5295141"/>
            <a:ext cx="1705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Первая презентация</a:t>
            </a:r>
            <a:endParaRPr lang="ru-RU" sz="1200" b="1" dirty="0"/>
          </a:p>
        </p:txBody>
      </p:sp>
      <p:cxnSp>
        <p:nvCxnSpPr>
          <p:cNvPr id="401" name="Соединительная линия уступом 400"/>
          <p:cNvCxnSpPr>
            <a:stCxn id="396" idx="1"/>
            <a:endCxn id="398" idx="1"/>
          </p:cNvCxnSpPr>
          <p:nvPr/>
        </p:nvCxnSpPr>
        <p:spPr>
          <a:xfrm rot="10800000" flipH="1" flipV="1">
            <a:off x="1428728" y="3708008"/>
            <a:ext cx="214314" cy="502433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2" name="Соединительная линия уступом 401"/>
          <p:cNvCxnSpPr>
            <a:stCxn id="396" idx="1"/>
            <a:endCxn id="63" idx="1"/>
          </p:cNvCxnSpPr>
          <p:nvPr/>
        </p:nvCxnSpPr>
        <p:spPr>
          <a:xfrm rot="10800000" flipH="1" flipV="1">
            <a:off x="1428728" y="3708009"/>
            <a:ext cx="214314" cy="1079512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3" name="Соединительная линия уступом 402"/>
          <p:cNvCxnSpPr>
            <a:stCxn id="396" idx="1"/>
            <a:endCxn id="400" idx="1"/>
          </p:cNvCxnSpPr>
          <p:nvPr/>
        </p:nvCxnSpPr>
        <p:spPr>
          <a:xfrm rot="10800000" flipH="1" flipV="1">
            <a:off x="1428728" y="3708009"/>
            <a:ext cx="214122" cy="1725632"/>
          </a:xfrm>
          <a:prstGeom prst="bentConnector3">
            <a:avLst>
              <a:gd name="adj1" fmla="val -10676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563868" y="2474906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Ошибка</a:t>
            </a:r>
            <a:endParaRPr lang="ru-RU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2563868" y="2143116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2563868" y="2815838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Сделка</a:t>
            </a:r>
            <a:endParaRPr lang="ru-RU" sz="105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>
            <a:off x="1967070" y="2612461"/>
            <a:ext cx="972000" cy="794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294730" y="2427694"/>
            <a:ext cx="1152000" cy="1588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33649" y="3125786"/>
            <a:ext cx="2085989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037459" y="3443374"/>
            <a:ext cx="2085989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Ошибочное ЛПР</a:t>
            </a:r>
            <a:endParaRPr lang="ru-RU" sz="1050" dirty="0"/>
          </a:p>
        </p:txBody>
      </p:sp>
      <p:sp>
        <p:nvSpPr>
          <p:cNvPr id="50" name="TextBox 49"/>
          <p:cNvSpPr txBox="1"/>
          <p:nvPr/>
        </p:nvSpPr>
        <p:spPr>
          <a:xfrm>
            <a:off x="5036506" y="3768728"/>
            <a:ext cx="2085989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Состоялась первая презентация</a:t>
            </a:r>
            <a:endParaRPr lang="ru-RU" sz="1050" dirty="0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1539008" y="3866506"/>
            <a:ext cx="3420000" cy="1588"/>
          </a:xfrm>
          <a:prstGeom prst="line">
            <a:avLst/>
          </a:pr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4506679" y="3538618"/>
            <a:ext cx="900000" cy="0"/>
          </a:xfrm>
          <a:prstGeom prst="line">
            <a:avLst/>
          </a:pr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500694" y="5071990"/>
            <a:ext cx="2928958" cy="2616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Перезвонить позже</a:t>
            </a:r>
            <a:endParaRPr lang="ru-RU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5500694" y="4437156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Информационные материалы</a:t>
            </a:r>
            <a:endParaRPr lang="ru-RU" sz="1050" dirty="0"/>
          </a:p>
        </p:txBody>
      </p:sp>
      <p:sp>
        <p:nvSpPr>
          <p:cNvPr id="55" name="TextBox 54"/>
          <p:cNvSpPr txBox="1"/>
          <p:nvPr/>
        </p:nvSpPr>
        <p:spPr>
          <a:xfrm>
            <a:off x="5500694" y="4762510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5500694" y="5405452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Первая презентация</a:t>
            </a:r>
            <a:endParaRPr lang="ru-RU" sz="1050" dirty="0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rot="5400000">
            <a:off x="4606379" y="4895517"/>
            <a:ext cx="1584000" cy="794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1766148" y="4356106"/>
            <a:ext cx="3636000" cy="1588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440162" y="5270525"/>
            <a:ext cx="1222314" cy="2539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Доп. презентация</a:t>
            </a:r>
            <a:endParaRPr lang="ru-RU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3440162" y="5615015"/>
            <a:ext cx="1222314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66" name="TextBox 65"/>
          <p:cNvSpPr txBox="1"/>
          <p:nvPr/>
        </p:nvSpPr>
        <p:spPr>
          <a:xfrm>
            <a:off x="3440162" y="5959505"/>
            <a:ext cx="1560466" cy="2539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Комм. предложение</a:t>
            </a:r>
            <a:endParaRPr lang="ru-RU" sz="1050" dirty="0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rot="5400000">
            <a:off x="2863561" y="5751365"/>
            <a:ext cx="972000" cy="794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800855" y="5570552"/>
            <a:ext cx="1548000" cy="1588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857884" y="1603448"/>
            <a:ext cx="1571636" cy="2539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Завершена без успеха</a:t>
            </a:r>
            <a:endParaRPr lang="ru-RU" sz="1050" dirty="0"/>
          </a:p>
        </p:txBody>
      </p:sp>
      <p:sp>
        <p:nvSpPr>
          <p:cNvPr id="70" name="TextBox 69"/>
          <p:cNvSpPr txBox="1"/>
          <p:nvPr/>
        </p:nvSpPr>
        <p:spPr>
          <a:xfrm>
            <a:off x="5857884" y="1960638"/>
            <a:ext cx="1571636" cy="2539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Завершена с успехом</a:t>
            </a:r>
            <a:endParaRPr lang="ru-RU" sz="1050" dirty="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1214414" y="2024700"/>
            <a:ext cx="4572032" cy="1588"/>
          </a:xfrm>
          <a:prstGeom prst="line">
            <a:avLst/>
          </a:prstGeom>
          <a:ln w="63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5472517" y="1907768"/>
            <a:ext cx="628653" cy="794"/>
          </a:xfrm>
          <a:prstGeom prst="line">
            <a:avLst/>
          </a:prstGeom>
          <a:ln w="63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72"/>
          <p:cNvCxnSpPr>
            <a:stCxn id="55" idx="3"/>
            <a:endCxn id="48" idx="3"/>
          </p:cNvCxnSpPr>
          <p:nvPr/>
        </p:nvCxnSpPr>
        <p:spPr>
          <a:xfrm flipH="1" flipV="1">
            <a:off x="7119638" y="3252744"/>
            <a:ext cx="1310014" cy="1636724"/>
          </a:xfrm>
          <a:prstGeom prst="bentConnector3">
            <a:avLst>
              <a:gd name="adj1" fmla="val -20843"/>
            </a:avLst>
          </a:prstGeom>
          <a:ln w="1905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500694" y="4119568"/>
            <a:ext cx="2928958" cy="2616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Ошибочное ЛПР</a:t>
            </a:r>
            <a:endParaRPr lang="ru-RU" sz="1050" dirty="0"/>
          </a:p>
        </p:txBody>
      </p:sp>
      <p:cxnSp>
        <p:nvCxnSpPr>
          <p:cNvPr id="79" name="Соединительная линия уступом 44"/>
          <p:cNvCxnSpPr>
            <a:stCxn id="54" idx="1"/>
          </p:cNvCxnSpPr>
          <p:nvPr/>
        </p:nvCxnSpPr>
        <p:spPr>
          <a:xfrm rot="10800000" flipV="1">
            <a:off x="4786314" y="4564114"/>
            <a:ext cx="714380" cy="7894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45052" y="4343406"/>
            <a:ext cx="489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3 дня</a:t>
            </a:r>
            <a:endParaRPr lang="ru-RU" sz="1000" dirty="0">
              <a:solidFill>
                <a:srgbClr val="0070C0"/>
              </a:solidFill>
            </a:endParaRPr>
          </a:p>
        </p:txBody>
      </p:sp>
      <p:cxnSp>
        <p:nvCxnSpPr>
          <p:cNvPr id="88" name="Соединительная линия уступом 44"/>
          <p:cNvCxnSpPr>
            <a:stCxn id="55" idx="1"/>
          </p:cNvCxnSpPr>
          <p:nvPr/>
        </p:nvCxnSpPr>
        <p:spPr>
          <a:xfrm rot="10800000">
            <a:off x="4786314" y="4786322"/>
            <a:ext cx="714380" cy="103146"/>
          </a:xfrm>
          <a:prstGeom prst="bentConnector3">
            <a:avLst>
              <a:gd name="adj1" fmla="val 28667"/>
            </a:avLst>
          </a:prstGeom>
          <a:ln w="19050"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848227" y="4559308"/>
            <a:ext cx="521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6 мес.</a:t>
            </a:r>
            <a:endParaRPr lang="ru-RU" sz="1000" dirty="0">
              <a:solidFill>
                <a:srgbClr val="0070C0"/>
              </a:solidFill>
            </a:endParaRPr>
          </a:p>
        </p:txBody>
      </p:sp>
      <p:cxnSp>
        <p:nvCxnSpPr>
          <p:cNvPr id="121" name="Соединительная линия уступом 44"/>
          <p:cNvCxnSpPr>
            <a:stCxn id="53" idx="1"/>
          </p:cNvCxnSpPr>
          <p:nvPr/>
        </p:nvCxnSpPr>
        <p:spPr>
          <a:xfrm rot="10800000">
            <a:off x="4786314" y="5000637"/>
            <a:ext cx="714380" cy="202159"/>
          </a:xfrm>
          <a:prstGeom prst="bentConnector3">
            <a:avLst>
              <a:gd name="adj1" fmla="val 40222"/>
            </a:avLst>
          </a:prstGeom>
          <a:ln w="19050"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4851402" y="4786322"/>
            <a:ext cx="521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2 дня</a:t>
            </a:r>
            <a:endParaRPr lang="ru-RU" sz="1000" dirty="0">
              <a:solidFill>
                <a:srgbClr val="0070C0"/>
              </a:solidFill>
            </a:endParaRPr>
          </a:p>
        </p:txBody>
      </p:sp>
      <p:cxnSp>
        <p:nvCxnSpPr>
          <p:cNvPr id="129" name="Соединительная линия уступом 128"/>
          <p:cNvCxnSpPr>
            <a:stCxn id="74" idx="3"/>
            <a:endCxn id="49" idx="3"/>
          </p:cNvCxnSpPr>
          <p:nvPr/>
        </p:nvCxnSpPr>
        <p:spPr>
          <a:xfrm flipH="1" flipV="1">
            <a:off x="7123448" y="3570332"/>
            <a:ext cx="1306204" cy="680041"/>
          </a:xfrm>
          <a:prstGeom prst="bentConnector3">
            <a:avLst>
              <a:gd name="adj1" fmla="val -11667"/>
            </a:avLst>
          </a:prstGeom>
          <a:ln w="1905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Соединительная линия уступом 138"/>
          <p:cNvCxnSpPr>
            <a:stCxn id="56" idx="2"/>
            <a:endCxn id="400" idx="2"/>
          </p:cNvCxnSpPr>
          <p:nvPr/>
        </p:nvCxnSpPr>
        <p:spPr>
          <a:xfrm rot="5400000" flipH="1">
            <a:off x="4686877" y="3381072"/>
            <a:ext cx="87228" cy="4469365"/>
          </a:xfrm>
          <a:prstGeom prst="bentConnector3">
            <a:avLst>
              <a:gd name="adj1" fmla="val -727980"/>
            </a:avLst>
          </a:prstGeom>
          <a:ln w="1905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Соединительная линия уступом 44"/>
          <p:cNvCxnSpPr>
            <a:stCxn id="64" idx="0"/>
          </p:cNvCxnSpPr>
          <p:nvPr/>
        </p:nvCxnSpPr>
        <p:spPr>
          <a:xfrm rot="16200000" flipV="1">
            <a:off x="3454048" y="4673254"/>
            <a:ext cx="369905" cy="824638"/>
          </a:xfrm>
          <a:prstGeom prst="bentConnector3">
            <a:avLst>
              <a:gd name="adj1" fmla="val 48281"/>
            </a:avLst>
          </a:prstGeom>
          <a:ln w="19050">
            <a:solidFill>
              <a:schemeClr val="accent2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Соединительная линия уступом 44"/>
          <p:cNvCxnSpPr>
            <a:stCxn id="65" idx="3"/>
            <a:endCxn id="48" idx="3"/>
          </p:cNvCxnSpPr>
          <p:nvPr/>
        </p:nvCxnSpPr>
        <p:spPr>
          <a:xfrm flipV="1">
            <a:off x="4662476" y="3252744"/>
            <a:ext cx="2457162" cy="2493076"/>
          </a:xfrm>
          <a:prstGeom prst="bentConnector3">
            <a:avLst>
              <a:gd name="adj1" fmla="val 169517"/>
            </a:avLst>
          </a:prstGeom>
          <a:ln w="19050">
            <a:solidFill>
              <a:schemeClr val="accent2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Соединительная линия уступом 44"/>
          <p:cNvCxnSpPr>
            <a:stCxn id="66" idx="3"/>
          </p:cNvCxnSpPr>
          <p:nvPr/>
        </p:nvCxnSpPr>
        <p:spPr>
          <a:xfrm flipH="1">
            <a:off x="4094266" y="6086463"/>
            <a:ext cx="906362" cy="331921"/>
          </a:xfrm>
          <a:prstGeom prst="bentConnector3">
            <a:avLst>
              <a:gd name="adj1" fmla="val -25222"/>
            </a:avLst>
          </a:prstGeom>
          <a:ln w="19050">
            <a:solidFill>
              <a:schemeClr val="accent2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Соединительная линия уступом 44"/>
          <p:cNvCxnSpPr>
            <a:stCxn id="65" idx="3"/>
          </p:cNvCxnSpPr>
          <p:nvPr/>
        </p:nvCxnSpPr>
        <p:spPr>
          <a:xfrm flipV="1">
            <a:off x="4662476" y="5143512"/>
            <a:ext cx="195276" cy="602308"/>
          </a:xfrm>
          <a:prstGeom prst="bentConnector2">
            <a:avLst/>
          </a:prstGeom>
          <a:ln w="19050"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4836521" y="5286388"/>
            <a:ext cx="521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6 мес.</a:t>
            </a:r>
            <a:endParaRPr lang="ru-RU" sz="1000" dirty="0">
              <a:solidFill>
                <a:srgbClr val="0070C0"/>
              </a:solidFill>
            </a:endParaRPr>
          </a:p>
        </p:txBody>
      </p:sp>
      <p:cxnSp>
        <p:nvCxnSpPr>
          <p:cNvPr id="242" name="Соединительная линия уступом 44"/>
          <p:cNvCxnSpPr>
            <a:stCxn id="48" idx="0"/>
            <a:endCxn id="43" idx="3"/>
          </p:cNvCxnSpPr>
          <p:nvPr/>
        </p:nvCxnSpPr>
        <p:spPr>
          <a:xfrm rot="16200000" flipV="1">
            <a:off x="4398324" y="1447466"/>
            <a:ext cx="851865" cy="2504776"/>
          </a:xfrm>
          <a:prstGeom prst="curvedConnector2">
            <a:avLst/>
          </a:prstGeom>
          <a:ln w="190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Соединительная линия уступом 44"/>
          <p:cNvCxnSpPr>
            <a:stCxn id="49" idx="1"/>
            <a:endCxn id="42" idx="3"/>
          </p:cNvCxnSpPr>
          <p:nvPr/>
        </p:nvCxnSpPr>
        <p:spPr>
          <a:xfrm rot="10800000">
            <a:off x="3571869" y="2605712"/>
            <a:ext cx="1465591" cy="964621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Соединительная линия уступом 44"/>
          <p:cNvCxnSpPr/>
          <p:nvPr/>
        </p:nvCxnSpPr>
        <p:spPr>
          <a:xfrm flipV="1">
            <a:off x="3651174" y="1730406"/>
            <a:ext cx="2206710" cy="533038"/>
          </a:xfrm>
          <a:prstGeom prst="bentConnector3">
            <a:avLst>
              <a:gd name="adj1" fmla="val 86602"/>
            </a:avLst>
          </a:prstGeom>
          <a:ln w="19050">
            <a:solidFill>
              <a:srgbClr val="990033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Соединительная линия уступом 44"/>
          <p:cNvCxnSpPr/>
          <p:nvPr/>
        </p:nvCxnSpPr>
        <p:spPr>
          <a:xfrm flipV="1">
            <a:off x="3651174" y="1730406"/>
            <a:ext cx="2206710" cy="869908"/>
          </a:xfrm>
          <a:prstGeom prst="bentConnector3">
            <a:avLst>
              <a:gd name="adj1" fmla="val 86603"/>
            </a:avLst>
          </a:prstGeom>
          <a:ln w="19050">
            <a:solidFill>
              <a:srgbClr val="990033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643042" y="4649021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1428728" y="6293070"/>
            <a:ext cx="2665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Коммерческое предложение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2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Связь результатов задач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93728"/>
            <a:ext cx="8153400" cy="6286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Наши клиенты</a:t>
            </a:r>
            <a:endParaRPr lang="ru-RU" b="1" dirty="0"/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90536" y="1714489"/>
          <a:ext cx="7858180" cy="4697114"/>
        </p:xfrm>
        <a:graphic>
          <a:graphicData uri="http://schemas.openxmlformats.org/drawingml/2006/table">
            <a:tbl>
              <a:tblPr/>
              <a:tblGrid>
                <a:gridCol w="1122597"/>
                <a:gridCol w="841948"/>
                <a:gridCol w="280649"/>
                <a:gridCol w="1122597"/>
                <a:gridCol w="561299"/>
                <a:gridCol w="561299"/>
                <a:gridCol w="1122597"/>
                <a:gridCol w="280649"/>
                <a:gridCol w="841948"/>
                <a:gridCol w="1122597"/>
              </a:tblGrid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Завод «Масса-К»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«Армалит-1»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Завод «Металлист»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Ленинцец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Завод «Транс-Балтия»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Обуховский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завод»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МХК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Регионхимснаб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 dirty="0">
                          <a:latin typeface="+mn-lt"/>
                          <a:ea typeface="Times New Roman"/>
                        </a:rPr>
                        <a:t>Jam Hall Media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ООО «Баумит»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ООО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«Композит СПб»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НПФ «Уран»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Компания </a:t>
                      </a:r>
                      <a:br>
                        <a:rPr lang="ru-RU" sz="800">
                          <a:latin typeface="+mn-lt"/>
                          <a:ea typeface="Times New Roman"/>
                        </a:rPr>
                      </a:br>
                      <a:r>
                        <a:rPr lang="ru-RU" sz="80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en-US" sz="800">
                          <a:latin typeface="+mn-lt"/>
                          <a:ea typeface="Times New Roman"/>
                        </a:rPr>
                        <a:t>Vip</a:t>
                      </a:r>
                      <a:r>
                        <a:rPr lang="ru-RU" sz="800">
                          <a:latin typeface="+mn-lt"/>
                          <a:ea typeface="Times New Roman"/>
                        </a:rPr>
                        <a:t> Паркет»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Дювернуа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Консалтинг»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«Балтийский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берег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Агентство</a:t>
                      </a:r>
                      <a:r>
                        <a:rPr lang="ru-RU" sz="780" baseline="0" dirty="0" smtClean="0">
                          <a:latin typeface="+mn-lt"/>
                          <a:ea typeface="Times New Roman"/>
                        </a:rPr>
                        <a:t> недвижимости «</a:t>
                      </a:r>
                      <a:r>
                        <a:rPr lang="ru-RU" sz="780" baseline="0" dirty="0" err="1" smtClean="0">
                          <a:latin typeface="+mn-lt"/>
                          <a:ea typeface="Times New Roman"/>
                        </a:rPr>
                        <a:t>Астера</a:t>
                      </a:r>
                      <a:r>
                        <a:rPr lang="ru-RU" sz="78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78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Реконт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«Хит»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Рокс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Вектон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Радио </a:t>
                      </a:r>
                      <a:br>
                        <a:rPr lang="ru-RU" sz="800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«Эхо Москвы»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Рекламное агентство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Фричойс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+mn-lt"/>
                          <a:ea typeface="Times New Roman"/>
                        </a:rPr>
                        <a:t>«Марлоу Навигейшн»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Группа 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Конти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Тренинговая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 компания «</a:t>
                      </a:r>
                      <a:r>
                        <a:rPr lang="en-US" sz="800" dirty="0" err="1">
                          <a:latin typeface="+mn-lt"/>
                          <a:ea typeface="Times New Roman"/>
                        </a:rPr>
                        <a:t>Directorica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«Бизнес-журнал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4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b="1" dirty="0">
                          <a:latin typeface="+mn-lt"/>
                          <a:ea typeface="Times New Roman"/>
                        </a:rPr>
                      </a:br>
                      <a:r>
                        <a:rPr lang="ru-RU" sz="800" dirty="0">
                          <a:latin typeface="+mn-lt"/>
                          <a:ea typeface="Times New Roman"/>
                        </a:rPr>
                        <a:t>«</a:t>
                      </a:r>
                      <a:r>
                        <a:rPr lang="ru-RU" sz="800" dirty="0" err="1">
                          <a:latin typeface="+mn-lt"/>
                          <a:ea typeface="Times New Roman"/>
                        </a:rPr>
                        <a:t>Меди-Эстетик</a:t>
                      </a:r>
                      <a:r>
                        <a:rPr lang="ru-RU" sz="800" dirty="0">
                          <a:latin typeface="+mn-lt"/>
                          <a:ea typeface="Times New Roman"/>
                        </a:rPr>
                        <a:t>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Итар-ТАСС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/>
                      </a:r>
                      <a:br>
                        <a:rPr lang="ru-RU" sz="800" dirty="0" smtClean="0">
                          <a:latin typeface="+mn-lt"/>
                          <a:ea typeface="Times New Roman"/>
                        </a:rPr>
                      </a:br>
                      <a:endParaRPr lang="ru-RU" sz="5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Управляющая компания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Арсагера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 smtClean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«Метроном»</a:t>
                      </a: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 "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Невисс-Комплекс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Газета «Аргументы и факты»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ООО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«Прогресс»</a:t>
                      </a:r>
                      <a:br>
                        <a:rPr lang="ru-RU" sz="800" baseline="0" dirty="0" smtClean="0">
                          <a:latin typeface="+mn-lt"/>
                          <a:ea typeface="Times New Roman"/>
                        </a:rPr>
                      </a:br>
                      <a:endParaRPr lang="ru-RU" sz="300" dirty="0" smtClean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3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+mn-lt"/>
                          <a:ea typeface="Times New Roman"/>
                        </a:rPr>
                        <a:t>Фирма «Шарм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ЗАО «</a:t>
                      </a:r>
                      <a:r>
                        <a:rPr lang="ru-RU" sz="800" dirty="0" err="1" smtClean="0">
                          <a:latin typeface="+mn-lt"/>
                          <a:ea typeface="Times New Roman"/>
                        </a:rPr>
                        <a:t>Тепломаш</a:t>
                      </a: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Морской торговый порт «Выборг»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+mn-lt"/>
                          <a:ea typeface="Times New Roman"/>
                        </a:rPr>
                        <a:t>Журнал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 «Персонал </a:t>
                      </a:r>
                      <a:r>
                        <a:rPr lang="ru-RU" sz="800" baseline="0" dirty="0" err="1" smtClean="0">
                          <a:latin typeface="+mn-lt"/>
                          <a:ea typeface="Times New Roman"/>
                        </a:rPr>
                        <a:t>Микс</a:t>
                      </a:r>
                      <a:r>
                        <a:rPr lang="ru-RU" sz="800" baseline="0" dirty="0" smtClean="0">
                          <a:latin typeface="+mn-lt"/>
                          <a:ea typeface="Times New Roman"/>
                        </a:rPr>
                        <a:t>»</a:t>
                      </a:r>
                      <a:endParaRPr lang="ru-RU" sz="800" dirty="0">
                        <a:latin typeface="+mn-lt"/>
                        <a:ea typeface="Times New Roman"/>
                      </a:endParaRPr>
                    </a:p>
                  </a:txBody>
                  <a:tcPr marL="32062" marR="32062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08" name="Picture 60" descr="Massa_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5614" y="1808786"/>
            <a:ext cx="571698" cy="614362"/>
          </a:xfrm>
          <a:prstGeom prst="rect">
            <a:avLst/>
          </a:prstGeom>
          <a:noFill/>
        </p:spPr>
      </p:pic>
      <p:pic>
        <p:nvPicPr>
          <p:cNvPr id="2107" name="Picture 59" descr="armalit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5478" y="1775741"/>
            <a:ext cx="642942" cy="618832"/>
          </a:xfrm>
          <a:prstGeom prst="rect">
            <a:avLst/>
          </a:prstGeom>
          <a:noFill/>
        </p:spPr>
      </p:pic>
      <p:pic>
        <p:nvPicPr>
          <p:cNvPr id="2106" name="Picture 58" descr="metallis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75626" y="1786879"/>
            <a:ext cx="642942" cy="634369"/>
          </a:xfrm>
          <a:prstGeom prst="rect">
            <a:avLst/>
          </a:prstGeom>
          <a:noFill/>
        </p:spPr>
      </p:pic>
      <p:pic>
        <p:nvPicPr>
          <p:cNvPr id="2105" name="Picture 57" descr="lenine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6718" y="1717346"/>
            <a:ext cx="809625" cy="723900"/>
          </a:xfrm>
          <a:prstGeom prst="rect">
            <a:avLst/>
          </a:prstGeom>
          <a:noFill/>
        </p:spPr>
      </p:pic>
      <p:pic>
        <p:nvPicPr>
          <p:cNvPr id="2104" name="Picture 56" descr="trans_baltiy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0684" y="1755446"/>
            <a:ext cx="619125" cy="676275"/>
          </a:xfrm>
          <a:prstGeom prst="rect">
            <a:avLst/>
          </a:prstGeom>
          <a:noFill/>
        </p:spPr>
      </p:pic>
      <p:pic>
        <p:nvPicPr>
          <p:cNvPr id="2103" name="Picture 55" descr="obuxovskij_zavod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40832" y="1737348"/>
            <a:ext cx="638175" cy="723900"/>
          </a:xfrm>
          <a:prstGeom prst="rect">
            <a:avLst/>
          </a:prstGeom>
          <a:noFill/>
        </p:spPr>
      </p:pic>
      <p:pic>
        <p:nvPicPr>
          <p:cNvPr id="2102" name="Picture 54" descr="JamHall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3412" y="2714620"/>
            <a:ext cx="800100" cy="523875"/>
          </a:xfrm>
          <a:prstGeom prst="rect">
            <a:avLst/>
          </a:prstGeom>
          <a:noFill/>
        </p:spPr>
      </p:pic>
      <p:pic>
        <p:nvPicPr>
          <p:cNvPr id="2101" name="Picture 53" descr="Baumit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47858" y="2643182"/>
            <a:ext cx="647700" cy="647700"/>
          </a:xfrm>
          <a:prstGeom prst="rect">
            <a:avLst/>
          </a:prstGeom>
          <a:noFill/>
        </p:spPr>
      </p:pic>
      <p:pic>
        <p:nvPicPr>
          <p:cNvPr id="2100" name="Picture 52" descr="composit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90866" y="2643182"/>
            <a:ext cx="657225" cy="581025"/>
          </a:xfrm>
          <a:prstGeom prst="rect">
            <a:avLst/>
          </a:prstGeom>
          <a:noFill/>
        </p:spPr>
      </p:pic>
      <p:pic>
        <p:nvPicPr>
          <p:cNvPr id="2099" name="Picture 51" descr="uran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093842" y="2684140"/>
            <a:ext cx="1019175" cy="571500"/>
          </a:xfrm>
          <a:prstGeom prst="rect">
            <a:avLst/>
          </a:prstGeom>
          <a:noFill/>
        </p:spPr>
      </p:pic>
      <p:pic>
        <p:nvPicPr>
          <p:cNvPr id="2098" name="Picture 50" descr="vip_parque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62568" y="2643182"/>
            <a:ext cx="962025" cy="561975"/>
          </a:xfrm>
          <a:prstGeom prst="rect">
            <a:avLst/>
          </a:prstGeom>
          <a:noFill/>
        </p:spPr>
      </p:pic>
      <p:pic>
        <p:nvPicPr>
          <p:cNvPr id="2097" name="Picture 49" descr="duvernoix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484634" y="2659970"/>
            <a:ext cx="785818" cy="503277"/>
          </a:xfrm>
          <a:prstGeom prst="rect">
            <a:avLst/>
          </a:prstGeom>
          <a:noFill/>
        </p:spPr>
      </p:pic>
      <p:pic>
        <p:nvPicPr>
          <p:cNvPr id="2095" name="Picture 47" descr="reco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76420" y="3500438"/>
            <a:ext cx="752475" cy="523875"/>
          </a:xfrm>
          <a:prstGeom prst="rect">
            <a:avLst/>
          </a:prstGeom>
          <a:noFill/>
        </p:spPr>
      </p:pic>
      <p:pic>
        <p:nvPicPr>
          <p:cNvPr id="2094" name="Picture 46" descr="hit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209916" y="3543016"/>
            <a:ext cx="571504" cy="605122"/>
          </a:xfrm>
          <a:prstGeom prst="rect">
            <a:avLst/>
          </a:prstGeom>
          <a:noFill/>
        </p:spPr>
      </p:pic>
      <p:pic>
        <p:nvPicPr>
          <p:cNvPr id="2093" name="Picture 45" descr="roks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295774" y="3562351"/>
            <a:ext cx="628650" cy="581025"/>
          </a:xfrm>
          <a:prstGeom prst="rect">
            <a:avLst/>
          </a:prstGeom>
          <a:noFill/>
        </p:spPr>
      </p:pic>
      <p:pic>
        <p:nvPicPr>
          <p:cNvPr id="2091" name="Picture 43" descr="echo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477014" y="3571876"/>
            <a:ext cx="714375" cy="457200"/>
          </a:xfrm>
          <a:prstGeom prst="rect">
            <a:avLst/>
          </a:prstGeom>
          <a:noFill/>
        </p:spPr>
      </p:pic>
      <p:pic>
        <p:nvPicPr>
          <p:cNvPr id="2090" name="Picture 42" descr="marlow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904850" y="4500570"/>
            <a:ext cx="685800" cy="495300"/>
          </a:xfrm>
          <a:prstGeom prst="rect">
            <a:avLst/>
          </a:prstGeom>
          <a:noFill/>
        </p:spPr>
      </p:pic>
      <p:pic>
        <p:nvPicPr>
          <p:cNvPr id="2089" name="Picture 41" descr="conti_group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897362" y="4518668"/>
            <a:ext cx="962025" cy="371475"/>
          </a:xfrm>
          <a:prstGeom prst="rect">
            <a:avLst/>
          </a:prstGeom>
          <a:noFill/>
        </p:spPr>
      </p:pic>
      <p:pic>
        <p:nvPicPr>
          <p:cNvPr id="2088" name="Picture 40" descr="directorica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3047990" y="4480570"/>
            <a:ext cx="942975" cy="361950"/>
          </a:xfrm>
          <a:prstGeom prst="rect">
            <a:avLst/>
          </a:prstGeom>
          <a:noFill/>
        </p:spPr>
      </p:pic>
      <p:pic>
        <p:nvPicPr>
          <p:cNvPr id="2087" name="Picture 39" descr="biznes-zhyrn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190998" y="4572008"/>
            <a:ext cx="800100" cy="352425"/>
          </a:xfrm>
          <a:prstGeom prst="rect">
            <a:avLst/>
          </a:prstGeom>
          <a:noFill/>
        </p:spPr>
      </p:pic>
      <p:pic>
        <p:nvPicPr>
          <p:cNvPr id="2086" name="Picture 38" descr="medi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5405444" y="4429132"/>
            <a:ext cx="600075" cy="609600"/>
          </a:xfrm>
          <a:prstGeom prst="rect">
            <a:avLst/>
          </a:prstGeom>
          <a:noFill/>
        </p:spPr>
      </p:pic>
      <p:pic>
        <p:nvPicPr>
          <p:cNvPr id="2085" name="Picture 37" descr="itar-tass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6396051" y="4452948"/>
            <a:ext cx="933450" cy="476250"/>
          </a:xfrm>
          <a:prstGeom prst="rect">
            <a:avLst/>
          </a:prstGeom>
          <a:noFill/>
        </p:spPr>
      </p:pic>
      <p:pic>
        <p:nvPicPr>
          <p:cNvPr id="2084" name="Picture 36" descr="metronom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1047726" y="5291151"/>
            <a:ext cx="1437471" cy="357190"/>
          </a:xfrm>
          <a:prstGeom prst="rect">
            <a:avLst/>
          </a:prstGeom>
          <a:noFill/>
        </p:spPr>
      </p:pic>
      <p:pic>
        <p:nvPicPr>
          <p:cNvPr id="2083" name="Picture 35" descr="neviss_komplex"/>
          <p:cNvPicPr>
            <a:picLocks noChangeAspect="1" noChangeArrowheads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3047990" y="5267338"/>
            <a:ext cx="1209675" cy="428625"/>
          </a:xfrm>
          <a:prstGeom prst="rect">
            <a:avLst/>
          </a:prstGeom>
          <a:noFill/>
        </p:spPr>
      </p:pic>
      <p:pic>
        <p:nvPicPr>
          <p:cNvPr id="2082" name="Picture 34" descr="aif"/>
          <p:cNvPicPr>
            <a:picLocks noChangeAspect="1" noChangeArrowheads="1"/>
          </p:cNvPicPr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4886328" y="5243525"/>
            <a:ext cx="1485900" cy="428625"/>
          </a:xfrm>
          <a:prstGeom prst="rect">
            <a:avLst/>
          </a:prstGeom>
          <a:noFill/>
        </p:spPr>
      </p:pic>
      <p:pic>
        <p:nvPicPr>
          <p:cNvPr id="2081" name="Picture 33" descr="sharm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976288" y="5881705"/>
            <a:ext cx="1543050" cy="352425"/>
          </a:xfrm>
          <a:prstGeom prst="rect">
            <a:avLst/>
          </a:prstGeom>
          <a:noFill/>
        </p:spPr>
      </p:pic>
      <p:pic>
        <p:nvPicPr>
          <p:cNvPr id="2080" name="Picture 32" descr="Image1"/>
          <p:cNvPicPr>
            <a:picLocks noChangeAspect="1" noChangeArrowheads="1"/>
          </p:cNvPicPr>
          <p:nvPr/>
        </p:nvPicPr>
        <p:blipFill>
          <a:blip r:embed="rId29"/>
          <a:srcRect/>
          <a:stretch>
            <a:fillRect/>
          </a:stretch>
        </p:blipFill>
        <p:spPr bwMode="auto">
          <a:xfrm>
            <a:off x="2905114" y="5891230"/>
            <a:ext cx="1609725" cy="342900"/>
          </a:xfrm>
          <a:prstGeom prst="rect">
            <a:avLst/>
          </a:prstGeom>
          <a:noFill/>
        </p:spPr>
      </p:pic>
      <p:pic>
        <p:nvPicPr>
          <p:cNvPr id="2079" name="Picture 31" descr="viborgsky_port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4905378" y="5895993"/>
            <a:ext cx="1438275" cy="323850"/>
          </a:xfrm>
          <a:prstGeom prst="rect">
            <a:avLst/>
          </a:prstGeom>
          <a:noFill/>
        </p:spPr>
      </p:pic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10" name="Picture 62" descr="\\Notebook4\рабочий стол 4\Logo\ready\rhs.jpg"/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7548584" y="2000240"/>
            <a:ext cx="928694" cy="335236"/>
          </a:xfrm>
          <a:prstGeom prst="rect">
            <a:avLst/>
          </a:prstGeom>
          <a:noFill/>
        </p:spPr>
      </p:pic>
      <p:pic>
        <p:nvPicPr>
          <p:cNvPr id="2111" name="Picture 63" descr="\\Notebook4\рабочий стол 4\Logo\ready\progress.jpg"/>
          <p:cNvPicPr>
            <a:picLocks noChangeAspect="1" noChangeArrowheads="1"/>
          </p:cNvPicPr>
          <p:nvPr/>
        </p:nvPicPr>
        <p:blipFill>
          <a:blip r:embed="rId32"/>
          <a:srcRect/>
          <a:stretch>
            <a:fillRect/>
          </a:stretch>
        </p:blipFill>
        <p:spPr bwMode="auto">
          <a:xfrm>
            <a:off x="6949458" y="5282956"/>
            <a:ext cx="1214446" cy="360622"/>
          </a:xfrm>
          <a:prstGeom prst="rect">
            <a:avLst/>
          </a:prstGeom>
          <a:noFill/>
        </p:spPr>
      </p:pic>
      <p:pic>
        <p:nvPicPr>
          <p:cNvPr id="2112" name="Picture 64" descr="\\Notebook4\рабочий стол 4\Logo\ready\free_choise.jpg"/>
          <p:cNvPicPr>
            <a:picLocks noChangeAspect="1" noChangeArrowheads="1"/>
          </p:cNvPicPr>
          <p:nvPr/>
        </p:nvPicPr>
        <p:blipFill>
          <a:blip r:embed="rId33"/>
          <a:srcRect/>
          <a:stretch>
            <a:fillRect/>
          </a:stretch>
        </p:blipFill>
        <p:spPr bwMode="auto">
          <a:xfrm>
            <a:off x="7548584" y="3643314"/>
            <a:ext cx="870862" cy="285752"/>
          </a:xfrm>
          <a:prstGeom prst="rect">
            <a:avLst/>
          </a:prstGeom>
          <a:noFill/>
        </p:spPr>
      </p:pic>
      <p:pic>
        <p:nvPicPr>
          <p:cNvPr id="2113" name="Picture 65" descr="\\Notebook4\рабочий стол 4\Logo\ready\personal-mix.jpg"/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6933290" y="5888372"/>
            <a:ext cx="1309672" cy="353965"/>
          </a:xfrm>
          <a:prstGeom prst="rect">
            <a:avLst/>
          </a:prstGeom>
          <a:noFill/>
        </p:spPr>
      </p:pic>
      <p:pic>
        <p:nvPicPr>
          <p:cNvPr id="2115" name="Picture 67" descr="\\Notebook4\рабочий стол 4\Logo\ready\Terminal (baltbereg).jpg"/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7660980" y="2714620"/>
            <a:ext cx="688164" cy="500066"/>
          </a:xfrm>
          <a:prstGeom prst="rect">
            <a:avLst/>
          </a:prstGeom>
          <a:noFill/>
        </p:spPr>
      </p:pic>
      <p:pic>
        <p:nvPicPr>
          <p:cNvPr id="1026" name="Picture 2" descr="C:\Documents and Settings\User\Рабочий стол\Logo\ready\vekton.jpg"/>
          <p:cNvPicPr>
            <a:picLocks noChangeAspect="1" noChangeArrowheads="1"/>
          </p:cNvPicPr>
          <p:nvPr/>
        </p:nvPicPr>
        <p:blipFill>
          <a:blip r:embed="rId36"/>
          <a:srcRect/>
          <a:stretch>
            <a:fillRect/>
          </a:stretch>
        </p:blipFill>
        <p:spPr bwMode="auto">
          <a:xfrm>
            <a:off x="5353056" y="3561417"/>
            <a:ext cx="714380" cy="653396"/>
          </a:xfrm>
          <a:prstGeom prst="rect">
            <a:avLst/>
          </a:prstGeom>
          <a:noFill/>
        </p:spPr>
      </p:pic>
      <p:pic>
        <p:nvPicPr>
          <p:cNvPr id="2" name="Picture 2" descr="C:\Documents and Settings\User\Рабочий стол\Логотипы клиентов\ready\astera.jpg"/>
          <p:cNvPicPr>
            <a:picLocks noChangeAspect="1" noChangeArrowheads="1"/>
          </p:cNvPicPr>
          <p:nvPr/>
        </p:nvPicPr>
        <p:blipFill>
          <a:blip r:embed="rId37"/>
          <a:srcRect/>
          <a:stretch>
            <a:fillRect/>
          </a:stretch>
        </p:blipFill>
        <p:spPr bwMode="auto">
          <a:xfrm>
            <a:off x="814361" y="3714752"/>
            <a:ext cx="900108" cy="300036"/>
          </a:xfrm>
          <a:prstGeom prst="rect">
            <a:avLst/>
          </a:prstGeom>
          <a:noFill/>
        </p:spPr>
      </p:pic>
      <p:pic>
        <p:nvPicPr>
          <p:cNvPr id="1027" name="Picture 3" descr="arsagera"/>
          <p:cNvPicPr>
            <a:picLocks noChangeAspect="1" noChangeArrowheads="1"/>
          </p:cNvPicPr>
          <p:nvPr/>
        </p:nvPicPr>
        <p:blipFill>
          <a:blip r:embed="rId38"/>
          <a:srcRect/>
          <a:stretch>
            <a:fillRect/>
          </a:stretch>
        </p:blipFill>
        <p:spPr bwMode="auto">
          <a:xfrm>
            <a:off x="7482860" y="4564070"/>
            <a:ext cx="985733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10" y="593728"/>
            <a:ext cx="8153400" cy="62863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Компания-разработчик</a:t>
            </a:r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3541713" y="1989138"/>
            <a:ext cx="471805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1800" b="1" dirty="0">
                <a:solidFill>
                  <a:schemeClr val="tx1"/>
                </a:solidFill>
              </a:rPr>
              <a:t>ООО «АСУ XXI век»</a:t>
            </a:r>
          </a:p>
          <a:p>
            <a:pPr algn="l"/>
            <a:endParaRPr lang="ru-RU" sz="800" dirty="0">
              <a:solidFill>
                <a:schemeClr val="tx1"/>
              </a:solidFill>
            </a:endParaRPr>
          </a:p>
          <a:p>
            <a:pPr algn="l"/>
            <a:r>
              <a:rPr lang="ru-RU" sz="1400" i="1" dirty="0">
                <a:solidFill>
                  <a:srgbClr val="000066"/>
                </a:solidFill>
              </a:rPr>
              <a:t>Проектирование, разработка, внедрение, </a:t>
            </a:r>
            <a:r>
              <a:rPr lang="ru-RU" sz="1400" i="1" dirty="0" smtClean="0">
                <a:solidFill>
                  <a:srgbClr val="000066"/>
                </a:solidFill>
              </a:rPr>
              <a:t/>
            </a:r>
            <a:br>
              <a:rPr lang="ru-RU" sz="1400" i="1" dirty="0" smtClean="0">
                <a:solidFill>
                  <a:srgbClr val="000066"/>
                </a:solidFill>
              </a:rPr>
            </a:br>
            <a:r>
              <a:rPr lang="ru-RU" sz="1400" i="1" dirty="0" smtClean="0">
                <a:solidFill>
                  <a:srgbClr val="000066"/>
                </a:solidFill>
              </a:rPr>
              <a:t>сопровождение </a:t>
            </a:r>
            <a:r>
              <a:rPr lang="ru-RU" sz="1400" i="1" dirty="0">
                <a:solidFill>
                  <a:srgbClr val="000066"/>
                </a:solidFill>
              </a:rPr>
              <a:t>информационных систем.</a:t>
            </a:r>
          </a:p>
          <a:p>
            <a:pPr algn="l"/>
            <a:endParaRPr lang="ru-RU" sz="1400" i="1" dirty="0">
              <a:solidFill>
                <a:srgbClr val="003399"/>
              </a:solidFill>
            </a:endParaRPr>
          </a:p>
          <a:p>
            <a:pPr algn="l"/>
            <a:r>
              <a:rPr lang="ru-RU" sz="1400" dirty="0">
                <a:solidFill>
                  <a:schemeClr val="tx1"/>
                </a:solidFill>
              </a:rPr>
              <a:t>197110, Санкт-Петербург, Петровский пр. 26,</a:t>
            </a:r>
          </a:p>
          <a:p>
            <a:pPr algn="l"/>
            <a:r>
              <a:rPr lang="ru-RU" sz="1400" dirty="0">
                <a:solidFill>
                  <a:schemeClr val="tx1"/>
                </a:solidFill>
              </a:rPr>
              <a:t>тел./факс: (812) 350-94-14; 235-48-90</a:t>
            </a:r>
          </a:p>
          <a:p>
            <a:pPr algn="l"/>
            <a:r>
              <a:rPr lang="ru-RU" sz="1400" dirty="0" err="1">
                <a:solidFill>
                  <a:schemeClr val="tx1"/>
                </a:solidFill>
                <a:hlinkClick r:id="rId3"/>
              </a:rPr>
              <a:t>www.asuxxivek.spb.ru</a:t>
            </a:r>
            <a:endParaRPr lang="ru-RU" sz="1400" dirty="0">
              <a:solidFill>
                <a:schemeClr val="tx1"/>
              </a:solidFill>
            </a:endParaRPr>
          </a:p>
          <a:p>
            <a:pPr algn="l"/>
            <a:r>
              <a:rPr lang="en-US" sz="1400" dirty="0" smtClean="0">
                <a:latin typeface="Calibri" pitchFamily="34" charset="0"/>
                <a:hlinkClick r:id="rId4"/>
              </a:rPr>
              <a:t>mailbox</a:t>
            </a:r>
            <a:r>
              <a:rPr lang="ru-RU" sz="1400" dirty="0" smtClean="0">
                <a:solidFill>
                  <a:schemeClr val="tx1"/>
                </a:solidFill>
                <a:hlinkClick r:id="rId4"/>
              </a:rPr>
              <a:t>@</a:t>
            </a:r>
            <a:r>
              <a:rPr lang="ru-RU" sz="1400" dirty="0" err="1" smtClean="0">
                <a:solidFill>
                  <a:schemeClr val="tx1"/>
                </a:solidFill>
                <a:hlinkClick r:id="rId4"/>
              </a:rPr>
              <a:t>asuxxivek.spb.ru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182283" name="Picture 11" descr="ASU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2239964"/>
            <a:ext cx="1738335" cy="604324"/>
          </a:xfrm>
          <a:prstGeom prst="rect">
            <a:avLst/>
          </a:prstGeom>
          <a:noFill/>
        </p:spPr>
      </p:pic>
      <p:sp>
        <p:nvSpPr>
          <p:cNvPr id="8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71438" y="6515348"/>
            <a:ext cx="2500298" cy="293687"/>
          </a:xfrm>
        </p:spPr>
        <p:txBody>
          <a:bodyPr/>
          <a:lstStyle/>
          <a:p>
            <a:pPr algn="l"/>
            <a:r>
              <a:rPr lang="ru-RU" sz="1000" dirty="0" smtClean="0"/>
              <a:t>Методика «Бриллиантовые продажи»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65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  <a:endCxn id="86" idx="1"/>
          </p:cNvCxnSpPr>
          <p:nvPr/>
        </p:nvCxnSpPr>
        <p:spPr>
          <a:xfrm rot="10800000" flipH="1" flipV="1">
            <a:off x="928662" y="1857364"/>
            <a:ext cx="235886" cy="341801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5" name="TextBox 354"/>
          <p:cNvSpPr txBox="1"/>
          <p:nvPr/>
        </p:nvSpPr>
        <p:spPr>
          <a:xfrm>
            <a:off x="1162026" y="2370130"/>
            <a:ext cx="1715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Обследование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56" name="Соединительная линия уступом 355"/>
          <p:cNvCxnSpPr>
            <a:stCxn id="328" idx="1"/>
            <a:endCxn id="355" idx="1"/>
          </p:cNvCxnSpPr>
          <p:nvPr/>
        </p:nvCxnSpPr>
        <p:spPr>
          <a:xfrm rot="10800000" flipH="1" flipV="1">
            <a:off x="928662" y="1857365"/>
            <a:ext cx="233364" cy="682042"/>
          </a:xfrm>
          <a:prstGeom prst="bentConnector3">
            <a:avLst>
              <a:gd name="adj1" fmla="val -97959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1" name="TextBox 360"/>
          <p:cNvSpPr txBox="1"/>
          <p:nvPr/>
        </p:nvSpPr>
        <p:spPr>
          <a:xfrm>
            <a:off x="1162026" y="2727320"/>
            <a:ext cx="1468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Разработка 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62" name="Соединительная линия уступом 361"/>
          <p:cNvCxnSpPr>
            <a:stCxn id="328" idx="1"/>
            <a:endCxn id="361" idx="1"/>
          </p:cNvCxnSpPr>
          <p:nvPr/>
        </p:nvCxnSpPr>
        <p:spPr>
          <a:xfrm rot="10800000" flipH="1" flipV="1">
            <a:off x="928662" y="1857365"/>
            <a:ext cx="233364" cy="1039232"/>
          </a:xfrm>
          <a:prstGeom prst="bentConnector3">
            <a:avLst>
              <a:gd name="adj1" fmla="val -97959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3" name="TextBox 362"/>
          <p:cNvSpPr txBox="1"/>
          <p:nvPr/>
        </p:nvSpPr>
        <p:spPr>
          <a:xfrm>
            <a:off x="1160438" y="3093407"/>
            <a:ext cx="24668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Обучение сотрудников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64" name="Соединительная линия уступом 363"/>
          <p:cNvCxnSpPr>
            <a:stCxn id="328" idx="1"/>
            <a:endCxn id="363" idx="1"/>
          </p:cNvCxnSpPr>
          <p:nvPr/>
        </p:nvCxnSpPr>
        <p:spPr>
          <a:xfrm rot="10800000" flipH="1" flipV="1">
            <a:off x="928662" y="1857364"/>
            <a:ext cx="231776" cy="1405319"/>
          </a:xfrm>
          <a:prstGeom prst="bentConnector3">
            <a:avLst>
              <a:gd name="adj1" fmla="val -9863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Группа 216"/>
          <p:cNvGrpSpPr/>
          <p:nvPr/>
        </p:nvGrpSpPr>
        <p:grpSpPr>
          <a:xfrm>
            <a:off x="5820064" y="1706868"/>
            <a:ext cx="80963" cy="304802"/>
            <a:chOff x="4143380" y="2167712"/>
            <a:chExt cx="76200" cy="357190"/>
          </a:xfrm>
        </p:grpSpPr>
        <p:cxnSp>
          <p:nvCxnSpPr>
            <p:cNvPr id="367" name="Прямая соединительная линия 366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8" name="Прямая соединительная линия 367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9" name="Прямая соединительная линия 368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Группа 237"/>
          <p:cNvGrpSpPr/>
          <p:nvPr/>
        </p:nvGrpSpPr>
        <p:grpSpPr>
          <a:xfrm>
            <a:off x="2633649" y="9207979"/>
            <a:ext cx="80963" cy="304802"/>
            <a:chOff x="4143380" y="2167712"/>
            <a:chExt cx="76200" cy="357190"/>
          </a:xfrm>
        </p:grpSpPr>
        <p:cxnSp>
          <p:nvCxnSpPr>
            <p:cNvPr id="380" name="Прямая соединительная линия 379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1" name="Прямая соединительная линия 380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2" name="Прямая соединительная линия 381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Группа 241"/>
          <p:cNvGrpSpPr/>
          <p:nvPr/>
        </p:nvGrpSpPr>
        <p:grpSpPr>
          <a:xfrm>
            <a:off x="3655688" y="9564217"/>
            <a:ext cx="80963" cy="304802"/>
            <a:chOff x="4143380" y="2167712"/>
            <a:chExt cx="76200" cy="357190"/>
          </a:xfrm>
        </p:grpSpPr>
        <p:cxnSp>
          <p:nvCxnSpPr>
            <p:cNvPr id="384" name="Прямая соединительная линия 383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5" name="Прямая соединительная линия 384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6" name="Прямая соединительная линия 385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90" name="Прямая соединительная линия 389"/>
          <p:cNvCxnSpPr/>
          <p:nvPr/>
        </p:nvCxnSpPr>
        <p:spPr>
          <a:xfrm>
            <a:off x="2711754" y="9361450"/>
            <a:ext cx="3431882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Прямая соединительная линия 390"/>
          <p:cNvCxnSpPr/>
          <p:nvPr/>
        </p:nvCxnSpPr>
        <p:spPr>
          <a:xfrm>
            <a:off x="3729984" y="9716735"/>
            <a:ext cx="2428892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TextBox 410"/>
          <p:cNvSpPr txBox="1"/>
          <p:nvPr/>
        </p:nvSpPr>
        <p:spPr>
          <a:xfrm>
            <a:off x="5962940" y="1635430"/>
            <a:ext cx="1252266" cy="48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Проектная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задача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164548" y="2029889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14" name="Группа 113"/>
          <p:cNvGrpSpPr/>
          <p:nvPr/>
        </p:nvGrpSpPr>
        <p:grpSpPr>
          <a:xfrm>
            <a:off x="5810808" y="2094538"/>
            <a:ext cx="80694" cy="1285884"/>
            <a:chOff x="4141125" y="2071678"/>
            <a:chExt cx="80694" cy="1285884"/>
          </a:xfrm>
        </p:grpSpPr>
        <p:cxnSp>
          <p:nvCxnSpPr>
            <p:cNvPr id="372" name="Прямая соединительная линия 371"/>
            <p:cNvCxnSpPr/>
            <p:nvPr/>
          </p:nvCxnSpPr>
          <p:spPr>
            <a:xfrm>
              <a:off x="4143372" y="3356207"/>
              <a:ext cx="78447" cy="1355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3" name="Прямая соединительная линия 372"/>
            <p:cNvCxnSpPr/>
            <p:nvPr/>
          </p:nvCxnSpPr>
          <p:spPr>
            <a:xfrm rot="5400000">
              <a:off x="3574184" y="2712304"/>
              <a:ext cx="1285884" cy="4632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>
              <a:off x="4141125" y="2079847"/>
              <a:ext cx="78447" cy="1355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5" name="TextBox 114"/>
          <p:cNvSpPr txBox="1"/>
          <p:nvPr/>
        </p:nvSpPr>
        <p:spPr>
          <a:xfrm>
            <a:off x="6034378" y="2267894"/>
            <a:ext cx="1252266" cy="867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Этапные задачи</a:t>
            </a:r>
            <a:b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первого уровня</a:t>
            </a:r>
          </a:p>
        </p:txBody>
      </p:sp>
      <p:sp>
        <p:nvSpPr>
          <p:cNvPr id="123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Проектные и этапные задачи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1164548" y="2029889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  <a:endCxn id="329" idx="1"/>
          </p:cNvCxnSpPr>
          <p:nvPr/>
        </p:nvCxnSpPr>
        <p:spPr>
          <a:xfrm rot="10800000" flipH="1" flipV="1">
            <a:off x="928662" y="1857364"/>
            <a:ext cx="235886" cy="341801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1428728" y="2365054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2" name="Соединительная линия уступом 331"/>
          <p:cNvCxnSpPr>
            <a:stCxn id="329" idx="1"/>
            <a:endCxn id="331" idx="1"/>
          </p:cNvCxnSpPr>
          <p:nvPr/>
        </p:nvCxnSpPr>
        <p:spPr>
          <a:xfrm rot="10800000" flipH="1" flipV="1">
            <a:off x="1164548" y="2199165"/>
            <a:ext cx="264180" cy="319777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3" name="TextBox 332"/>
          <p:cNvSpPr txBox="1"/>
          <p:nvPr/>
        </p:nvSpPr>
        <p:spPr>
          <a:xfrm>
            <a:off x="1428728" y="2978347"/>
            <a:ext cx="2665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Коммерческое предложение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4" name="Соединительная линия уступом 333"/>
          <p:cNvCxnSpPr>
            <a:stCxn id="329" idx="1"/>
            <a:endCxn id="333" idx="1"/>
          </p:cNvCxnSpPr>
          <p:nvPr/>
        </p:nvCxnSpPr>
        <p:spPr>
          <a:xfrm rot="10800000" flipH="1" flipV="1">
            <a:off x="1164548" y="2199166"/>
            <a:ext cx="264180" cy="933070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1428728" y="3286124"/>
            <a:ext cx="1039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Договор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52" name="Соединительная линия уступом 351"/>
          <p:cNvCxnSpPr>
            <a:stCxn id="329" idx="1"/>
            <a:endCxn id="349" idx="1"/>
          </p:cNvCxnSpPr>
          <p:nvPr/>
        </p:nvCxnSpPr>
        <p:spPr>
          <a:xfrm rot="10800000" flipH="1" flipV="1">
            <a:off x="1164548" y="2199165"/>
            <a:ext cx="264180" cy="1240847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5" name="TextBox 354"/>
          <p:cNvSpPr txBox="1"/>
          <p:nvPr/>
        </p:nvSpPr>
        <p:spPr>
          <a:xfrm>
            <a:off x="1162026" y="4000504"/>
            <a:ext cx="1715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Обследование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56" name="Соединительная линия уступом 355"/>
          <p:cNvCxnSpPr>
            <a:stCxn id="328" idx="1"/>
            <a:endCxn id="355" idx="1"/>
          </p:cNvCxnSpPr>
          <p:nvPr/>
        </p:nvCxnSpPr>
        <p:spPr>
          <a:xfrm rot="10800000" flipH="1" flipV="1">
            <a:off x="928662" y="1857365"/>
            <a:ext cx="233364" cy="2312416"/>
          </a:xfrm>
          <a:prstGeom prst="bentConnector3">
            <a:avLst>
              <a:gd name="adj1" fmla="val -97959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7" name="TextBox 356"/>
          <p:cNvSpPr txBox="1"/>
          <p:nvPr/>
        </p:nvSpPr>
        <p:spPr>
          <a:xfrm>
            <a:off x="1428728" y="4339058"/>
            <a:ext cx="2594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Описание бизнес-процессов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58" name="Соединительная линия уступом 357"/>
          <p:cNvCxnSpPr>
            <a:stCxn id="355" idx="1"/>
            <a:endCxn id="357" idx="1"/>
          </p:cNvCxnSpPr>
          <p:nvPr/>
        </p:nvCxnSpPr>
        <p:spPr>
          <a:xfrm rot="10800000" flipH="1" flipV="1">
            <a:off x="1162026" y="4169781"/>
            <a:ext cx="266702" cy="323166"/>
          </a:xfrm>
          <a:prstGeom prst="bentConnector3">
            <a:avLst>
              <a:gd name="adj1" fmla="val -85714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9" name="TextBox 358"/>
          <p:cNvSpPr txBox="1"/>
          <p:nvPr/>
        </p:nvSpPr>
        <p:spPr>
          <a:xfrm>
            <a:off x="1428728" y="4643446"/>
            <a:ext cx="3318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Разработка должностных инструкций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60" name="Соединительная линия уступом 359"/>
          <p:cNvCxnSpPr>
            <a:stCxn id="355" idx="1"/>
            <a:endCxn id="359" idx="1"/>
          </p:cNvCxnSpPr>
          <p:nvPr/>
        </p:nvCxnSpPr>
        <p:spPr>
          <a:xfrm rot="10800000" flipH="1" flipV="1">
            <a:off x="1162026" y="4169781"/>
            <a:ext cx="266702" cy="627554"/>
          </a:xfrm>
          <a:prstGeom prst="bentConnector3">
            <a:avLst>
              <a:gd name="adj1" fmla="val -85714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1" name="TextBox 360"/>
          <p:cNvSpPr txBox="1"/>
          <p:nvPr/>
        </p:nvSpPr>
        <p:spPr>
          <a:xfrm>
            <a:off x="1162026" y="5010375"/>
            <a:ext cx="1468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Разработка 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62" name="Соединительная линия уступом 361"/>
          <p:cNvCxnSpPr>
            <a:stCxn id="355" idx="1"/>
            <a:endCxn id="361" idx="1"/>
          </p:cNvCxnSpPr>
          <p:nvPr/>
        </p:nvCxnSpPr>
        <p:spPr>
          <a:xfrm rot="10800000" flipV="1">
            <a:off x="1162026" y="4169780"/>
            <a:ext cx="1588" cy="1009871"/>
          </a:xfrm>
          <a:prstGeom prst="bentConnector3">
            <a:avLst>
              <a:gd name="adj1" fmla="val 2939075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3" name="TextBox 362"/>
          <p:cNvSpPr txBox="1"/>
          <p:nvPr/>
        </p:nvSpPr>
        <p:spPr>
          <a:xfrm>
            <a:off x="1160438" y="5376462"/>
            <a:ext cx="24668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Обучение сотрудников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64" name="Соединительная линия уступом 363"/>
          <p:cNvCxnSpPr>
            <a:stCxn id="328" idx="1"/>
            <a:endCxn id="363" idx="1"/>
          </p:cNvCxnSpPr>
          <p:nvPr/>
        </p:nvCxnSpPr>
        <p:spPr>
          <a:xfrm rot="10800000" flipH="1" flipV="1">
            <a:off x="928662" y="1857365"/>
            <a:ext cx="231776" cy="3688374"/>
          </a:xfrm>
          <a:prstGeom prst="bentConnector3">
            <a:avLst>
              <a:gd name="adj1" fmla="val -9863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5" name="Выноска 2 (с границей) 364"/>
          <p:cNvSpPr/>
          <p:nvPr/>
        </p:nvSpPr>
        <p:spPr>
          <a:xfrm>
            <a:off x="5222880" y="3071810"/>
            <a:ext cx="1500198" cy="428628"/>
          </a:xfrm>
          <a:prstGeom prst="accentCallout2">
            <a:avLst>
              <a:gd name="adj1" fmla="val 52083"/>
              <a:gd name="adj2" fmla="val -8333"/>
              <a:gd name="adj3" fmla="val 52084"/>
              <a:gd name="adj4" fmla="val -19347"/>
              <a:gd name="adj5" fmla="val -77944"/>
              <a:gd name="adj6" fmla="val -46310"/>
            </a:avLst>
          </a:prstGeom>
          <a:noFill/>
          <a:ln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tlCol="0" anchor="ctr"/>
          <a:lstStyle/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Этапные задачи второго уровня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" name="Группа 221"/>
          <p:cNvGrpSpPr/>
          <p:nvPr/>
        </p:nvGrpSpPr>
        <p:grpSpPr>
          <a:xfrm>
            <a:off x="2357422" y="2052628"/>
            <a:ext cx="80963" cy="304802"/>
            <a:chOff x="4143380" y="2167712"/>
            <a:chExt cx="76200" cy="357190"/>
          </a:xfrm>
        </p:grpSpPr>
        <p:cxnSp>
          <p:nvCxnSpPr>
            <p:cNvPr id="371" name="Прямая соединительная линия 370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2" name="Прямая соединительная линия 371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3" name="Прямая соединительная линия 372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74" name="TextBox 373"/>
          <p:cNvSpPr txBox="1"/>
          <p:nvPr/>
        </p:nvSpPr>
        <p:spPr>
          <a:xfrm>
            <a:off x="7286644" y="3429000"/>
            <a:ext cx="107154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Этапные</a:t>
            </a:r>
            <a:b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задачи</a:t>
            </a:r>
          </a:p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первого</a:t>
            </a:r>
          </a:p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уровня</a:t>
            </a:r>
          </a:p>
        </p:txBody>
      </p:sp>
      <p:grpSp>
        <p:nvGrpSpPr>
          <p:cNvPr id="4" name="Группа 233"/>
          <p:cNvGrpSpPr/>
          <p:nvPr/>
        </p:nvGrpSpPr>
        <p:grpSpPr>
          <a:xfrm>
            <a:off x="2857488" y="4033842"/>
            <a:ext cx="80963" cy="304802"/>
            <a:chOff x="4143380" y="2167712"/>
            <a:chExt cx="76200" cy="357190"/>
          </a:xfrm>
        </p:grpSpPr>
        <p:cxnSp>
          <p:nvCxnSpPr>
            <p:cNvPr id="376" name="Прямая соединительная линия 375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7" name="Прямая соединительная линия 376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8" name="Прямая соединительная линия 377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Группа 237"/>
          <p:cNvGrpSpPr/>
          <p:nvPr/>
        </p:nvGrpSpPr>
        <p:grpSpPr>
          <a:xfrm>
            <a:off x="2633649" y="5034926"/>
            <a:ext cx="80963" cy="304802"/>
            <a:chOff x="4143380" y="2167712"/>
            <a:chExt cx="76200" cy="357190"/>
          </a:xfrm>
        </p:grpSpPr>
        <p:cxnSp>
          <p:nvCxnSpPr>
            <p:cNvPr id="380" name="Прямая соединительная линия 379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1" name="Прямая соединительная линия 380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2" name="Прямая соединительная линия 381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Группа 241"/>
          <p:cNvGrpSpPr/>
          <p:nvPr/>
        </p:nvGrpSpPr>
        <p:grpSpPr>
          <a:xfrm>
            <a:off x="3655688" y="5391164"/>
            <a:ext cx="80963" cy="304802"/>
            <a:chOff x="4143380" y="2167712"/>
            <a:chExt cx="76200" cy="357190"/>
          </a:xfrm>
        </p:grpSpPr>
        <p:cxnSp>
          <p:nvCxnSpPr>
            <p:cNvPr id="384" name="Прямая соединительная линия 383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5" name="Прямая соединительная линия 384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6" name="Прямая соединительная линия 385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87" name="Прямая соединительная линия 386"/>
          <p:cNvCxnSpPr/>
          <p:nvPr/>
        </p:nvCxnSpPr>
        <p:spPr>
          <a:xfrm>
            <a:off x="2428860" y="2214554"/>
            <a:ext cx="4714908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Прямая соединительная линия 387"/>
          <p:cNvCxnSpPr/>
          <p:nvPr/>
        </p:nvCxnSpPr>
        <p:spPr>
          <a:xfrm>
            <a:off x="2944166" y="4200530"/>
            <a:ext cx="4199602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Прямая соединительная линия 388"/>
          <p:cNvCxnSpPr/>
          <p:nvPr/>
        </p:nvCxnSpPr>
        <p:spPr>
          <a:xfrm rot="5400000" flipH="1" flipV="1">
            <a:off x="5496725" y="3861597"/>
            <a:ext cx="3294086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Прямая соединительная линия 389"/>
          <p:cNvCxnSpPr/>
          <p:nvPr/>
        </p:nvCxnSpPr>
        <p:spPr>
          <a:xfrm>
            <a:off x="2711754" y="5194312"/>
            <a:ext cx="4432014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Прямая соединительная линия 390"/>
          <p:cNvCxnSpPr/>
          <p:nvPr/>
        </p:nvCxnSpPr>
        <p:spPr>
          <a:xfrm>
            <a:off x="3729984" y="5557852"/>
            <a:ext cx="3413784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1428728" y="2662115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97" name="Соединительная линия уступом 396"/>
          <p:cNvCxnSpPr>
            <a:stCxn id="329" idx="1"/>
            <a:endCxn id="396" idx="1"/>
          </p:cNvCxnSpPr>
          <p:nvPr/>
        </p:nvCxnSpPr>
        <p:spPr>
          <a:xfrm rot="10800000" flipH="1" flipV="1">
            <a:off x="1164548" y="2199166"/>
            <a:ext cx="264180" cy="61683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6" name="TextBox 405"/>
          <p:cNvSpPr txBox="1"/>
          <p:nvPr/>
        </p:nvSpPr>
        <p:spPr>
          <a:xfrm>
            <a:off x="1431676" y="3579496"/>
            <a:ext cx="943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Оплата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88" name="Соединительная линия уступом 87"/>
          <p:cNvCxnSpPr>
            <a:stCxn id="329" idx="1"/>
            <a:endCxn id="406" idx="1"/>
          </p:cNvCxnSpPr>
          <p:nvPr/>
        </p:nvCxnSpPr>
        <p:spPr>
          <a:xfrm rot="10800000" flipH="1" flipV="1">
            <a:off x="1164548" y="2199165"/>
            <a:ext cx="267128" cy="1534219"/>
          </a:xfrm>
          <a:prstGeom prst="bentConnector3">
            <a:avLst>
              <a:gd name="adj1" fmla="val -85577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2" name="Группа 216"/>
          <p:cNvGrpSpPr/>
          <p:nvPr/>
        </p:nvGrpSpPr>
        <p:grpSpPr>
          <a:xfrm>
            <a:off x="5820064" y="1706868"/>
            <a:ext cx="80963" cy="304802"/>
            <a:chOff x="4143380" y="2167712"/>
            <a:chExt cx="76200" cy="357190"/>
          </a:xfrm>
        </p:grpSpPr>
        <p:cxnSp>
          <p:nvCxnSpPr>
            <p:cNvPr id="93" name="Прямая соединительная линия 92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5962940" y="1635430"/>
            <a:ext cx="1252266" cy="483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Проектная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задача</a:t>
            </a:r>
          </a:p>
        </p:txBody>
      </p:sp>
      <p:cxnSp>
        <p:nvCxnSpPr>
          <p:cNvPr id="110" name="Прямая со стрелкой 109"/>
          <p:cNvCxnSpPr>
            <a:endCxn id="333" idx="3"/>
          </p:cNvCxnSpPr>
          <p:nvPr/>
        </p:nvCxnSpPr>
        <p:spPr>
          <a:xfrm rot="10800000">
            <a:off x="4094266" y="3132236"/>
            <a:ext cx="834924" cy="153888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 rot="10800000" flipV="1">
            <a:off x="3143240" y="3286124"/>
            <a:ext cx="1785950" cy="285752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Выноска 2 (с границей) 133"/>
          <p:cNvSpPr/>
          <p:nvPr/>
        </p:nvSpPr>
        <p:spPr>
          <a:xfrm>
            <a:off x="5429256" y="4429132"/>
            <a:ext cx="1500198" cy="428628"/>
          </a:xfrm>
          <a:prstGeom prst="accentCallout2">
            <a:avLst>
              <a:gd name="adj1" fmla="val 52083"/>
              <a:gd name="adj2" fmla="val -8333"/>
              <a:gd name="adj3" fmla="val 52084"/>
              <a:gd name="adj4" fmla="val -19347"/>
              <a:gd name="adj5" fmla="val 7981"/>
              <a:gd name="adj6" fmla="val -88638"/>
            </a:avLst>
          </a:prstGeom>
          <a:noFill/>
          <a:ln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tlCol="0" anchor="ctr"/>
          <a:lstStyle/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Этапные задачи второго уровня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35" name="Прямая со стрелкой 134"/>
          <p:cNvCxnSpPr>
            <a:endCxn id="359" idx="3"/>
          </p:cNvCxnSpPr>
          <p:nvPr/>
        </p:nvCxnSpPr>
        <p:spPr>
          <a:xfrm rot="10800000" flipV="1">
            <a:off x="4747138" y="4643445"/>
            <a:ext cx="388429" cy="153889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Этапные задачи второго уровня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1164548" y="2029889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  <a:endCxn id="329" idx="1"/>
          </p:cNvCxnSpPr>
          <p:nvPr/>
        </p:nvCxnSpPr>
        <p:spPr>
          <a:xfrm rot="10800000" flipH="1" flipV="1">
            <a:off x="928662" y="1857364"/>
            <a:ext cx="235886" cy="341801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1428728" y="2365054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2" name="Соединительная линия уступом 331"/>
          <p:cNvCxnSpPr>
            <a:stCxn id="329" idx="1"/>
            <a:endCxn id="331" idx="1"/>
          </p:cNvCxnSpPr>
          <p:nvPr/>
        </p:nvCxnSpPr>
        <p:spPr>
          <a:xfrm rot="10800000" flipH="1" flipV="1">
            <a:off x="1164548" y="2199165"/>
            <a:ext cx="264180" cy="319777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3" name="TextBox 332"/>
          <p:cNvSpPr txBox="1"/>
          <p:nvPr/>
        </p:nvSpPr>
        <p:spPr>
          <a:xfrm>
            <a:off x="1428728" y="4315905"/>
            <a:ext cx="2665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Коммерческое предложение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4" name="Соединительная линия уступом 333"/>
          <p:cNvCxnSpPr>
            <a:stCxn id="329" idx="1"/>
            <a:endCxn id="333" idx="1"/>
          </p:cNvCxnSpPr>
          <p:nvPr/>
        </p:nvCxnSpPr>
        <p:spPr>
          <a:xfrm rot="10800000" flipH="1" flipV="1">
            <a:off x="1164548" y="2199166"/>
            <a:ext cx="264180" cy="227062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5" name="TextBox 334"/>
          <p:cNvSpPr txBox="1"/>
          <p:nvPr/>
        </p:nvSpPr>
        <p:spPr>
          <a:xfrm>
            <a:off x="1672566" y="2672831"/>
            <a:ext cx="2741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</a:t>
            </a:r>
            <a:r>
              <a:rPr lang="en-US" sz="1200" b="1" i="1" dirty="0" smtClean="0"/>
              <a:t>)</a:t>
            </a:r>
            <a:endParaRPr lang="ru-RU" sz="1200" b="1" i="1" dirty="0"/>
          </a:p>
        </p:txBody>
      </p:sp>
      <p:sp>
        <p:nvSpPr>
          <p:cNvPr id="336" name="TextBox 335"/>
          <p:cNvSpPr txBox="1"/>
          <p:nvPr/>
        </p:nvSpPr>
        <p:spPr>
          <a:xfrm>
            <a:off x="1672868" y="2915720"/>
            <a:ext cx="273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ЛПР)</a:t>
            </a:r>
            <a:endParaRPr lang="ru-RU" sz="1200" b="1" i="1" dirty="0"/>
          </a:p>
        </p:txBody>
      </p:sp>
      <p:cxnSp>
        <p:nvCxnSpPr>
          <p:cNvPr id="337" name="Соединительная линия уступом 336"/>
          <p:cNvCxnSpPr>
            <a:stCxn id="331" idx="1"/>
            <a:endCxn id="335" idx="1"/>
          </p:cNvCxnSpPr>
          <p:nvPr/>
        </p:nvCxnSpPr>
        <p:spPr>
          <a:xfrm rot="10800000" flipH="1" flipV="1">
            <a:off x="1428728" y="2518943"/>
            <a:ext cx="243838" cy="292388"/>
          </a:xfrm>
          <a:prstGeom prst="bentConnector3">
            <a:avLst>
              <a:gd name="adj1" fmla="val -9375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8" name="Соединительная линия уступом 337"/>
          <p:cNvCxnSpPr>
            <a:stCxn id="331" idx="1"/>
            <a:endCxn id="336" idx="1"/>
          </p:cNvCxnSpPr>
          <p:nvPr/>
        </p:nvCxnSpPr>
        <p:spPr>
          <a:xfrm rot="10800000" flipH="1" flipV="1">
            <a:off x="1428728" y="2518942"/>
            <a:ext cx="244140" cy="535277"/>
          </a:xfrm>
          <a:prstGeom prst="bentConnector3">
            <a:avLst>
              <a:gd name="adj1" fmla="val -9363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9" name="TextBox 338"/>
          <p:cNvSpPr txBox="1"/>
          <p:nvPr/>
        </p:nvSpPr>
        <p:spPr>
          <a:xfrm>
            <a:off x="1673522" y="4623682"/>
            <a:ext cx="3571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Коммерческое предложение </a:t>
            </a:r>
            <a:r>
              <a:rPr lang="ru-RU" sz="1200" b="1" i="1" dirty="0" smtClean="0"/>
              <a:t>(первый вариант)</a:t>
            </a:r>
            <a:endParaRPr lang="ru-RU" sz="1200" b="1" i="1" dirty="0"/>
          </a:p>
        </p:txBody>
      </p:sp>
      <p:cxnSp>
        <p:nvCxnSpPr>
          <p:cNvPr id="340" name="Соединительная линия уступом 339"/>
          <p:cNvCxnSpPr>
            <a:stCxn id="333" idx="1"/>
            <a:endCxn id="339" idx="1"/>
          </p:cNvCxnSpPr>
          <p:nvPr/>
        </p:nvCxnSpPr>
        <p:spPr>
          <a:xfrm rot="10800000" flipH="1" flipV="1">
            <a:off x="1428728" y="4469794"/>
            <a:ext cx="244794" cy="292388"/>
          </a:xfrm>
          <a:prstGeom prst="bentConnector3">
            <a:avLst>
              <a:gd name="adj1" fmla="val -9338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1671916" y="4910567"/>
            <a:ext cx="2946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(согласование КП)</a:t>
            </a:r>
            <a:endParaRPr lang="ru-RU" sz="1200" b="1" dirty="0"/>
          </a:p>
        </p:txBody>
      </p:sp>
      <p:cxnSp>
        <p:nvCxnSpPr>
          <p:cNvPr id="342" name="Соединительная линия уступом 341"/>
          <p:cNvCxnSpPr>
            <a:stCxn id="333" idx="1"/>
            <a:endCxn id="341" idx="1"/>
          </p:cNvCxnSpPr>
          <p:nvPr/>
        </p:nvCxnSpPr>
        <p:spPr>
          <a:xfrm rot="10800000" flipH="1" flipV="1">
            <a:off x="1428728" y="4469793"/>
            <a:ext cx="243188" cy="579273"/>
          </a:xfrm>
          <a:prstGeom prst="bentConnector3">
            <a:avLst>
              <a:gd name="adj1" fmla="val -9400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3" name="TextBox 342"/>
          <p:cNvSpPr txBox="1"/>
          <p:nvPr/>
        </p:nvSpPr>
        <p:spPr>
          <a:xfrm>
            <a:off x="1673522" y="5195186"/>
            <a:ext cx="3592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Коммерческое предложение </a:t>
            </a:r>
            <a:r>
              <a:rPr lang="ru-RU" sz="1200" b="1" i="1" dirty="0" smtClean="0"/>
              <a:t>(второй вариант)</a:t>
            </a:r>
            <a:endParaRPr lang="ru-RU" sz="1200" b="1" i="1" dirty="0"/>
          </a:p>
        </p:txBody>
      </p:sp>
      <p:sp>
        <p:nvSpPr>
          <p:cNvPr id="344" name="TextBox 343"/>
          <p:cNvSpPr txBox="1"/>
          <p:nvPr/>
        </p:nvSpPr>
        <p:spPr>
          <a:xfrm>
            <a:off x="1669503" y="5489691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Встреча</a:t>
            </a:r>
            <a:endParaRPr lang="ru-RU" sz="1200" b="1" i="1" dirty="0"/>
          </a:p>
        </p:txBody>
      </p:sp>
      <p:cxnSp>
        <p:nvCxnSpPr>
          <p:cNvPr id="345" name="Соединительная линия уступом 344"/>
          <p:cNvCxnSpPr>
            <a:stCxn id="333" idx="1"/>
            <a:endCxn id="343" idx="1"/>
          </p:cNvCxnSpPr>
          <p:nvPr/>
        </p:nvCxnSpPr>
        <p:spPr>
          <a:xfrm rot="10800000" flipH="1" flipV="1">
            <a:off x="1428728" y="4469794"/>
            <a:ext cx="244794" cy="863892"/>
          </a:xfrm>
          <a:prstGeom prst="bentConnector3">
            <a:avLst>
              <a:gd name="adj1" fmla="val -9338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6" name="Соединительная линия уступом 345"/>
          <p:cNvCxnSpPr>
            <a:stCxn id="333" idx="1"/>
            <a:endCxn id="344" idx="1"/>
          </p:cNvCxnSpPr>
          <p:nvPr/>
        </p:nvCxnSpPr>
        <p:spPr>
          <a:xfrm rot="10800000" flipH="1" flipV="1">
            <a:off x="1428727" y="4469793"/>
            <a:ext cx="240775" cy="1158397"/>
          </a:xfrm>
          <a:prstGeom prst="bentConnector3">
            <a:avLst>
              <a:gd name="adj1" fmla="val -94943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7" name="TextBox 346"/>
          <p:cNvSpPr txBox="1"/>
          <p:nvPr/>
        </p:nvSpPr>
        <p:spPr>
          <a:xfrm>
            <a:off x="1671428" y="5766690"/>
            <a:ext cx="4169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Коммерческое предложение </a:t>
            </a:r>
            <a:r>
              <a:rPr lang="ru-RU" sz="1200" b="1" i="1" dirty="0" smtClean="0"/>
              <a:t>(окончательный вариант)</a:t>
            </a:r>
            <a:endParaRPr lang="ru-RU" sz="1200" b="1" i="1" dirty="0"/>
          </a:p>
        </p:txBody>
      </p:sp>
      <p:cxnSp>
        <p:nvCxnSpPr>
          <p:cNvPr id="348" name="Соединительная линия уступом 347"/>
          <p:cNvCxnSpPr>
            <a:stCxn id="333" idx="1"/>
            <a:endCxn id="347" idx="1"/>
          </p:cNvCxnSpPr>
          <p:nvPr/>
        </p:nvCxnSpPr>
        <p:spPr>
          <a:xfrm rot="10800000" flipH="1" flipV="1">
            <a:off x="1428728" y="4469794"/>
            <a:ext cx="242700" cy="1435396"/>
          </a:xfrm>
          <a:prstGeom prst="bentConnector3">
            <a:avLst>
              <a:gd name="adj1" fmla="val -9419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1428728" y="6332244"/>
            <a:ext cx="1039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Договор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52" name="Соединительная линия уступом 351"/>
          <p:cNvCxnSpPr/>
          <p:nvPr/>
        </p:nvCxnSpPr>
        <p:spPr>
          <a:xfrm rot="10800000" flipV="1">
            <a:off x="1428728" y="4469793"/>
            <a:ext cx="1588" cy="2016339"/>
          </a:xfrm>
          <a:prstGeom prst="bentConnector3">
            <a:avLst>
              <a:gd name="adj1" fmla="val 3119018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3" name="Выноска 2 (с границей) 392"/>
          <p:cNvSpPr/>
          <p:nvPr/>
        </p:nvSpPr>
        <p:spPr>
          <a:xfrm>
            <a:off x="5715008" y="3714752"/>
            <a:ext cx="1500198" cy="428628"/>
          </a:xfrm>
          <a:prstGeom prst="accentCallout2">
            <a:avLst>
              <a:gd name="adj1" fmla="val 52083"/>
              <a:gd name="adj2" fmla="val -8333"/>
              <a:gd name="adj3" fmla="val 52084"/>
              <a:gd name="adj4" fmla="val -19347"/>
              <a:gd name="adj5" fmla="val 126055"/>
              <a:gd name="adj6" fmla="val -63410"/>
            </a:avLst>
          </a:prstGeom>
          <a:noFill/>
          <a:ln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tlCol="0" anchor="ctr"/>
          <a:lstStyle/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Оперативные задачи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95" name="Прямая со стрелкой 394"/>
          <p:cNvCxnSpPr/>
          <p:nvPr/>
        </p:nvCxnSpPr>
        <p:spPr>
          <a:xfrm rot="10800000">
            <a:off x="4857752" y="3643314"/>
            <a:ext cx="571504" cy="285752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1428728" y="3234038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97" name="Соединительная линия уступом 396"/>
          <p:cNvCxnSpPr>
            <a:stCxn id="329" idx="1"/>
            <a:endCxn id="396" idx="1"/>
          </p:cNvCxnSpPr>
          <p:nvPr/>
        </p:nvCxnSpPr>
        <p:spPr>
          <a:xfrm rot="10800000" flipH="1" flipV="1">
            <a:off x="1164548" y="2199165"/>
            <a:ext cx="264180" cy="1188761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8" name="TextBox 397"/>
          <p:cNvSpPr txBox="1"/>
          <p:nvPr/>
        </p:nvSpPr>
        <p:spPr>
          <a:xfrm>
            <a:off x="1643042" y="3511037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399" name="TextBox 398"/>
          <p:cNvSpPr txBox="1"/>
          <p:nvPr/>
        </p:nvSpPr>
        <p:spPr>
          <a:xfrm>
            <a:off x="1643042" y="3762679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400" name="TextBox 399"/>
          <p:cNvSpPr txBox="1"/>
          <p:nvPr/>
        </p:nvSpPr>
        <p:spPr>
          <a:xfrm>
            <a:off x="1642850" y="4006340"/>
            <a:ext cx="1705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Первая презентация</a:t>
            </a:r>
            <a:endParaRPr lang="ru-RU" sz="1200" b="1" dirty="0"/>
          </a:p>
        </p:txBody>
      </p:sp>
      <p:cxnSp>
        <p:nvCxnSpPr>
          <p:cNvPr id="401" name="Соединительная линия уступом 400"/>
          <p:cNvCxnSpPr>
            <a:stCxn id="396" idx="1"/>
            <a:endCxn id="398" idx="1"/>
          </p:cNvCxnSpPr>
          <p:nvPr/>
        </p:nvCxnSpPr>
        <p:spPr>
          <a:xfrm rot="10800000" flipH="1" flipV="1">
            <a:off x="1428728" y="3387927"/>
            <a:ext cx="214314" cy="261610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2" name="Соединительная линия уступом 401"/>
          <p:cNvCxnSpPr>
            <a:stCxn id="396" idx="1"/>
            <a:endCxn id="399" idx="1"/>
          </p:cNvCxnSpPr>
          <p:nvPr/>
        </p:nvCxnSpPr>
        <p:spPr>
          <a:xfrm rot="10800000" flipH="1" flipV="1">
            <a:off x="1428728" y="3387927"/>
            <a:ext cx="214314" cy="513252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3" name="Соединительная линия уступом 402"/>
          <p:cNvCxnSpPr>
            <a:stCxn id="396" idx="1"/>
            <a:endCxn id="400" idx="1"/>
          </p:cNvCxnSpPr>
          <p:nvPr/>
        </p:nvCxnSpPr>
        <p:spPr>
          <a:xfrm rot="10800000" flipH="1" flipV="1">
            <a:off x="1428728" y="3387926"/>
            <a:ext cx="214122" cy="756913"/>
          </a:xfrm>
          <a:prstGeom prst="bentConnector3">
            <a:avLst>
              <a:gd name="adj1" fmla="val -10676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4" name="TextBox 403"/>
          <p:cNvSpPr txBox="1"/>
          <p:nvPr/>
        </p:nvSpPr>
        <p:spPr>
          <a:xfrm>
            <a:off x="1671617" y="6048695"/>
            <a:ext cx="2981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(утверждение КП)</a:t>
            </a:r>
            <a:endParaRPr lang="ru-RU" sz="1200" b="1" i="1" dirty="0"/>
          </a:p>
        </p:txBody>
      </p:sp>
      <p:cxnSp>
        <p:nvCxnSpPr>
          <p:cNvPr id="405" name="Соединительная линия уступом 404"/>
          <p:cNvCxnSpPr>
            <a:stCxn id="333" idx="1"/>
            <a:endCxn id="404" idx="1"/>
          </p:cNvCxnSpPr>
          <p:nvPr/>
        </p:nvCxnSpPr>
        <p:spPr>
          <a:xfrm rot="10800000" flipH="1" flipV="1">
            <a:off x="1428727" y="4469793"/>
            <a:ext cx="242889" cy="1717401"/>
          </a:xfrm>
          <a:prstGeom prst="bentConnector3">
            <a:avLst>
              <a:gd name="adj1" fmla="val -94117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86" name="Группа 221"/>
          <p:cNvGrpSpPr/>
          <p:nvPr/>
        </p:nvGrpSpPr>
        <p:grpSpPr>
          <a:xfrm>
            <a:off x="2357422" y="2052628"/>
            <a:ext cx="80963" cy="304802"/>
            <a:chOff x="4143380" y="2167712"/>
            <a:chExt cx="76200" cy="357190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5962660" y="2051040"/>
            <a:ext cx="22860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Этапная задача</a:t>
            </a:r>
          </a:p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первого уровня</a:t>
            </a: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>
            <a:off x="2428860" y="2214554"/>
            <a:ext cx="3429024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Группа 216"/>
          <p:cNvGrpSpPr/>
          <p:nvPr/>
        </p:nvGrpSpPr>
        <p:grpSpPr>
          <a:xfrm>
            <a:off x="5820064" y="1706868"/>
            <a:ext cx="80963" cy="304802"/>
            <a:chOff x="4143380" y="2167712"/>
            <a:chExt cx="76200" cy="357190"/>
          </a:xfrm>
        </p:grpSpPr>
        <p:cxnSp>
          <p:nvCxnSpPr>
            <p:cNvPr id="94" name="Прямая соединительная линия 93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5962940" y="1635430"/>
            <a:ext cx="1252266" cy="483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Проектная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задача</a:t>
            </a:r>
          </a:p>
        </p:txBody>
      </p:sp>
      <p:cxnSp>
        <p:nvCxnSpPr>
          <p:cNvPr id="103" name="Прямая соединительная линия 102"/>
          <p:cNvCxnSpPr/>
          <p:nvPr/>
        </p:nvCxnSpPr>
        <p:spPr>
          <a:xfrm rot="5400000">
            <a:off x="1035831" y="6666717"/>
            <a:ext cx="357166" cy="158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5400000">
            <a:off x="5744427" y="2275623"/>
            <a:ext cx="304802" cy="168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10" name="Группа 221"/>
          <p:cNvGrpSpPr/>
          <p:nvPr/>
        </p:nvGrpSpPr>
        <p:grpSpPr>
          <a:xfrm>
            <a:off x="4929190" y="2409818"/>
            <a:ext cx="80963" cy="304802"/>
            <a:chOff x="4143380" y="2167712"/>
            <a:chExt cx="76200" cy="357190"/>
          </a:xfrm>
        </p:grpSpPr>
        <p:cxnSp>
          <p:nvCxnSpPr>
            <p:cNvPr id="111" name="Прямая соединительная линия 110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14" name="Прямая соединительная линия 113"/>
          <p:cNvCxnSpPr/>
          <p:nvPr/>
        </p:nvCxnSpPr>
        <p:spPr>
          <a:xfrm>
            <a:off x="5000628" y="2571744"/>
            <a:ext cx="250033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Группа 221"/>
          <p:cNvGrpSpPr/>
          <p:nvPr/>
        </p:nvGrpSpPr>
        <p:grpSpPr>
          <a:xfrm>
            <a:off x="3490905" y="3238499"/>
            <a:ext cx="80963" cy="304802"/>
            <a:chOff x="4143380" y="2167712"/>
            <a:chExt cx="76200" cy="357190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20" name="Прямая соединительная линия 119"/>
          <p:cNvCxnSpPr/>
          <p:nvPr/>
        </p:nvCxnSpPr>
        <p:spPr>
          <a:xfrm>
            <a:off x="3562343" y="3400425"/>
            <a:ext cx="392909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5400000" flipH="1" flipV="1">
            <a:off x="5537207" y="4535495"/>
            <a:ext cx="392909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Группа 221"/>
          <p:cNvGrpSpPr/>
          <p:nvPr/>
        </p:nvGrpSpPr>
        <p:grpSpPr>
          <a:xfrm>
            <a:off x="4090984" y="4329119"/>
            <a:ext cx="80963" cy="304802"/>
            <a:chOff x="4143380" y="2167712"/>
            <a:chExt cx="76200" cy="357190"/>
          </a:xfrm>
        </p:grpSpPr>
        <p:cxnSp>
          <p:nvCxnSpPr>
            <p:cNvPr id="124" name="Прямая соединительная линия 123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27" name="Прямая соединительная линия 126"/>
          <p:cNvCxnSpPr/>
          <p:nvPr/>
        </p:nvCxnSpPr>
        <p:spPr>
          <a:xfrm>
            <a:off x="4162422" y="4491045"/>
            <a:ext cx="3338536" cy="952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Группа 221"/>
          <p:cNvGrpSpPr/>
          <p:nvPr/>
        </p:nvGrpSpPr>
        <p:grpSpPr>
          <a:xfrm>
            <a:off x="2428860" y="6338908"/>
            <a:ext cx="80963" cy="304802"/>
            <a:chOff x="4143380" y="2167712"/>
            <a:chExt cx="76200" cy="357190"/>
          </a:xfrm>
        </p:grpSpPr>
        <p:cxnSp>
          <p:nvCxnSpPr>
            <p:cNvPr id="130" name="Прямая соединительная линия 129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33" name="Прямая соединительная линия 132"/>
          <p:cNvCxnSpPr/>
          <p:nvPr/>
        </p:nvCxnSpPr>
        <p:spPr>
          <a:xfrm>
            <a:off x="2500298" y="6500834"/>
            <a:ext cx="500066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7643834" y="3929066"/>
            <a:ext cx="10001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Этапные задачи второго уровня</a:t>
            </a:r>
            <a:endParaRPr lang="ru-RU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8" name="Выноска 2 (с границей) 147"/>
          <p:cNvSpPr/>
          <p:nvPr/>
        </p:nvSpPr>
        <p:spPr>
          <a:xfrm>
            <a:off x="6072198" y="5143512"/>
            <a:ext cx="1500198" cy="428628"/>
          </a:xfrm>
          <a:prstGeom prst="accentCallout2">
            <a:avLst>
              <a:gd name="adj1" fmla="val 52083"/>
              <a:gd name="adj2" fmla="val -8333"/>
              <a:gd name="adj3" fmla="val 52084"/>
              <a:gd name="adj4" fmla="val -19347"/>
              <a:gd name="adj5" fmla="val -28017"/>
              <a:gd name="adj6" fmla="val -56637"/>
            </a:avLst>
          </a:prstGeom>
          <a:noFill/>
          <a:ln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tlCol="0" anchor="ctr"/>
          <a:lstStyle/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Оперативные задачи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51" name="Прямая со стрелкой 150"/>
          <p:cNvCxnSpPr/>
          <p:nvPr/>
        </p:nvCxnSpPr>
        <p:spPr>
          <a:xfrm rot="10800000" flipV="1">
            <a:off x="5000628" y="5357826"/>
            <a:ext cx="785818" cy="285752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rot="5400000">
            <a:off x="5429256" y="5429264"/>
            <a:ext cx="428628" cy="285752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Оперативные задачи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1164548" y="2029889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  <a:endCxn id="329" idx="1"/>
          </p:cNvCxnSpPr>
          <p:nvPr/>
        </p:nvCxnSpPr>
        <p:spPr>
          <a:xfrm rot="10800000" flipH="1" flipV="1">
            <a:off x="928662" y="1857364"/>
            <a:ext cx="235886" cy="341801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1428728" y="2365054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2" name="Соединительная линия уступом 331"/>
          <p:cNvCxnSpPr>
            <a:stCxn id="329" idx="1"/>
            <a:endCxn id="331" idx="1"/>
          </p:cNvCxnSpPr>
          <p:nvPr/>
        </p:nvCxnSpPr>
        <p:spPr>
          <a:xfrm rot="10800000" flipH="1" flipV="1">
            <a:off x="1164548" y="2199165"/>
            <a:ext cx="264180" cy="319777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3" name="TextBox 332"/>
          <p:cNvSpPr txBox="1"/>
          <p:nvPr/>
        </p:nvSpPr>
        <p:spPr>
          <a:xfrm>
            <a:off x="1428728" y="4315905"/>
            <a:ext cx="2665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Коммерческое предложение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4" name="Соединительная линия уступом 333"/>
          <p:cNvCxnSpPr>
            <a:stCxn id="329" idx="1"/>
            <a:endCxn id="333" idx="1"/>
          </p:cNvCxnSpPr>
          <p:nvPr/>
        </p:nvCxnSpPr>
        <p:spPr>
          <a:xfrm rot="10800000" flipH="1" flipV="1">
            <a:off x="1164548" y="2199166"/>
            <a:ext cx="264180" cy="227062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5" name="TextBox 334"/>
          <p:cNvSpPr txBox="1"/>
          <p:nvPr/>
        </p:nvSpPr>
        <p:spPr>
          <a:xfrm>
            <a:off x="1672566" y="2672831"/>
            <a:ext cx="2741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</a:t>
            </a:r>
            <a:r>
              <a:rPr lang="en-US" sz="1200" b="1" i="1" dirty="0" smtClean="0"/>
              <a:t>)</a:t>
            </a:r>
            <a:endParaRPr lang="ru-RU" sz="1200" b="1" i="1" dirty="0"/>
          </a:p>
        </p:txBody>
      </p:sp>
      <p:sp>
        <p:nvSpPr>
          <p:cNvPr id="336" name="TextBox 335"/>
          <p:cNvSpPr txBox="1"/>
          <p:nvPr/>
        </p:nvSpPr>
        <p:spPr>
          <a:xfrm>
            <a:off x="1672868" y="2915720"/>
            <a:ext cx="273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ЛПР)</a:t>
            </a:r>
            <a:endParaRPr lang="ru-RU" sz="1200" b="1" i="1" dirty="0"/>
          </a:p>
        </p:txBody>
      </p:sp>
      <p:cxnSp>
        <p:nvCxnSpPr>
          <p:cNvPr id="337" name="Соединительная линия уступом 336"/>
          <p:cNvCxnSpPr>
            <a:stCxn id="331" idx="1"/>
            <a:endCxn id="335" idx="1"/>
          </p:cNvCxnSpPr>
          <p:nvPr/>
        </p:nvCxnSpPr>
        <p:spPr>
          <a:xfrm rot="10800000" flipH="1" flipV="1">
            <a:off x="1428728" y="2518943"/>
            <a:ext cx="243838" cy="292388"/>
          </a:xfrm>
          <a:prstGeom prst="bentConnector3">
            <a:avLst>
              <a:gd name="adj1" fmla="val -9375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8" name="Соединительная линия уступом 337"/>
          <p:cNvCxnSpPr>
            <a:stCxn id="331" idx="1"/>
            <a:endCxn id="336" idx="1"/>
          </p:cNvCxnSpPr>
          <p:nvPr/>
        </p:nvCxnSpPr>
        <p:spPr>
          <a:xfrm rot="10800000" flipH="1" flipV="1">
            <a:off x="1428728" y="2518942"/>
            <a:ext cx="244140" cy="535277"/>
          </a:xfrm>
          <a:prstGeom prst="bentConnector3">
            <a:avLst>
              <a:gd name="adj1" fmla="val -9363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9" name="TextBox 338"/>
          <p:cNvSpPr txBox="1"/>
          <p:nvPr/>
        </p:nvSpPr>
        <p:spPr>
          <a:xfrm>
            <a:off x="1673522" y="4623682"/>
            <a:ext cx="3571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Коммерческое предложение </a:t>
            </a:r>
            <a:r>
              <a:rPr lang="ru-RU" sz="1200" b="1" i="1" dirty="0" smtClean="0"/>
              <a:t>(первый вариант)</a:t>
            </a:r>
            <a:endParaRPr lang="ru-RU" sz="1200" b="1" i="1" dirty="0"/>
          </a:p>
        </p:txBody>
      </p:sp>
      <p:cxnSp>
        <p:nvCxnSpPr>
          <p:cNvPr id="340" name="Соединительная линия уступом 339"/>
          <p:cNvCxnSpPr>
            <a:stCxn id="333" idx="1"/>
            <a:endCxn id="339" idx="1"/>
          </p:cNvCxnSpPr>
          <p:nvPr/>
        </p:nvCxnSpPr>
        <p:spPr>
          <a:xfrm rot="10800000" flipH="1" flipV="1">
            <a:off x="1428728" y="4469794"/>
            <a:ext cx="244794" cy="292388"/>
          </a:xfrm>
          <a:prstGeom prst="bentConnector3">
            <a:avLst>
              <a:gd name="adj1" fmla="val -9338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1671916" y="4910567"/>
            <a:ext cx="2946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(согласование КП)</a:t>
            </a:r>
            <a:endParaRPr lang="ru-RU" sz="1200" b="1" dirty="0"/>
          </a:p>
        </p:txBody>
      </p:sp>
      <p:cxnSp>
        <p:nvCxnSpPr>
          <p:cNvPr id="342" name="Соединительная линия уступом 341"/>
          <p:cNvCxnSpPr>
            <a:stCxn id="333" idx="1"/>
            <a:endCxn id="341" idx="1"/>
          </p:cNvCxnSpPr>
          <p:nvPr/>
        </p:nvCxnSpPr>
        <p:spPr>
          <a:xfrm rot="10800000" flipH="1" flipV="1">
            <a:off x="1428728" y="4469793"/>
            <a:ext cx="243188" cy="579273"/>
          </a:xfrm>
          <a:prstGeom prst="bentConnector3">
            <a:avLst>
              <a:gd name="adj1" fmla="val -9400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3" name="TextBox 342"/>
          <p:cNvSpPr txBox="1"/>
          <p:nvPr/>
        </p:nvSpPr>
        <p:spPr>
          <a:xfrm>
            <a:off x="1673522" y="5195186"/>
            <a:ext cx="3592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Коммерческое предложение </a:t>
            </a:r>
            <a:r>
              <a:rPr lang="ru-RU" sz="1200" b="1" i="1" dirty="0" smtClean="0"/>
              <a:t>(второй вариант)</a:t>
            </a:r>
            <a:endParaRPr lang="ru-RU" sz="1200" b="1" i="1" dirty="0"/>
          </a:p>
        </p:txBody>
      </p:sp>
      <p:sp>
        <p:nvSpPr>
          <p:cNvPr id="344" name="TextBox 343"/>
          <p:cNvSpPr txBox="1"/>
          <p:nvPr/>
        </p:nvSpPr>
        <p:spPr>
          <a:xfrm>
            <a:off x="1669503" y="5489691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Встреча</a:t>
            </a:r>
            <a:endParaRPr lang="ru-RU" sz="1200" b="1" i="1" dirty="0"/>
          </a:p>
        </p:txBody>
      </p:sp>
      <p:cxnSp>
        <p:nvCxnSpPr>
          <p:cNvPr id="345" name="Соединительная линия уступом 344"/>
          <p:cNvCxnSpPr>
            <a:stCxn id="333" idx="1"/>
            <a:endCxn id="343" idx="1"/>
          </p:cNvCxnSpPr>
          <p:nvPr/>
        </p:nvCxnSpPr>
        <p:spPr>
          <a:xfrm rot="10800000" flipH="1" flipV="1">
            <a:off x="1428728" y="4469794"/>
            <a:ext cx="244794" cy="863892"/>
          </a:xfrm>
          <a:prstGeom prst="bentConnector3">
            <a:avLst>
              <a:gd name="adj1" fmla="val -9338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6" name="Соединительная линия уступом 345"/>
          <p:cNvCxnSpPr>
            <a:stCxn id="333" idx="1"/>
            <a:endCxn id="344" idx="1"/>
          </p:cNvCxnSpPr>
          <p:nvPr/>
        </p:nvCxnSpPr>
        <p:spPr>
          <a:xfrm rot="10800000" flipH="1" flipV="1">
            <a:off x="1428727" y="4469793"/>
            <a:ext cx="240775" cy="1158397"/>
          </a:xfrm>
          <a:prstGeom prst="bentConnector3">
            <a:avLst>
              <a:gd name="adj1" fmla="val -94943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7" name="TextBox 346"/>
          <p:cNvSpPr txBox="1"/>
          <p:nvPr/>
        </p:nvSpPr>
        <p:spPr>
          <a:xfrm>
            <a:off x="1671428" y="5766690"/>
            <a:ext cx="4169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Коммерческое предложение </a:t>
            </a:r>
            <a:r>
              <a:rPr lang="ru-RU" sz="1200" b="1" i="1" dirty="0" smtClean="0"/>
              <a:t>(окончательный вариант)</a:t>
            </a:r>
            <a:endParaRPr lang="ru-RU" sz="1200" b="1" i="1" dirty="0"/>
          </a:p>
        </p:txBody>
      </p:sp>
      <p:cxnSp>
        <p:nvCxnSpPr>
          <p:cNvPr id="348" name="Соединительная линия уступом 347"/>
          <p:cNvCxnSpPr>
            <a:stCxn id="333" idx="1"/>
            <a:endCxn id="347" idx="1"/>
          </p:cNvCxnSpPr>
          <p:nvPr/>
        </p:nvCxnSpPr>
        <p:spPr>
          <a:xfrm rot="10800000" flipH="1" flipV="1">
            <a:off x="1428728" y="4469794"/>
            <a:ext cx="242700" cy="1435396"/>
          </a:xfrm>
          <a:prstGeom prst="bentConnector3">
            <a:avLst>
              <a:gd name="adj1" fmla="val -9419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1428728" y="6332244"/>
            <a:ext cx="1039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Договор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52" name="Соединительная линия уступом 351"/>
          <p:cNvCxnSpPr/>
          <p:nvPr/>
        </p:nvCxnSpPr>
        <p:spPr>
          <a:xfrm rot="10800000" flipV="1">
            <a:off x="1428728" y="4469793"/>
            <a:ext cx="1588" cy="2016339"/>
          </a:xfrm>
          <a:prstGeom prst="bentConnector3">
            <a:avLst>
              <a:gd name="adj1" fmla="val 3119018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3" name="Выноска 2 (с границей) 392"/>
          <p:cNvSpPr/>
          <p:nvPr/>
        </p:nvSpPr>
        <p:spPr>
          <a:xfrm>
            <a:off x="5715008" y="3714752"/>
            <a:ext cx="1500198" cy="428628"/>
          </a:xfrm>
          <a:prstGeom prst="accentCallout2">
            <a:avLst>
              <a:gd name="adj1" fmla="val 52083"/>
              <a:gd name="adj2" fmla="val -8333"/>
              <a:gd name="adj3" fmla="val 52084"/>
              <a:gd name="adj4" fmla="val -19347"/>
              <a:gd name="adj5" fmla="val 126055"/>
              <a:gd name="adj6" fmla="val -63410"/>
            </a:avLst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tlCol="0" anchor="ctr"/>
          <a:lstStyle/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Оперативные события</a:t>
            </a:r>
            <a:endParaRPr lang="ru-RU" sz="1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95" name="Прямая со стрелкой 394"/>
          <p:cNvCxnSpPr/>
          <p:nvPr/>
        </p:nvCxnSpPr>
        <p:spPr>
          <a:xfrm rot="10800000">
            <a:off x="4857752" y="3643314"/>
            <a:ext cx="571504" cy="285752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1428728" y="3234038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97" name="Соединительная линия уступом 396"/>
          <p:cNvCxnSpPr>
            <a:stCxn id="329" idx="1"/>
            <a:endCxn id="396" idx="1"/>
          </p:cNvCxnSpPr>
          <p:nvPr/>
        </p:nvCxnSpPr>
        <p:spPr>
          <a:xfrm rot="10800000" flipH="1" flipV="1">
            <a:off x="1164548" y="2199165"/>
            <a:ext cx="264180" cy="1188761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8" name="TextBox 397"/>
          <p:cNvSpPr txBox="1"/>
          <p:nvPr/>
        </p:nvSpPr>
        <p:spPr>
          <a:xfrm>
            <a:off x="1643042" y="3511037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399" name="TextBox 398"/>
          <p:cNvSpPr txBox="1"/>
          <p:nvPr/>
        </p:nvSpPr>
        <p:spPr>
          <a:xfrm>
            <a:off x="1643042" y="3762679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400" name="TextBox 399"/>
          <p:cNvSpPr txBox="1"/>
          <p:nvPr/>
        </p:nvSpPr>
        <p:spPr>
          <a:xfrm>
            <a:off x="1642850" y="4006340"/>
            <a:ext cx="1705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Первая презентация</a:t>
            </a:r>
            <a:endParaRPr lang="ru-RU" sz="1200" b="1" dirty="0"/>
          </a:p>
        </p:txBody>
      </p:sp>
      <p:cxnSp>
        <p:nvCxnSpPr>
          <p:cNvPr id="401" name="Соединительная линия уступом 400"/>
          <p:cNvCxnSpPr>
            <a:stCxn id="396" idx="1"/>
            <a:endCxn id="398" idx="1"/>
          </p:cNvCxnSpPr>
          <p:nvPr/>
        </p:nvCxnSpPr>
        <p:spPr>
          <a:xfrm rot="10800000" flipH="1" flipV="1">
            <a:off x="1428728" y="3387927"/>
            <a:ext cx="214314" cy="261610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2" name="Соединительная линия уступом 401"/>
          <p:cNvCxnSpPr>
            <a:stCxn id="396" idx="1"/>
            <a:endCxn id="399" idx="1"/>
          </p:cNvCxnSpPr>
          <p:nvPr/>
        </p:nvCxnSpPr>
        <p:spPr>
          <a:xfrm rot="10800000" flipH="1" flipV="1">
            <a:off x="1428728" y="3387927"/>
            <a:ext cx="214314" cy="513252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3" name="Соединительная линия уступом 402"/>
          <p:cNvCxnSpPr>
            <a:stCxn id="396" idx="1"/>
            <a:endCxn id="400" idx="1"/>
          </p:cNvCxnSpPr>
          <p:nvPr/>
        </p:nvCxnSpPr>
        <p:spPr>
          <a:xfrm rot="10800000" flipH="1" flipV="1">
            <a:off x="1428728" y="3387926"/>
            <a:ext cx="214122" cy="756913"/>
          </a:xfrm>
          <a:prstGeom prst="bentConnector3">
            <a:avLst>
              <a:gd name="adj1" fmla="val -10676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4" name="TextBox 403"/>
          <p:cNvSpPr txBox="1"/>
          <p:nvPr/>
        </p:nvSpPr>
        <p:spPr>
          <a:xfrm>
            <a:off x="1671617" y="6048695"/>
            <a:ext cx="2981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(утверждение КП)</a:t>
            </a:r>
            <a:endParaRPr lang="ru-RU" sz="1200" b="1" i="1" dirty="0"/>
          </a:p>
        </p:txBody>
      </p:sp>
      <p:cxnSp>
        <p:nvCxnSpPr>
          <p:cNvPr id="405" name="Соединительная линия уступом 404"/>
          <p:cNvCxnSpPr>
            <a:stCxn id="333" idx="1"/>
            <a:endCxn id="404" idx="1"/>
          </p:cNvCxnSpPr>
          <p:nvPr/>
        </p:nvCxnSpPr>
        <p:spPr>
          <a:xfrm rot="10800000" flipH="1" flipV="1">
            <a:off x="1428727" y="4469793"/>
            <a:ext cx="242889" cy="1717401"/>
          </a:xfrm>
          <a:prstGeom prst="bentConnector3">
            <a:avLst>
              <a:gd name="adj1" fmla="val -94117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Группа 221"/>
          <p:cNvGrpSpPr/>
          <p:nvPr/>
        </p:nvGrpSpPr>
        <p:grpSpPr>
          <a:xfrm>
            <a:off x="2357422" y="2052628"/>
            <a:ext cx="80963" cy="304802"/>
            <a:chOff x="4143380" y="2167712"/>
            <a:chExt cx="76200" cy="357190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5962660" y="2051040"/>
            <a:ext cx="22860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Этапная задача</a:t>
            </a:r>
          </a:p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первого уровня</a:t>
            </a: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>
            <a:off x="2428860" y="2214554"/>
            <a:ext cx="3429024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16"/>
          <p:cNvGrpSpPr/>
          <p:nvPr/>
        </p:nvGrpSpPr>
        <p:grpSpPr>
          <a:xfrm>
            <a:off x="5820064" y="1706868"/>
            <a:ext cx="80963" cy="304802"/>
            <a:chOff x="4143380" y="2167712"/>
            <a:chExt cx="76200" cy="357190"/>
          </a:xfrm>
        </p:grpSpPr>
        <p:cxnSp>
          <p:nvCxnSpPr>
            <p:cNvPr id="94" name="Прямая соединительная линия 93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5962940" y="1635430"/>
            <a:ext cx="1252266" cy="483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Проектная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задача</a:t>
            </a:r>
          </a:p>
        </p:txBody>
      </p:sp>
      <p:cxnSp>
        <p:nvCxnSpPr>
          <p:cNvPr id="103" name="Прямая соединительная линия 102"/>
          <p:cNvCxnSpPr/>
          <p:nvPr/>
        </p:nvCxnSpPr>
        <p:spPr>
          <a:xfrm rot="5400000">
            <a:off x="1035831" y="6666717"/>
            <a:ext cx="357166" cy="158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5400000">
            <a:off x="5744427" y="2275623"/>
            <a:ext cx="304802" cy="168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" name="Группа 221"/>
          <p:cNvGrpSpPr/>
          <p:nvPr/>
        </p:nvGrpSpPr>
        <p:grpSpPr>
          <a:xfrm>
            <a:off x="4929190" y="2409818"/>
            <a:ext cx="80963" cy="304802"/>
            <a:chOff x="4143380" y="2167712"/>
            <a:chExt cx="76200" cy="357190"/>
          </a:xfrm>
        </p:grpSpPr>
        <p:cxnSp>
          <p:nvCxnSpPr>
            <p:cNvPr id="111" name="Прямая соединительная линия 110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14" name="Прямая соединительная линия 113"/>
          <p:cNvCxnSpPr/>
          <p:nvPr/>
        </p:nvCxnSpPr>
        <p:spPr>
          <a:xfrm>
            <a:off x="5000628" y="2571744"/>
            <a:ext cx="250033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221"/>
          <p:cNvGrpSpPr/>
          <p:nvPr/>
        </p:nvGrpSpPr>
        <p:grpSpPr>
          <a:xfrm>
            <a:off x="3490905" y="3238499"/>
            <a:ext cx="80963" cy="304802"/>
            <a:chOff x="4143380" y="2167712"/>
            <a:chExt cx="76200" cy="357190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20" name="Прямая соединительная линия 119"/>
          <p:cNvCxnSpPr/>
          <p:nvPr/>
        </p:nvCxnSpPr>
        <p:spPr>
          <a:xfrm>
            <a:off x="3562343" y="3400425"/>
            <a:ext cx="392909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5400000" flipH="1" flipV="1">
            <a:off x="5537207" y="4535495"/>
            <a:ext cx="392909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221"/>
          <p:cNvGrpSpPr/>
          <p:nvPr/>
        </p:nvGrpSpPr>
        <p:grpSpPr>
          <a:xfrm>
            <a:off x="4090984" y="4329119"/>
            <a:ext cx="80963" cy="304802"/>
            <a:chOff x="4143380" y="2167712"/>
            <a:chExt cx="76200" cy="357190"/>
          </a:xfrm>
        </p:grpSpPr>
        <p:cxnSp>
          <p:nvCxnSpPr>
            <p:cNvPr id="124" name="Прямая соединительная линия 123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27" name="Прямая соединительная линия 126"/>
          <p:cNvCxnSpPr/>
          <p:nvPr/>
        </p:nvCxnSpPr>
        <p:spPr>
          <a:xfrm>
            <a:off x="4162422" y="4491045"/>
            <a:ext cx="3338536" cy="952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221"/>
          <p:cNvGrpSpPr/>
          <p:nvPr/>
        </p:nvGrpSpPr>
        <p:grpSpPr>
          <a:xfrm>
            <a:off x="2428860" y="6338908"/>
            <a:ext cx="80963" cy="304802"/>
            <a:chOff x="4143380" y="2167712"/>
            <a:chExt cx="76200" cy="357190"/>
          </a:xfrm>
        </p:grpSpPr>
        <p:cxnSp>
          <p:nvCxnSpPr>
            <p:cNvPr id="130" name="Прямая соединительная линия 129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33" name="Прямая соединительная линия 132"/>
          <p:cNvCxnSpPr/>
          <p:nvPr/>
        </p:nvCxnSpPr>
        <p:spPr>
          <a:xfrm>
            <a:off x="2500298" y="6500834"/>
            <a:ext cx="500066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7643834" y="3929066"/>
            <a:ext cx="10001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Этапные задачи второго уровня</a:t>
            </a:r>
            <a:endParaRPr lang="ru-RU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8" name="Выноска 2 (с границей) 147"/>
          <p:cNvSpPr/>
          <p:nvPr/>
        </p:nvSpPr>
        <p:spPr>
          <a:xfrm>
            <a:off x="6072198" y="5143512"/>
            <a:ext cx="1500198" cy="428628"/>
          </a:xfrm>
          <a:prstGeom prst="accentCallout2">
            <a:avLst>
              <a:gd name="adj1" fmla="val 52083"/>
              <a:gd name="adj2" fmla="val -8333"/>
              <a:gd name="adj3" fmla="val 52084"/>
              <a:gd name="adj4" fmla="val -19347"/>
              <a:gd name="adj5" fmla="val -28017"/>
              <a:gd name="adj6" fmla="val -56637"/>
            </a:avLst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tlCol="0" anchor="ctr"/>
          <a:lstStyle/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Оперативные события</a:t>
            </a:r>
            <a:endParaRPr lang="ru-RU" sz="1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51" name="Прямая со стрелкой 150"/>
          <p:cNvCxnSpPr/>
          <p:nvPr/>
        </p:nvCxnSpPr>
        <p:spPr>
          <a:xfrm rot="10800000" flipV="1">
            <a:off x="5000628" y="5357826"/>
            <a:ext cx="785818" cy="285752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rot="5400000">
            <a:off x="5429256" y="5429264"/>
            <a:ext cx="428628" cy="285752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1071538" y="2357430"/>
            <a:ext cx="4071966" cy="928694"/>
          </a:xfrm>
          <a:prstGeom prst="rect">
            <a:avLst/>
          </a:prstGeom>
          <a:solidFill>
            <a:srgbClr val="F8E6DA">
              <a:alpha val="14902"/>
            </a:srgbClr>
          </a:solidFill>
          <a:ln w="28575">
            <a:solidFill>
              <a:srgbClr val="C00000"/>
            </a:solidFill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Результаты задач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1164548" y="2029889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  <a:endCxn id="329" idx="1"/>
          </p:cNvCxnSpPr>
          <p:nvPr/>
        </p:nvCxnSpPr>
        <p:spPr>
          <a:xfrm rot="10800000" flipH="1" flipV="1">
            <a:off x="928662" y="1857364"/>
            <a:ext cx="235886" cy="341801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1428728" y="2365054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2" name="Соединительная линия уступом 331"/>
          <p:cNvCxnSpPr>
            <a:stCxn id="329" idx="1"/>
            <a:endCxn id="331" idx="1"/>
          </p:cNvCxnSpPr>
          <p:nvPr/>
        </p:nvCxnSpPr>
        <p:spPr>
          <a:xfrm rot="10800000" flipH="1" flipV="1">
            <a:off x="1164548" y="2199165"/>
            <a:ext cx="264180" cy="319777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5" name="TextBox 334"/>
          <p:cNvSpPr txBox="1"/>
          <p:nvPr/>
        </p:nvSpPr>
        <p:spPr>
          <a:xfrm>
            <a:off x="1672566" y="2672831"/>
            <a:ext cx="2741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</a:t>
            </a:r>
            <a:r>
              <a:rPr lang="en-US" sz="1200" b="1" i="1" dirty="0" smtClean="0"/>
              <a:t>)</a:t>
            </a:r>
            <a:endParaRPr lang="ru-RU" sz="1200" b="1" i="1" dirty="0"/>
          </a:p>
        </p:txBody>
      </p:sp>
      <p:sp>
        <p:nvSpPr>
          <p:cNvPr id="336" name="TextBox 335"/>
          <p:cNvSpPr txBox="1"/>
          <p:nvPr/>
        </p:nvSpPr>
        <p:spPr>
          <a:xfrm>
            <a:off x="1672868" y="2915720"/>
            <a:ext cx="273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ЛПР)</a:t>
            </a:r>
            <a:endParaRPr lang="ru-RU" sz="1200" b="1" i="1" dirty="0"/>
          </a:p>
        </p:txBody>
      </p:sp>
      <p:cxnSp>
        <p:nvCxnSpPr>
          <p:cNvPr id="337" name="Соединительная линия уступом 336"/>
          <p:cNvCxnSpPr>
            <a:stCxn id="331" idx="1"/>
            <a:endCxn id="335" idx="1"/>
          </p:cNvCxnSpPr>
          <p:nvPr/>
        </p:nvCxnSpPr>
        <p:spPr>
          <a:xfrm rot="10800000" flipH="1" flipV="1">
            <a:off x="1428728" y="2518943"/>
            <a:ext cx="243838" cy="292388"/>
          </a:xfrm>
          <a:prstGeom prst="bentConnector3">
            <a:avLst>
              <a:gd name="adj1" fmla="val -9375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8" name="Соединительная линия уступом 337"/>
          <p:cNvCxnSpPr>
            <a:stCxn id="331" idx="1"/>
            <a:endCxn id="336" idx="1"/>
          </p:cNvCxnSpPr>
          <p:nvPr/>
        </p:nvCxnSpPr>
        <p:spPr>
          <a:xfrm rot="10800000" flipH="1" flipV="1">
            <a:off x="1428728" y="2518942"/>
            <a:ext cx="244140" cy="535277"/>
          </a:xfrm>
          <a:prstGeom prst="bentConnector3">
            <a:avLst>
              <a:gd name="adj1" fmla="val -9363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1428728" y="3234038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97" name="Соединительная линия уступом 396"/>
          <p:cNvCxnSpPr>
            <a:stCxn id="329" idx="1"/>
            <a:endCxn id="396" idx="1"/>
          </p:cNvCxnSpPr>
          <p:nvPr/>
        </p:nvCxnSpPr>
        <p:spPr>
          <a:xfrm rot="10800000" flipH="1" flipV="1">
            <a:off x="1164548" y="2199165"/>
            <a:ext cx="264180" cy="1188761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 rot="10800000" flipH="1" flipV="1">
            <a:off x="928662" y="1857365"/>
            <a:ext cx="235886" cy="526466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/>
          <p:nvPr/>
        </p:nvCxnSpPr>
        <p:spPr>
          <a:xfrm rot="10800000" flipH="1" flipV="1">
            <a:off x="1428727" y="3486734"/>
            <a:ext cx="239075" cy="447601"/>
          </a:xfrm>
          <a:prstGeom prst="bentConnector3">
            <a:avLst>
              <a:gd name="adj1" fmla="val -95619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/>
          <p:nvPr/>
        </p:nvCxnSpPr>
        <p:spPr>
          <a:xfrm rot="10800000" flipH="1" flipV="1">
            <a:off x="1164548" y="2383831"/>
            <a:ext cx="264180" cy="3627950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/>
          <p:nvPr/>
        </p:nvCxnSpPr>
        <p:spPr>
          <a:xfrm rot="10800000" flipH="1" flipV="1">
            <a:off x="1428728" y="3486735"/>
            <a:ext cx="241302" cy="2167570"/>
          </a:xfrm>
          <a:prstGeom prst="bentConnector3">
            <a:avLst>
              <a:gd name="adj1" fmla="val -9473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 rot="10800000" flipH="1" flipV="1">
            <a:off x="1164548" y="2383831"/>
            <a:ext cx="264180" cy="1102904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Результаты задач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1.48148E-6 L 0.0007 0.38403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2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3.88889E-6 0.38009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3.7037E-6 L -0.00052 0.16366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1.11111E-6 L -0.00087 0.1430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L -1.94444E-6 0.03241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" grpId="0"/>
      <p:bldP spid="331" grpId="0"/>
      <p:bldP spid="335" grpId="0"/>
      <p:bldP spid="336" grpId="0"/>
      <p:bldP spid="3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</p:cNvCxnSpPr>
          <p:nvPr/>
        </p:nvCxnSpPr>
        <p:spPr>
          <a:xfrm rot="10800000" flipH="1" flipV="1">
            <a:off x="928662" y="1857365"/>
            <a:ext cx="235886" cy="526466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2" name="Соединительная линия уступом 331"/>
          <p:cNvCxnSpPr/>
          <p:nvPr/>
        </p:nvCxnSpPr>
        <p:spPr>
          <a:xfrm rot="10800000" flipH="1" flipV="1">
            <a:off x="1164548" y="2383831"/>
            <a:ext cx="264180" cy="1102904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7" name="Соединительная линия уступом 336"/>
          <p:cNvCxnSpPr>
            <a:endCxn id="53" idx="1"/>
          </p:cNvCxnSpPr>
          <p:nvPr/>
        </p:nvCxnSpPr>
        <p:spPr>
          <a:xfrm rot="10800000" flipH="1" flipV="1">
            <a:off x="1428727" y="3486734"/>
            <a:ext cx="239075" cy="447601"/>
          </a:xfrm>
          <a:prstGeom prst="bentConnector3">
            <a:avLst>
              <a:gd name="adj1" fmla="val -95619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1428728" y="5857892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23" name="Соединительная линия уступом 122"/>
          <p:cNvCxnSpPr>
            <a:endCxn id="121" idx="1"/>
          </p:cNvCxnSpPr>
          <p:nvPr/>
        </p:nvCxnSpPr>
        <p:spPr>
          <a:xfrm rot="10800000" flipH="1" flipV="1">
            <a:off x="1164548" y="2383831"/>
            <a:ext cx="264180" cy="3627950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2643174" y="2185978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Ошибка</a:t>
            </a:r>
            <a:endParaRPr lang="ru-RU" sz="1050" dirty="0"/>
          </a:p>
        </p:txBody>
      </p:sp>
      <p:sp>
        <p:nvSpPr>
          <p:cNvPr id="158" name="TextBox 157"/>
          <p:cNvSpPr txBox="1"/>
          <p:nvPr/>
        </p:nvSpPr>
        <p:spPr>
          <a:xfrm>
            <a:off x="2643174" y="2530468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159" name="TextBox 158"/>
          <p:cNvSpPr txBox="1"/>
          <p:nvPr/>
        </p:nvSpPr>
        <p:spPr>
          <a:xfrm>
            <a:off x="2643174" y="2874958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Сделка</a:t>
            </a:r>
            <a:endParaRPr lang="ru-RU" sz="1050" dirty="0"/>
          </a:p>
        </p:txBody>
      </p:sp>
      <p:cxnSp>
        <p:nvCxnSpPr>
          <p:cNvPr id="168" name="Прямая соединительная линия 167"/>
          <p:cNvCxnSpPr/>
          <p:nvPr/>
        </p:nvCxnSpPr>
        <p:spPr>
          <a:xfrm rot="5400000">
            <a:off x="2014695" y="2671581"/>
            <a:ext cx="972000" cy="794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5857884" y="1603448"/>
            <a:ext cx="1571636" cy="2539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Завершена без успеха</a:t>
            </a:r>
            <a:endParaRPr lang="ru-RU" sz="1050" dirty="0"/>
          </a:p>
        </p:txBody>
      </p:sp>
      <p:sp>
        <p:nvSpPr>
          <p:cNvPr id="176" name="TextBox 175"/>
          <p:cNvSpPr txBox="1"/>
          <p:nvPr/>
        </p:nvSpPr>
        <p:spPr>
          <a:xfrm>
            <a:off x="5857884" y="1960638"/>
            <a:ext cx="1571636" cy="2539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Завершена с успехом</a:t>
            </a:r>
            <a:endParaRPr lang="ru-RU" sz="1050" dirty="0"/>
          </a:p>
        </p:txBody>
      </p:sp>
      <p:cxnSp>
        <p:nvCxnSpPr>
          <p:cNvPr id="177" name="Прямая соединительная линия 176"/>
          <p:cNvCxnSpPr/>
          <p:nvPr/>
        </p:nvCxnSpPr>
        <p:spPr>
          <a:xfrm>
            <a:off x="1214414" y="2033578"/>
            <a:ext cx="4572032" cy="1588"/>
          </a:xfrm>
          <a:prstGeom prst="line">
            <a:avLst/>
          </a:prstGeom>
          <a:ln w="63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rot="5400000">
            <a:off x="5472517" y="1907768"/>
            <a:ext cx="628653" cy="794"/>
          </a:xfrm>
          <a:prstGeom prst="line">
            <a:avLst/>
          </a:prstGeom>
          <a:ln w="63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700721" y="3997813"/>
            <a:ext cx="2928958" cy="26161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ЛПР выяснено</a:t>
            </a:r>
            <a:endParaRPr lang="ru-RU" sz="1050" dirty="0"/>
          </a:p>
        </p:txBody>
      </p:sp>
      <p:sp>
        <p:nvSpPr>
          <p:cNvPr id="36" name="TextBox 35"/>
          <p:cNvSpPr txBox="1"/>
          <p:nvPr/>
        </p:nvSpPr>
        <p:spPr>
          <a:xfrm>
            <a:off x="5700721" y="3029737"/>
            <a:ext cx="2928958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ЛПР недоступно</a:t>
            </a:r>
            <a:endParaRPr lang="ru-RU" sz="1050" dirty="0"/>
          </a:p>
        </p:txBody>
      </p:sp>
      <p:sp>
        <p:nvSpPr>
          <p:cNvPr id="37" name="TextBox 36"/>
          <p:cNvSpPr txBox="1"/>
          <p:nvPr/>
        </p:nvSpPr>
        <p:spPr>
          <a:xfrm>
            <a:off x="5700721" y="3355091"/>
            <a:ext cx="2928958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 удалось выяснить ЛПР</a:t>
            </a:r>
            <a:endParaRPr lang="ru-RU" sz="1050" dirty="0"/>
          </a:p>
        </p:txBody>
      </p:sp>
      <p:sp>
        <p:nvSpPr>
          <p:cNvPr id="38" name="TextBox 37"/>
          <p:cNvSpPr txBox="1"/>
          <p:nvPr/>
        </p:nvSpPr>
        <p:spPr>
          <a:xfrm>
            <a:off x="5700721" y="3672679"/>
            <a:ext cx="2928958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 удалось дозвониться / ошибочный номер</a:t>
            </a:r>
            <a:endParaRPr lang="ru-RU" sz="1050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539008" y="3625383"/>
            <a:ext cx="4068000" cy="1588"/>
          </a:xfrm>
          <a:prstGeom prst="line">
            <a:avLst/>
          </a:pr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4999680" y="3655859"/>
            <a:ext cx="1260000" cy="794"/>
          </a:xfrm>
          <a:prstGeom prst="line">
            <a:avLst/>
          </a:pr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214546" y="5167654"/>
            <a:ext cx="2928958" cy="2616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ЛПР выяснено</a:t>
            </a:r>
            <a:endParaRPr lang="ru-RU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2214546" y="4199578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ЛПР недоступно</a:t>
            </a:r>
            <a:endParaRPr lang="ru-RU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2214546" y="4524932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 удалось выяснить ЛПР</a:t>
            </a:r>
            <a:endParaRPr lang="ru-RU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2214546" y="4842520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 удалось дозвониться / ошибочный номер</a:t>
            </a:r>
            <a:endParaRPr lang="ru-RU" sz="1050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857356" y="4056702"/>
            <a:ext cx="2428892" cy="1588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1429522" y="4699644"/>
            <a:ext cx="1285090" cy="794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>
            <a:endCxn id="51" idx="1"/>
          </p:cNvCxnSpPr>
          <p:nvPr/>
        </p:nvCxnSpPr>
        <p:spPr>
          <a:xfrm rot="10800000" flipH="1" flipV="1">
            <a:off x="1428728" y="3486735"/>
            <a:ext cx="241302" cy="2167570"/>
          </a:xfrm>
          <a:prstGeom prst="bentConnector3">
            <a:avLst>
              <a:gd name="adj1" fmla="val -9473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670030" y="5515805"/>
            <a:ext cx="273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ЛПР)</a:t>
            </a:r>
            <a:endParaRPr lang="ru-RU" sz="1200" b="1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1667803" y="3795836"/>
            <a:ext cx="2741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</a:t>
            </a:r>
            <a:r>
              <a:rPr lang="en-US" sz="1200" b="1" i="1" dirty="0" smtClean="0"/>
              <a:t>)</a:t>
            </a:r>
            <a:endParaRPr lang="ru-RU" sz="1200" b="1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1155023" y="2255829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1285852" y="2622544"/>
            <a:ext cx="1214446" cy="1588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419203" y="3342371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Результаты задач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</p:cNvCxnSpPr>
          <p:nvPr/>
        </p:nvCxnSpPr>
        <p:spPr>
          <a:xfrm rot="10800000" flipH="1" flipV="1">
            <a:off x="928662" y="1857365"/>
            <a:ext cx="235886" cy="526466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2" name="Соединительная линия уступом 331"/>
          <p:cNvCxnSpPr/>
          <p:nvPr/>
        </p:nvCxnSpPr>
        <p:spPr>
          <a:xfrm rot="10800000" flipH="1" flipV="1">
            <a:off x="1164548" y="2383831"/>
            <a:ext cx="264180" cy="1102904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7" name="Соединительная линия уступом 336"/>
          <p:cNvCxnSpPr>
            <a:endCxn id="176" idx="1"/>
          </p:cNvCxnSpPr>
          <p:nvPr/>
        </p:nvCxnSpPr>
        <p:spPr>
          <a:xfrm rot="10800000" flipH="1" flipV="1">
            <a:off x="1428727" y="3486734"/>
            <a:ext cx="239075" cy="447601"/>
          </a:xfrm>
          <a:prstGeom prst="bentConnector3">
            <a:avLst>
              <a:gd name="adj1" fmla="val -95619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8" name="Соединительная линия уступом 337"/>
          <p:cNvCxnSpPr>
            <a:endCxn id="172" idx="1"/>
          </p:cNvCxnSpPr>
          <p:nvPr/>
        </p:nvCxnSpPr>
        <p:spPr>
          <a:xfrm rot="10800000" flipH="1" flipV="1">
            <a:off x="1428728" y="3486735"/>
            <a:ext cx="241302" cy="2167570"/>
          </a:xfrm>
          <a:prstGeom prst="bentConnector3">
            <a:avLst>
              <a:gd name="adj1" fmla="val -9473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2214546" y="5167654"/>
            <a:ext cx="2928958" cy="2616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ЛПР выяснено</a:t>
            </a:r>
            <a:endParaRPr lang="ru-RU" sz="1050" dirty="0"/>
          </a:p>
        </p:txBody>
      </p:sp>
      <p:sp>
        <p:nvSpPr>
          <p:cNvPr id="110" name="TextBox 109"/>
          <p:cNvSpPr txBox="1"/>
          <p:nvPr/>
        </p:nvSpPr>
        <p:spPr>
          <a:xfrm>
            <a:off x="2214546" y="4199578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ЛПР недоступно</a:t>
            </a:r>
            <a:endParaRPr lang="ru-RU" sz="1050" dirty="0"/>
          </a:p>
        </p:txBody>
      </p:sp>
      <p:sp>
        <p:nvSpPr>
          <p:cNvPr id="115" name="TextBox 114"/>
          <p:cNvSpPr txBox="1"/>
          <p:nvPr/>
        </p:nvSpPr>
        <p:spPr>
          <a:xfrm>
            <a:off x="2214546" y="4524932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 удалось выяснить ЛПР</a:t>
            </a:r>
            <a:endParaRPr lang="ru-RU" sz="1050" dirty="0"/>
          </a:p>
        </p:txBody>
      </p:sp>
      <p:sp>
        <p:nvSpPr>
          <p:cNvPr id="116" name="TextBox 115"/>
          <p:cNvSpPr txBox="1"/>
          <p:nvPr/>
        </p:nvSpPr>
        <p:spPr>
          <a:xfrm>
            <a:off x="2214546" y="4842520"/>
            <a:ext cx="2928958" cy="2539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 удалось дозвониться / ошибочный номер</a:t>
            </a:r>
            <a:endParaRPr lang="ru-RU" sz="1050" dirty="0"/>
          </a:p>
        </p:txBody>
      </p:sp>
      <p:sp>
        <p:nvSpPr>
          <p:cNvPr id="121" name="TextBox 120"/>
          <p:cNvSpPr txBox="1"/>
          <p:nvPr/>
        </p:nvSpPr>
        <p:spPr>
          <a:xfrm>
            <a:off x="1428728" y="5857892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23" name="Соединительная линия уступом 122"/>
          <p:cNvCxnSpPr>
            <a:endCxn id="121" idx="1"/>
          </p:cNvCxnSpPr>
          <p:nvPr/>
        </p:nvCxnSpPr>
        <p:spPr>
          <a:xfrm rot="10800000" flipH="1" flipV="1">
            <a:off x="1164548" y="2383831"/>
            <a:ext cx="264180" cy="3627950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>
            <a:off x="1857356" y="4056702"/>
            <a:ext cx="2428892" cy="1588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5700721" y="3997813"/>
            <a:ext cx="2928958" cy="26161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ЛПР выяснено</a:t>
            </a:r>
            <a:endParaRPr lang="ru-RU" sz="1050" dirty="0"/>
          </a:p>
        </p:txBody>
      </p:sp>
      <p:sp>
        <p:nvSpPr>
          <p:cNvPr id="141" name="TextBox 140"/>
          <p:cNvSpPr txBox="1"/>
          <p:nvPr/>
        </p:nvSpPr>
        <p:spPr>
          <a:xfrm>
            <a:off x="5700721" y="3029737"/>
            <a:ext cx="2928958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ЛПР недоступно</a:t>
            </a:r>
            <a:endParaRPr lang="ru-RU" sz="1050" dirty="0"/>
          </a:p>
        </p:txBody>
      </p:sp>
      <p:sp>
        <p:nvSpPr>
          <p:cNvPr id="142" name="TextBox 141"/>
          <p:cNvSpPr txBox="1"/>
          <p:nvPr/>
        </p:nvSpPr>
        <p:spPr>
          <a:xfrm>
            <a:off x="5700721" y="3355091"/>
            <a:ext cx="2928958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 удалось выяснить ЛПР</a:t>
            </a:r>
            <a:endParaRPr lang="ru-RU" sz="1050" dirty="0"/>
          </a:p>
        </p:txBody>
      </p:sp>
      <p:sp>
        <p:nvSpPr>
          <p:cNvPr id="143" name="TextBox 142"/>
          <p:cNvSpPr txBox="1"/>
          <p:nvPr/>
        </p:nvSpPr>
        <p:spPr>
          <a:xfrm>
            <a:off x="5700721" y="3672679"/>
            <a:ext cx="2928958" cy="25391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 удалось дозвониться / ошибочный номер</a:t>
            </a:r>
            <a:endParaRPr lang="ru-RU" sz="1050" dirty="0"/>
          </a:p>
        </p:txBody>
      </p:sp>
      <p:cxnSp>
        <p:nvCxnSpPr>
          <p:cNvPr id="145" name="Прямая соединительная линия 144"/>
          <p:cNvCxnSpPr/>
          <p:nvPr/>
        </p:nvCxnSpPr>
        <p:spPr>
          <a:xfrm rot="5400000">
            <a:off x="1429522" y="4699644"/>
            <a:ext cx="1285090" cy="794"/>
          </a:xfrm>
          <a:prstGeom prst="line">
            <a:avLst/>
          </a:prstGeom>
          <a:ln w="63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>
            <a:off x="1539008" y="3625383"/>
            <a:ext cx="4068000" cy="1588"/>
          </a:xfrm>
          <a:prstGeom prst="line">
            <a:avLst/>
          </a:pr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 rot="5400000">
            <a:off x="4999680" y="3655859"/>
            <a:ext cx="1260000" cy="794"/>
          </a:xfrm>
          <a:prstGeom prst="line">
            <a:avLst/>
          </a:pr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2643174" y="2185978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Ошибка</a:t>
            </a:r>
            <a:endParaRPr lang="ru-RU" sz="1050" dirty="0"/>
          </a:p>
        </p:txBody>
      </p:sp>
      <p:sp>
        <p:nvSpPr>
          <p:cNvPr id="158" name="TextBox 157"/>
          <p:cNvSpPr txBox="1"/>
          <p:nvPr/>
        </p:nvSpPr>
        <p:spPr>
          <a:xfrm>
            <a:off x="2643174" y="2530468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Отказ</a:t>
            </a:r>
            <a:endParaRPr lang="ru-RU" sz="1050" dirty="0"/>
          </a:p>
        </p:txBody>
      </p:sp>
      <p:sp>
        <p:nvSpPr>
          <p:cNvPr id="159" name="TextBox 158"/>
          <p:cNvSpPr txBox="1"/>
          <p:nvPr/>
        </p:nvSpPr>
        <p:spPr>
          <a:xfrm>
            <a:off x="2643174" y="2874958"/>
            <a:ext cx="100800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Сделка</a:t>
            </a:r>
            <a:endParaRPr lang="ru-RU" sz="1050" dirty="0"/>
          </a:p>
        </p:txBody>
      </p:sp>
      <p:sp>
        <p:nvSpPr>
          <p:cNvPr id="160" name="TextBox 159"/>
          <p:cNvSpPr txBox="1"/>
          <p:nvPr/>
        </p:nvSpPr>
        <p:spPr>
          <a:xfrm>
            <a:off x="5857884" y="1603448"/>
            <a:ext cx="1571636" cy="2539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Завершена без успеха</a:t>
            </a:r>
            <a:endParaRPr lang="ru-RU" sz="1050" dirty="0"/>
          </a:p>
        </p:txBody>
      </p:sp>
      <p:sp>
        <p:nvSpPr>
          <p:cNvPr id="161" name="TextBox 160"/>
          <p:cNvSpPr txBox="1"/>
          <p:nvPr/>
        </p:nvSpPr>
        <p:spPr>
          <a:xfrm>
            <a:off x="5857884" y="1960638"/>
            <a:ext cx="1571636" cy="2539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Завершена с успехом</a:t>
            </a:r>
            <a:endParaRPr lang="ru-RU" sz="1050" dirty="0"/>
          </a:p>
        </p:txBody>
      </p:sp>
      <p:cxnSp>
        <p:nvCxnSpPr>
          <p:cNvPr id="168" name="Прямая соединительная линия 167"/>
          <p:cNvCxnSpPr/>
          <p:nvPr/>
        </p:nvCxnSpPr>
        <p:spPr>
          <a:xfrm rot="5400000">
            <a:off x="2014695" y="2671581"/>
            <a:ext cx="972000" cy="794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/>
          <p:cNvCxnSpPr/>
          <p:nvPr/>
        </p:nvCxnSpPr>
        <p:spPr>
          <a:xfrm>
            <a:off x="1214414" y="2033578"/>
            <a:ext cx="4572032" cy="1588"/>
          </a:xfrm>
          <a:prstGeom prst="line">
            <a:avLst/>
          </a:prstGeom>
          <a:ln w="635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 rot="5400000">
            <a:off x="5472517" y="1907768"/>
            <a:ext cx="628653" cy="794"/>
          </a:xfrm>
          <a:prstGeom prst="line">
            <a:avLst/>
          </a:prstGeom>
          <a:ln w="63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>
            <a:stCxn id="110" idx="3"/>
            <a:endCxn id="141" idx="1"/>
          </p:cNvCxnSpPr>
          <p:nvPr/>
        </p:nvCxnSpPr>
        <p:spPr>
          <a:xfrm flipV="1">
            <a:off x="5143504" y="3156695"/>
            <a:ext cx="557217" cy="1169841"/>
          </a:xfrm>
          <a:prstGeom prst="bentConnector3">
            <a:avLst>
              <a:gd name="adj1" fmla="val 24359"/>
            </a:avLst>
          </a:prstGeom>
          <a:ln w="1905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ная линия уступом 38"/>
          <p:cNvCxnSpPr>
            <a:stCxn id="115" idx="3"/>
            <a:endCxn id="142" idx="1"/>
          </p:cNvCxnSpPr>
          <p:nvPr/>
        </p:nvCxnSpPr>
        <p:spPr>
          <a:xfrm flipV="1">
            <a:off x="5143504" y="3482049"/>
            <a:ext cx="557217" cy="1169841"/>
          </a:xfrm>
          <a:prstGeom prst="bentConnector3">
            <a:avLst>
              <a:gd name="adj1" fmla="val 46814"/>
            </a:avLst>
          </a:prstGeom>
          <a:ln w="1905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>
            <a:stCxn id="116" idx="3"/>
            <a:endCxn id="143" idx="1"/>
          </p:cNvCxnSpPr>
          <p:nvPr/>
        </p:nvCxnSpPr>
        <p:spPr>
          <a:xfrm flipV="1">
            <a:off x="5143504" y="3799637"/>
            <a:ext cx="557217" cy="1169841"/>
          </a:xfrm>
          <a:prstGeom prst="bentConnector3">
            <a:avLst>
              <a:gd name="adj1" fmla="val 68804"/>
            </a:avLst>
          </a:prstGeom>
          <a:ln w="1905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4"/>
          <p:cNvCxnSpPr>
            <a:stCxn id="108" idx="3"/>
            <a:endCxn id="140" idx="2"/>
          </p:cNvCxnSpPr>
          <p:nvPr/>
        </p:nvCxnSpPr>
        <p:spPr>
          <a:xfrm flipV="1">
            <a:off x="5143504" y="4259423"/>
            <a:ext cx="2021696" cy="1039036"/>
          </a:xfrm>
          <a:prstGeom prst="bentConnector2">
            <a:avLst/>
          </a:prstGeom>
          <a:ln w="1905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Соединительная линия уступом 44"/>
          <p:cNvCxnSpPr>
            <a:stCxn id="140" idx="3"/>
            <a:endCxn id="121" idx="3"/>
          </p:cNvCxnSpPr>
          <p:nvPr/>
        </p:nvCxnSpPr>
        <p:spPr>
          <a:xfrm flipH="1">
            <a:off x="3580279" y="4128618"/>
            <a:ext cx="5049400" cy="1883163"/>
          </a:xfrm>
          <a:prstGeom prst="bentConnector3">
            <a:avLst>
              <a:gd name="adj1" fmla="val -4527"/>
            </a:avLst>
          </a:prstGeom>
          <a:ln w="190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44"/>
          <p:cNvCxnSpPr/>
          <p:nvPr/>
        </p:nvCxnSpPr>
        <p:spPr>
          <a:xfrm flipH="1" flipV="1">
            <a:off x="3651174" y="2385363"/>
            <a:ext cx="4978505" cy="1482854"/>
          </a:xfrm>
          <a:prstGeom prst="bentConnector3">
            <a:avLst>
              <a:gd name="adj1" fmla="val -7015"/>
            </a:avLst>
          </a:prstGeom>
          <a:ln w="190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Соединительная линия уступом 44"/>
          <p:cNvCxnSpPr/>
          <p:nvPr/>
        </p:nvCxnSpPr>
        <p:spPr>
          <a:xfrm flipH="1" flipV="1">
            <a:off x="3651174" y="2385363"/>
            <a:ext cx="4978505" cy="839912"/>
          </a:xfrm>
          <a:prstGeom prst="bentConnector3">
            <a:avLst>
              <a:gd name="adj1" fmla="val -7015"/>
            </a:avLst>
          </a:prstGeom>
          <a:ln w="190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Соединительная линия уступом 44"/>
          <p:cNvCxnSpPr/>
          <p:nvPr/>
        </p:nvCxnSpPr>
        <p:spPr>
          <a:xfrm flipH="1" flipV="1">
            <a:off x="3651174" y="2706993"/>
            <a:ext cx="4978505" cy="820776"/>
          </a:xfrm>
          <a:prstGeom prst="bentConnector3">
            <a:avLst>
              <a:gd name="adj1" fmla="val -4592"/>
            </a:avLst>
          </a:prstGeom>
          <a:ln w="19050">
            <a:solidFill>
              <a:schemeClr val="accent2">
                <a:lumMod val="75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Соединительная линия уступом 44"/>
          <p:cNvCxnSpPr>
            <a:stCxn id="115" idx="1"/>
          </p:cNvCxnSpPr>
          <p:nvPr/>
        </p:nvCxnSpPr>
        <p:spPr>
          <a:xfrm rot="10800000" flipV="1">
            <a:off x="1928794" y="4651890"/>
            <a:ext cx="285752" cy="848812"/>
          </a:xfrm>
          <a:prstGeom prst="bentConnector2">
            <a:avLst/>
          </a:prstGeom>
          <a:ln w="19050"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273152" y="4929198"/>
            <a:ext cx="6623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rgbClr val="0070C0"/>
                </a:solidFill>
              </a:rPr>
              <a:t>14 дней</a:t>
            </a:r>
            <a:endParaRPr lang="ru-RU" sz="1100" b="1" dirty="0">
              <a:solidFill>
                <a:srgbClr val="0070C0"/>
              </a:solidFill>
            </a:endParaRPr>
          </a:p>
        </p:txBody>
      </p:sp>
      <p:cxnSp>
        <p:nvCxnSpPr>
          <p:cNvPr id="131" name="Соединительная линия уступом 44"/>
          <p:cNvCxnSpPr>
            <a:endCxn id="160" idx="1"/>
          </p:cNvCxnSpPr>
          <p:nvPr/>
        </p:nvCxnSpPr>
        <p:spPr>
          <a:xfrm flipV="1">
            <a:off x="3651174" y="1730406"/>
            <a:ext cx="2206710" cy="533038"/>
          </a:xfrm>
          <a:prstGeom prst="bentConnector3">
            <a:avLst>
              <a:gd name="adj1" fmla="val 86602"/>
            </a:avLst>
          </a:prstGeom>
          <a:ln w="19050">
            <a:solidFill>
              <a:srgbClr val="990033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Соединительная линия уступом 44"/>
          <p:cNvCxnSpPr>
            <a:endCxn id="160" idx="1"/>
          </p:cNvCxnSpPr>
          <p:nvPr/>
        </p:nvCxnSpPr>
        <p:spPr>
          <a:xfrm flipV="1">
            <a:off x="3651174" y="1730406"/>
            <a:ext cx="2206710" cy="869908"/>
          </a:xfrm>
          <a:prstGeom prst="bentConnector3">
            <a:avLst>
              <a:gd name="adj1" fmla="val 86603"/>
            </a:avLst>
          </a:prstGeom>
          <a:ln w="19050">
            <a:solidFill>
              <a:srgbClr val="990033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1670030" y="5515805"/>
            <a:ext cx="273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ЛПР)</a:t>
            </a:r>
            <a:endParaRPr lang="ru-RU" sz="1200" b="1" i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1667803" y="3795836"/>
            <a:ext cx="2741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</a:t>
            </a:r>
            <a:r>
              <a:rPr lang="en-US" sz="1200" b="1" i="1" dirty="0" smtClean="0"/>
              <a:t>)</a:t>
            </a:r>
            <a:endParaRPr lang="ru-RU" sz="1200" b="1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1155023" y="2255829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1285852" y="2622544"/>
            <a:ext cx="1214446" cy="1588"/>
          </a:xfrm>
          <a:prstGeom prst="line">
            <a:avLst/>
          </a:prstGeom>
          <a:ln w="63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419203" y="3342371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Связь результатов задач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TextBox 327"/>
          <p:cNvSpPr txBox="1"/>
          <p:nvPr/>
        </p:nvSpPr>
        <p:spPr>
          <a:xfrm>
            <a:off x="928662" y="1672699"/>
            <a:ext cx="453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Договор поставки (поставка программы)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1164548" y="2029889"/>
            <a:ext cx="1229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Wingdings" pitchFamily="2" charset="2"/>
              </a:rPr>
              <a:t>o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 Продажа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30" name="Соединительная линия уступом 329"/>
          <p:cNvCxnSpPr>
            <a:stCxn id="328" idx="1"/>
            <a:endCxn id="329" idx="1"/>
          </p:cNvCxnSpPr>
          <p:nvPr/>
        </p:nvCxnSpPr>
        <p:spPr>
          <a:xfrm rot="10800000" flipH="1" flipV="1">
            <a:off x="928662" y="1857364"/>
            <a:ext cx="235886" cy="341801"/>
          </a:xfrm>
          <a:prstGeom prst="bentConnector3">
            <a:avLst>
              <a:gd name="adj1" fmla="val -9691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1428728" y="2365054"/>
            <a:ext cx="3528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Выход на лицо, принимающее решение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2" name="Соединительная линия уступом 331"/>
          <p:cNvCxnSpPr>
            <a:stCxn id="329" idx="1"/>
            <a:endCxn id="331" idx="1"/>
          </p:cNvCxnSpPr>
          <p:nvPr/>
        </p:nvCxnSpPr>
        <p:spPr>
          <a:xfrm rot="10800000" flipH="1" flipV="1">
            <a:off x="1164548" y="2199165"/>
            <a:ext cx="264180" cy="319777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3" name="TextBox 332"/>
          <p:cNvSpPr txBox="1"/>
          <p:nvPr/>
        </p:nvSpPr>
        <p:spPr>
          <a:xfrm>
            <a:off x="1428728" y="4315905"/>
            <a:ext cx="2665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Коммерческое предложение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34" name="Соединительная линия уступом 333"/>
          <p:cNvCxnSpPr>
            <a:stCxn id="329" idx="1"/>
            <a:endCxn id="333" idx="1"/>
          </p:cNvCxnSpPr>
          <p:nvPr/>
        </p:nvCxnSpPr>
        <p:spPr>
          <a:xfrm rot="10800000" flipH="1" flipV="1">
            <a:off x="1164548" y="2199166"/>
            <a:ext cx="264180" cy="2270628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5" name="TextBox 334"/>
          <p:cNvSpPr txBox="1"/>
          <p:nvPr/>
        </p:nvSpPr>
        <p:spPr>
          <a:xfrm>
            <a:off x="1672566" y="2672831"/>
            <a:ext cx="2741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</a:t>
            </a:r>
            <a:r>
              <a:rPr lang="en-US" sz="1200" b="1" i="1" dirty="0" smtClean="0"/>
              <a:t>)</a:t>
            </a:r>
            <a:endParaRPr lang="ru-RU" sz="1200" b="1" i="1" dirty="0"/>
          </a:p>
        </p:txBody>
      </p:sp>
      <p:sp>
        <p:nvSpPr>
          <p:cNvPr id="336" name="TextBox 335"/>
          <p:cNvSpPr txBox="1"/>
          <p:nvPr/>
        </p:nvSpPr>
        <p:spPr>
          <a:xfrm>
            <a:off x="1672868" y="2915720"/>
            <a:ext cx="273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(выход на ЛПР)</a:t>
            </a:r>
            <a:endParaRPr lang="ru-RU" sz="1200" b="1" i="1" dirty="0"/>
          </a:p>
        </p:txBody>
      </p:sp>
      <p:cxnSp>
        <p:nvCxnSpPr>
          <p:cNvPr id="337" name="Соединительная линия уступом 336"/>
          <p:cNvCxnSpPr>
            <a:stCxn id="331" idx="1"/>
            <a:endCxn id="335" idx="1"/>
          </p:cNvCxnSpPr>
          <p:nvPr/>
        </p:nvCxnSpPr>
        <p:spPr>
          <a:xfrm rot="10800000" flipH="1" flipV="1">
            <a:off x="1428728" y="2518943"/>
            <a:ext cx="243838" cy="292388"/>
          </a:xfrm>
          <a:prstGeom prst="bentConnector3">
            <a:avLst>
              <a:gd name="adj1" fmla="val -9375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8" name="Соединительная линия уступом 337"/>
          <p:cNvCxnSpPr>
            <a:stCxn id="331" idx="1"/>
            <a:endCxn id="336" idx="1"/>
          </p:cNvCxnSpPr>
          <p:nvPr/>
        </p:nvCxnSpPr>
        <p:spPr>
          <a:xfrm rot="10800000" flipH="1" flipV="1">
            <a:off x="1428728" y="2518942"/>
            <a:ext cx="244140" cy="535277"/>
          </a:xfrm>
          <a:prstGeom prst="bentConnector3">
            <a:avLst>
              <a:gd name="adj1" fmla="val -9363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9" name="TextBox 338"/>
          <p:cNvSpPr txBox="1"/>
          <p:nvPr/>
        </p:nvSpPr>
        <p:spPr>
          <a:xfrm>
            <a:off x="1673522" y="4623682"/>
            <a:ext cx="3571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Коммерческое предложение </a:t>
            </a:r>
            <a:r>
              <a:rPr lang="ru-RU" sz="1200" b="1" i="1" dirty="0" smtClean="0"/>
              <a:t>(первый вариант)</a:t>
            </a:r>
            <a:endParaRPr lang="ru-RU" sz="1200" b="1" i="1" dirty="0"/>
          </a:p>
        </p:txBody>
      </p:sp>
      <p:cxnSp>
        <p:nvCxnSpPr>
          <p:cNvPr id="340" name="Соединительная линия уступом 339"/>
          <p:cNvCxnSpPr>
            <a:stCxn id="333" idx="1"/>
            <a:endCxn id="339" idx="1"/>
          </p:cNvCxnSpPr>
          <p:nvPr/>
        </p:nvCxnSpPr>
        <p:spPr>
          <a:xfrm rot="10800000" flipH="1" flipV="1">
            <a:off x="1428728" y="4469794"/>
            <a:ext cx="244794" cy="292388"/>
          </a:xfrm>
          <a:prstGeom prst="bentConnector3">
            <a:avLst>
              <a:gd name="adj1" fmla="val -9338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1671916" y="4910567"/>
            <a:ext cx="2946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(согласование КП)</a:t>
            </a:r>
            <a:endParaRPr lang="ru-RU" sz="1200" b="1" dirty="0"/>
          </a:p>
        </p:txBody>
      </p:sp>
      <p:cxnSp>
        <p:nvCxnSpPr>
          <p:cNvPr id="342" name="Соединительная линия уступом 341"/>
          <p:cNvCxnSpPr>
            <a:stCxn id="333" idx="1"/>
            <a:endCxn id="341" idx="1"/>
          </p:cNvCxnSpPr>
          <p:nvPr/>
        </p:nvCxnSpPr>
        <p:spPr>
          <a:xfrm rot="10800000" flipH="1" flipV="1">
            <a:off x="1428728" y="4469793"/>
            <a:ext cx="243188" cy="579273"/>
          </a:xfrm>
          <a:prstGeom prst="bentConnector3">
            <a:avLst>
              <a:gd name="adj1" fmla="val -94001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3" name="TextBox 342"/>
          <p:cNvSpPr txBox="1"/>
          <p:nvPr/>
        </p:nvSpPr>
        <p:spPr>
          <a:xfrm>
            <a:off x="1673522" y="5195186"/>
            <a:ext cx="3592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Коммерческое предложение </a:t>
            </a:r>
            <a:r>
              <a:rPr lang="ru-RU" sz="1200" b="1" i="1" dirty="0" smtClean="0"/>
              <a:t>(второй вариант)</a:t>
            </a:r>
            <a:endParaRPr lang="ru-RU" sz="1200" b="1" i="1" dirty="0"/>
          </a:p>
        </p:txBody>
      </p:sp>
      <p:sp>
        <p:nvSpPr>
          <p:cNvPr id="344" name="TextBox 343"/>
          <p:cNvSpPr txBox="1"/>
          <p:nvPr/>
        </p:nvSpPr>
        <p:spPr>
          <a:xfrm>
            <a:off x="1669503" y="5489691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Встреча</a:t>
            </a:r>
            <a:endParaRPr lang="ru-RU" sz="1200" b="1" i="1" dirty="0"/>
          </a:p>
        </p:txBody>
      </p:sp>
      <p:cxnSp>
        <p:nvCxnSpPr>
          <p:cNvPr id="345" name="Соединительная линия уступом 344"/>
          <p:cNvCxnSpPr>
            <a:stCxn id="333" idx="1"/>
            <a:endCxn id="343" idx="1"/>
          </p:cNvCxnSpPr>
          <p:nvPr/>
        </p:nvCxnSpPr>
        <p:spPr>
          <a:xfrm rot="10800000" flipH="1" flipV="1">
            <a:off x="1428728" y="4469794"/>
            <a:ext cx="244794" cy="863892"/>
          </a:xfrm>
          <a:prstGeom prst="bentConnector3">
            <a:avLst>
              <a:gd name="adj1" fmla="val -93385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6" name="Соединительная линия уступом 345"/>
          <p:cNvCxnSpPr>
            <a:stCxn id="333" idx="1"/>
            <a:endCxn id="344" idx="1"/>
          </p:cNvCxnSpPr>
          <p:nvPr/>
        </p:nvCxnSpPr>
        <p:spPr>
          <a:xfrm rot="10800000" flipH="1" flipV="1">
            <a:off x="1428727" y="4469793"/>
            <a:ext cx="240775" cy="1158397"/>
          </a:xfrm>
          <a:prstGeom prst="bentConnector3">
            <a:avLst>
              <a:gd name="adj1" fmla="val -94943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7" name="TextBox 346"/>
          <p:cNvSpPr txBox="1"/>
          <p:nvPr/>
        </p:nvSpPr>
        <p:spPr>
          <a:xfrm>
            <a:off x="1671428" y="5766690"/>
            <a:ext cx="4169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Коммерческое предложение </a:t>
            </a:r>
            <a:r>
              <a:rPr lang="ru-RU" sz="1200" b="1" i="1" dirty="0" smtClean="0"/>
              <a:t>(окончательный вариант)</a:t>
            </a:r>
            <a:endParaRPr lang="ru-RU" sz="1200" b="1" i="1" dirty="0"/>
          </a:p>
        </p:txBody>
      </p:sp>
      <p:cxnSp>
        <p:nvCxnSpPr>
          <p:cNvPr id="348" name="Соединительная линия уступом 347"/>
          <p:cNvCxnSpPr>
            <a:stCxn id="333" idx="1"/>
            <a:endCxn id="347" idx="1"/>
          </p:cNvCxnSpPr>
          <p:nvPr/>
        </p:nvCxnSpPr>
        <p:spPr>
          <a:xfrm rot="10800000" flipH="1" flipV="1">
            <a:off x="1428728" y="4469794"/>
            <a:ext cx="242700" cy="1435396"/>
          </a:xfrm>
          <a:prstGeom prst="bentConnector3">
            <a:avLst>
              <a:gd name="adj1" fmla="val -94190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1428728" y="6332244"/>
            <a:ext cx="1039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Договор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52" name="Соединительная линия уступом 351"/>
          <p:cNvCxnSpPr/>
          <p:nvPr/>
        </p:nvCxnSpPr>
        <p:spPr>
          <a:xfrm rot="10800000" flipV="1">
            <a:off x="1428728" y="4469793"/>
            <a:ext cx="1588" cy="2016339"/>
          </a:xfrm>
          <a:prstGeom prst="bentConnector3">
            <a:avLst>
              <a:gd name="adj1" fmla="val 3119018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3" name="Выноска 2 (с границей) 392"/>
          <p:cNvSpPr/>
          <p:nvPr/>
        </p:nvSpPr>
        <p:spPr>
          <a:xfrm>
            <a:off x="5715008" y="3714752"/>
            <a:ext cx="1500198" cy="428628"/>
          </a:xfrm>
          <a:prstGeom prst="accentCallout2">
            <a:avLst>
              <a:gd name="adj1" fmla="val 52083"/>
              <a:gd name="adj2" fmla="val -8333"/>
              <a:gd name="adj3" fmla="val 52084"/>
              <a:gd name="adj4" fmla="val -19347"/>
              <a:gd name="adj5" fmla="val 126055"/>
              <a:gd name="adj6" fmla="val -63410"/>
            </a:avLst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tlCol="0" anchor="ctr"/>
          <a:lstStyle/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Оперативные события</a:t>
            </a:r>
            <a:endParaRPr lang="ru-RU" sz="1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95" name="Прямая со стрелкой 394"/>
          <p:cNvCxnSpPr/>
          <p:nvPr/>
        </p:nvCxnSpPr>
        <p:spPr>
          <a:xfrm rot="10800000">
            <a:off x="4857752" y="3643314"/>
            <a:ext cx="571504" cy="285752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1428728" y="3234038"/>
            <a:ext cx="2151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  <a:latin typeface="Wingdings" pitchFamily="2" charset="2"/>
              </a:rPr>
              <a:t>o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Презентация / встреча</a:t>
            </a:r>
            <a:endParaRPr lang="ru-RU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97" name="Соединительная линия уступом 396"/>
          <p:cNvCxnSpPr>
            <a:stCxn id="329" idx="1"/>
            <a:endCxn id="396" idx="1"/>
          </p:cNvCxnSpPr>
          <p:nvPr/>
        </p:nvCxnSpPr>
        <p:spPr>
          <a:xfrm rot="10800000" flipH="1" flipV="1">
            <a:off x="1164548" y="2199165"/>
            <a:ext cx="264180" cy="1188761"/>
          </a:xfrm>
          <a:prstGeom prst="bentConnector3">
            <a:avLst>
              <a:gd name="adj1" fmla="val -8653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8" name="TextBox 397"/>
          <p:cNvSpPr txBox="1"/>
          <p:nvPr/>
        </p:nvSpPr>
        <p:spPr>
          <a:xfrm>
            <a:off x="1643042" y="3511037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399" name="TextBox 398"/>
          <p:cNvSpPr txBox="1"/>
          <p:nvPr/>
        </p:nvSpPr>
        <p:spPr>
          <a:xfrm>
            <a:off x="1643042" y="3762679"/>
            <a:ext cx="3167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(назначить встречу)</a:t>
            </a:r>
            <a:endParaRPr lang="ru-RU" sz="1200" b="1" dirty="0"/>
          </a:p>
        </p:txBody>
      </p:sp>
      <p:sp>
        <p:nvSpPr>
          <p:cNvPr id="400" name="TextBox 399"/>
          <p:cNvSpPr txBox="1"/>
          <p:nvPr/>
        </p:nvSpPr>
        <p:spPr>
          <a:xfrm>
            <a:off x="1642850" y="4006340"/>
            <a:ext cx="1705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Первая презентация</a:t>
            </a:r>
            <a:endParaRPr lang="ru-RU" sz="1200" b="1" dirty="0"/>
          </a:p>
        </p:txBody>
      </p:sp>
      <p:cxnSp>
        <p:nvCxnSpPr>
          <p:cNvPr id="401" name="Соединительная линия уступом 400"/>
          <p:cNvCxnSpPr>
            <a:stCxn id="396" idx="1"/>
            <a:endCxn id="398" idx="1"/>
          </p:cNvCxnSpPr>
          <p:nvPr/>
        </p:nvCxnSpPr>
        <p:spPr>
          <a:xfrm rot="10800000" flipH="1" flipV="1">
            <a:off x="1428728" y="3387927"/>
            <a:ext cx="214314" cy="261610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2" name="Соединительная линия уступом 401"/>
          <p:cNvCxnSpPr>
            <a:stCxn id="396" idx="1"/>
            <a:endCxn id="399" idx="1"/>
          </p:cNvCxnSpPr>
          <p:nvPr/>
        </p:nvCxnSpPr>
        <p:spPr>
          <a:xfrm rot="10800000" flipH="1" flipV="1">
            <a:off x="1428728" y="3387927"/>
            <a:ext cx="214314" cy="513252"/>
          </a:xfrm>
          <a:prstGeom prst="bentConnector3">
            <a:avLst>
              <a:gd name="adj1" fmla="val -106666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3" name="Соединительная линия уступом 402"/>
          <p:cNvCxnSpPr>
            <a:stCxn id="396" idx="1"/>
            <a:endCxn id="400" idx="1"/>
          </p:cNvCxnSpPr>
          <p:nvPr/>
        </p:nvCxnSpPr>
        <p:spPr>
          <a:xfrm rot="10800000" flipH="1" flipV="1">
            <a:off x="1428728" y="3387926"/>
            <a:ext cx="214122" cy="756913"/>
          </a:xfrm>
          <a:prstGeom prst="bentConnector3">
            <a:avLst>
              <a:gd name="adj1" fmla="val -106762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4" name="TextBox 403"/>
          <p:cNvSpPr txBox="1"/>
          <p:nvPr/>
        </p:nvSpPr>
        <p:spPr>
          <a:xfrm>
            <a:off x="1671617" y="6048695"/>
            <a:ext cx="2981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Wingdings" pitchFamily="2" charset="2"/>
              </a:rPr>
              <a:t>l</a:t>
            </a:r>
            <a:r>
              <a:rPr lang="ru-RU" sz="1200" b="1" dirty="0" smtClean="0"/>
              <a:t> Телефонный звонок </a:t>
            </a:r>
            <a:r>
              <a:rPr lang="ru-RU" sz="1200" b="1" i="1" dirty="0" smtClean="0"/>
              <a:t>(утверждение КП)</a:t>
            </a:r>
            <a:endParaRPr lang="ru-RU" sz="1200" b="1" i="1" dirty="0"/>
          </a:p>
        </p:txBody>
      </p:sp>
      <p:cxnSp>
        <p:nvCxnSpPr>
          <p:cNvPr id="405" name="Соединительная линия уступом 404"/>
          <p:cNvCxnSpPr>
            <a:stCxn id="333" idx="1"/>
            <a:endCxn id="404" idx="1"/>
          </p:cNvCxnSpPr>
          <p:nvPr/>
        </p:nvCxnSpPr>
        <p:spPr>
          <a:xfrm rot="10800000" flipH="1" flipV="1">
            <a:off x="1428727" y="4469793"/>
            <a:ext cx="242889" cy="1717401"/>
          </a:xfrm>
          <a:prstGeom prst="bentConnector3">
            <a:avLst>
              <a:gd name="adj1" fmla="val -94117"/>
            </a:avLst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Группа 221"/>
          <p:cNvGrpSpPr/>
          <p:nvPr/>
        </p:nvGrpSpPr>
        <p:grpSpPr>
          <a:xfrm>
            <a:off x="2357422" y="2052628"/>
            <a:ext cx="80963" cy="304802"/>
            <a:chOff x="4143380" y="2167712"/>
            <a:chExt cx="76200" cy="357190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5962660" y="2051040"/>
            <a:ext cx="228601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Этапная задача</a:t>
            </a:r>
          </a:p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первого уровня</a:t>
            </a: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>
            <a:off x="2428860" y="2214554"/>
            <a:ext cx="3429024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16"/>
          <p:cNvGrpSpPr/>
          <p:nvPr/>
        </p:nvGrpSpPr>
        <p:grpSpPr>
          <a:xfrm>
            <a:off x="5820064" y="1706868"/>
            <a:ext cx="80963" cy="304802"/>
            <a:chOff x="4143380" y="2167712"/>
            <a:chExt cx="76200" cy="357190"/>
          </a:xfrm>
        </p:grpSpPr>
        <p:cxnSp>
          <p:nvCxnSpPr>
            <p:cNvPr id="94" name="Прямая соединительная линия 93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/>
          <p:nvPr/>
        </p:nvSpPr>
        <p:spPr>
          <a:xfrm>
            <a:off x="5962940" y="1635430"/>
            <a:ext cx="1252266" cy="483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Проектная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задача</a:t>
            </a:r>
          </a:p>
        </p:txBody>
      </p:sp>
      <p:cxnSp>
        <p:nvCxnSpPr>
          <p:cNvPr id="103" name="Прямая соединительная линия 102"/>
          <p:cNvCxnSpPr/>
          <p:nvPr/>
        </p:nvCxnSpPr>
        <p:spPr>
          <a:xfrm rot="5400000">
            <a:off x="1035831" y="6666717"/>
            <a:ext cx="357166" cy="158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5400000">
            <a:off x="5744427" y="2275623"/>
            <a:ext cx="304802" cy="168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" name="Группа 221"/>
          <p:cNvGrpSpPr/>
          <p:nvPr/>
        </p:nvGrpSpPr>
        <p:grpSpPr>
          <a:xfrm>
            <a:off x="4929190" y="2409818"/>
            <a:ext cx="80963" cy="304802"/>
            <a:chOff x="4143380" y="2167712"/>
            <a:chExt cx="76200" cy="357190"/>
          </a:xfrm>
        </p:grpSpPr>
        <p:cxnSp>
          <p:nvCxnSpPr>
            <p:cNvPr id="111" name="Прямая соединительная линия 110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14" name="Прямая соединительная линия 113"/>
          <p:cNvCxnSpPr/>
          <p:nvPr/>
        </p:nvCxnSpPr>
        <p:spPr>
          <a:xfrm>
            <a:off x="5000628" y="2571744"/>
            <a:ext cx="250033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221"/>
          <p:cNvGrpSpPr/>
          <p:nvPr/>
        </p:nvGrpSpPr>
        <p:grpSpPr>
          <a:xfrm>
            <a:off x="3490905" y="3238499"/>
            <a:ext cx="80963" cy="304802"/>
            <a:chOff x="4143380" y="2167712"/>
            <a:chExt cx="76200" cy="357190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20" name="Прямая соединительная линия 119"/>
          <p:cNvCxnSpPr/>
          <p:nvPr/>
        </p:nvCxnSpPr>
        <p:spPr>
          <a:xfrm>
            <a:off x="3562343" y="3400425"/>
            <a:ext cx="392909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5400000" flipH="1" flipV="1">
            <a:off x="5537207" y="4535495"/>
            <a:ext cx="392909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221"/>
          <p:cNvGrpSpPr/>
          <p:nvPr/>
        </p:nvGrpSpPr>
        <p:grpSpPr>
          <a:xfrm>
            <a:off x="4090984" y="4329119"/>
            <a:ext cx="80963" cy="304802"/>
            <a:chOff x="4143380" y="2167712"/>
            <a:chExt cx="76200" cy="357190"/>
          </a:xfrm>
        </p:grpSpPr>
        <p:cxnSp>
          <p:nvCxnSpPr>
            <p:cNvPr id="124" name="Прямая соединительная линия 123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27" name="Прямая соединительная линия 126"/>
          <p:cNvCxnSpPr/>
          <p:nvPr/>
        </p:nvCxnSpPr>
        <p:spPr>
          <a:xfrm>
            <a:off x="4162422" y="4491045"/>
            <a:ext cx="3338536" cy="952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221"/>
          <p:cNvGrpSpPr/>
          <p:nvPr/>
        </p:nvGrpSpPr>
        <p:grpSpPr>
          <a:xfrm>
            <a:off x="2428860" y="6338908"/>
            <a:ext cx="80963" cy="304802"/>
            <a:chOff x="4143380" y="2167712"/>
            <a:chExt cx="76200" cy="357190"/>
          </a:xfrm>
        </p:grpSpPr>
        <p:cxnSp>
          <p:nvCxnSpPr>
            <p:cNvPr id="130" name="Прямая соединительная линия 129"/>
            <p:cNvCxnSpPr/>
            <p:nvPr/>
          </p:nvCxnSpPr>
          <p:spPr>
            <a:xfrm>
              <a:off x="4145761" y="2171680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>
              <a:off x="4143380" y="2516965"/>
              <a:ext cx="73819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 rot="5400000">
              <a:off x="4036223" y="2345513"/>
              <a:ext cx="357190" cy="1588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33" name="Прямая соединительная линия 132"/>
          <p:cNvCxnSpPr/>
          <p:nvPr/>
        </p:nvCxnSpPr>
        <p:spPr>
          <a:xfrm>
            <a:off x="2500298" y="6500834"/>
            <a:ext cx="5000660" cy="158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7643834" y="3929066"/>
            <a:ext cx="10001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Этапные задачи второго уровня</a:t>
            </a:r>
            <a:endParaRPr lang="ru-RU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8" name="Выноска 2 (с границей) 147"/>
          <p:cNvSpPr/>
          <p:nvPr/>
        </p:nvSpPr>
        <p:spPr>
          <a:xfrm>
            <a:off x="6072198" y="5143512"/>
            <a:ext cx="1500198" cy="428628"/>
          </a:xfrm>
          <a:prstGeom prst="accentCallout2">
            <a:avLst>
              <a:gd name="adj1" fmla="val 52083"/>
              <a:gd name="adj2" fmla="val -8333"/>
              <a:gd name="adj3" fmla="val 52084"/>
              <a:gd name="adj4" fmla="val -19347"/>
              <a:gd name="adj5" fmla="val -28017"/>
              <a:gd name="adj6" fmla="val -56637"/>
            </a:avLst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tlCol="0" anchor="ctr"/>
          <a:lstStyle/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Оперативные события</a:t>
            </a:r>
            <a:endParaRPr lang="ru-RU" sz="1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51" name="Прямая со стрелкой 150"/>
          <p:cNvCxnSpPr/>
          <p:nvPr/>
        </p:nvCxnSpPr>
        <p:spPr>
          <a:xfrm rot="10800000" flipV="1">
            <a:off x="5000628" y="5357826"/>
            <a:ext cx="785818" cy="285752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rot="5400000">
            <a:off x="5429256" y="5429264"/>
            <a:ext cx="428628" cy="285752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1071538" y="3214686"/>
            <a:ext cx="4071966" cy="1071570"/>
          </a:xfrm>
          <a:prstGeom prst="rect">
            <a:avLst/>
          </a:prstGeom>
          <a:solidFill>
            <a:srgbClr val="F8E6DA">
              <a:alpha val="14902"/>
            </a:srgbClr>
          </a:solidFill>
          <a:ln w="28575">
            <a:solidFill>
              <a:srgbClr val="C00000"/>
            </a:solidFill>
            <a:prstDash val="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Заголовок 1"/>
          <p:cNvSpPr txBox="1">
            <a:spLocks/>
          </p:cNvSpPr>
          <p:nvPr/>
        </p:nvSpPr>
        <p:spPr>
          <a:xfrm>
            <a:off x="609600" y="357166"/>
            <a:ext cx="8153400" cy="92869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Результаты задач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956</Words>
  <Application>Microsoft Office PowerPoint</Application>
  <PresentationFormat>Экран (4:3)</PresentationFormat>
  <Paragraphs>280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Student presentation</vt:lpstr>
      <vt:lpstr>Дерево задач  в программе «Экспресс-Контакт»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Наши клиенты</vt:lpstr>
      <vt:lpstr>Компания-разработчик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Построение отдела продаж</dc:subject>
  <dc:creator/>
  <cp:lastModifiedBy/>
  <cp:revision>1</cp:revision>
  <dcterms:created xsi:type="dcterms:W3CDTF">2007-06-17T18:44:40Z</dcterms:created>
  <dcterms:modified xsi:type="dcterms:W3CDTF">2008-04-08T12:06:05Z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1049</vt:lpwstr>
  </property>
  <property fmtid="{D5CDD505-2E9C-101B-9397-08002B2CF9AE}" pid="3" name="_TemplateID">
    <vt:lpwstr>TC101671251049</vt:lpwstr>
  </property>
</Properties>
</file>