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Default Extension="package" ContentType="application/vnd.openxmlformats-officedocument.package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8" r:id="rId3"/>
    <p:sldId id="404" r:id="rId4"/>
    <p:sldId id="406" r:id="rId5"/>
    <p:sldId id="407" r:id="rId6"/>
    <p:sldId id="412" r:id="rId7"/>
    <p:sldId id="410" r:id="rId8"/>
    <p:sldId id="411" r:id="rId9"/>
    <p:sldId id="409" r:id="rId10"/>
    <p:sldId id="307" r:id="rId11"/>
    <p:sldId id="370" r:id="rId12"/>
    <p:sldId id="335" r:id="rId13"/>
    <p:sldId id="334" r:id="rId14"/>
    <p:sldId id="365" r:id="rId15"/>
    <p:sldId id="353" r:id="rId16"/>
    <p:sldId id="369" r:id="rId17"/>
    <p:sldId id="381" r:id="rId18"/>
    <p:sldId id="376" r:id="rId19"/>
    <p:sldId id="413" r:id="rId20"/>
    <p:sldId id="396" r:id="rId21"/>
    <p:sldId id="397" r:id="rId22"/>
  </p:sldIdLst>
  <p:sldSz cx="9144000" cy="6858000" type="screen4x3"/>
  <p:notesSz cx="6858000" cy="994568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CE8"/>
    <a:srgbClr val="007E00"/>
    <a:srgbClr val="EAE8E8"/>
    <a:srgbClr val="EAF0F6"/>
    <a:srgbClr val="355D7E"/>
    <a:srgbClr val="A65528"/>
    <a:srgbClr val="FFFFFF"/>
    <a:srgbClr val="294F6E"/>
    <a:srgbClr val="43625B"/>
    <a:srgbClr val="8746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203" autoAdjust="0"/>
    <p:restoredTop sz="91611" autoAdjust="0"/>
  </p:normalViewPr>
  <p:slideViewPr>
    <p:cSldViewPr>
      <p:cViewPr varScale="1">
        <p:scale>
          <a:sx n="68" d="100"/>
          <a:sy n="68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888888888888978E-2"/>
          <c:y val="0.24460431654676382"/>
          <c:w val="0.89523809523809694"/>
          <c:h val="0.58992805755395816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9353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  <a:ln w="9353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9353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accent2">
                  <a:lumMod val="75000"/>
                </a:schemeClr>
              </a:solidFill>
              <a:ln w="9353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accent2">
                  <a:lumMod val="40000"/>
                  <a:lumOff val="60000"/>
                </a:schemeClr>
              </a:solidFill>
              <a:ln w="9353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accent2">
                  <a:lumMod val="20000"/>
                  <a:lumOff val="80000"/>
                </a:schemeClr>
              </a:solidFill>
              <a:ln w="9353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18706">
                <a:noFill/>
              </a:ln>
            </c:spPr>
            <c:txPr>
              <a:bodyPr/>
              <a:lstStyle/>
              <a:p>
                <a:pPr>
                  <a:defRPr sz="1344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Март</c:v>
                </c:pt>
                <c:pt idx="1">
                  <c:v>Апрель</c:v>
                </c:pt>
                <c:pt idx="2">
                  <c:v>Май</c:v>
                </c:pt>
                <c:pt idx="3">
                  <c:v>Июнь</c:v>
                </c:pt>
                <c:pt idx="4">
                  <c:v>Июль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18</c:v>
                </c:pt>
                <c:pt idx="1">
                  <c:v>38</c:v>
                </c:pt>
                <c:pt idx="2">
                  <c:v>41</c:v>
                </c:pt>
                <c:pt idx="3">
                  <c:v>14</c:v>
                </c:pt>
                <c:pt idx="4">
                  <c:v>10</c:v>
                </c:pt>
              </c:numCache>
            </c:numRef>
          </c:val>
        </c:ser>
        <c:dLbls>
          <c:showVal val="1"/>
        </c:dLbls>
        <c:axId val="95466624"/>
        <c:axId val="95468160"/>
      </c:barChart>
      <c:catAx>
        <c:axId val="95466624"/>
        <c:scaling>
          <c:orientation val="minMax"/>
        </c:scaling>
        <c:axPos val="b"/>
        <c:numFmt formatCode="General" sourceLinked="1"/>
        <c:tickLblPos val="nextTo"/>
        <c:spPr>
          <a:ln w="233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5468160"/>
        <c:crosses val="autoZero"/>
        <c:auto val="1"/>
        <c:lblAlgn val="ctr"/>
        <c:lblOffset val="100"/>
        <c:tickLblSkip val="1"/>
        <c:tickMarkSkip val="1"/>
      </c:catAx>
      <c:valAx>
        <c:axId val="95468160"/>
        <c:scaling>
          <c:orientation val="minMax"/>
        </c:scaling>
        <c:axPos val="l"/>
        <c:majorGridlines>
          <c:spPr>
            <a:ln w="2338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233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44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5466624"/>
        <c:crosses val="autoZero"/>
        <c:crossBetween val="between"/>
      </c:valAx>
      <c:spPr>
        <a:noFill/>
        <a:ln w="935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344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B80B50-B461-4A64-93C8-43C1F7EAE082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3EC452-8944-4477-9321-004A506216BE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Выход на лицо, </a:t>
          </a:r>
          <a:br>
            <a:rPr lang="ru-RU" sz="1000" dirty="0" smtClean="0">
              <a:solidFill>
                <a:schemeClr val="accent2">
                  <a:lumMod val="50000"/>
                </a:schemeClr>
              </a:solidFill>
            </a:rPr>
          </a:br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принимающее решение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49B963A8-7DD1-4AF3-9C95-FF94AFA9F4BC}" type="parTrans" cxnId="{6E4117C1-7ECB-4947-B8F0-BD05B24E5547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C1DC4D74-1994-4FCE-A817-DE89A72277E1}" type="sibTrans" cxnId="{6E4117C1-7ECB-4947-B8F0-BD05B24E5547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0AA1AF1F-84D9-46C0-A3BE-5FF140485798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Коммерческое предложение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0B483207-0E67-4356-ABAA-E1171C3915B9}" type="parTrans" cxnId="{99D32D64-D6B7-4045-9379-85FC5A25AA19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54C566D9-DB7A-4AA5-B5BA-B3D54FC3E2D5}" type="sibTrans" cxnId="{99D32D64-D6B7-4045-9379-85FC5A25AA19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E333432A-65F4-4AC6-9F3F-B6A50468895C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Договор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F486639F-E6E4-4C5C-B318-8F28BD392CD4}" type="parTrans" cxnId="{21F58422-CF4F-4CA1-8AA5-1FA20A0CFF86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BFD0D000-01E7-4C4D-A793-9092E1E3EA6B}" type="sibTrans" cxnId="{21F58422-CF4F-4CA1-8AA5-1FA20A0CFF86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C6DC6053-6D14-4BED-844B-DAB262CC11DC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Оплата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714E142D-CDA7-440C-A497-C37B5F546130}" type="parTrans" cxnId="{2BCE332F-620E-4B34-B737-193B7F47EED7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527AB33F-7980-4BB7-AABD-98CDF996B457}" type="sibTrans" cxnId="{2BCE332F-620E-4B34-B737-193B7F47EED7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9E8208E5-AA2D-4C19-9F0C-8AE477B0B2D9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Презентация / встреча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C092FC79-6190-47DE-8497-B609FA368847}" type="parTrans" cxnId="{49E48452-D258-4943-82F2-991759BA9D2E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E70AB544-EC96-446A-B250-A8A991CAD41F}" type="sibTrans" cxnId="{49E48452-D258-4943-82F2-991759BA9D2E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4FD8B108-49F7-4E47-BCE4-5CF6A8849B8A}" type="pres">
      <dgm:prSet presAssocID="{EEB80B50-B461-4A64-93C8-43C1F7EAE0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8E7E97-B22B-4544-B97B-CDD9CD7E9F8B}" type="pres">
      <dgm:prSet presAssocID="{BA3EC452-8944-4477-9321-004A506216BE}" presName="parentText" presStyleLbl="node1" presStyleIdx="0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F5A80-EC70-439A-A080-E9F754676E54}" type="pres">
      <dgm:prSet presAssocID="{C1DC4D74-1994-4FCE-A817-DE89A72277E1}" presName="spacer" presStyleCnt="0"/>
      <dgm:spPr/>
      <dgm:t>
        <a:bodyPr/>
        <a:lstStyle/>
        <a:p>
          <a:endParaRPr lang="ru-RU"/>
        </a:p>
      </dgm:t>
    </dgm:pt>
    <dgm:pt modelId="{F7C278E8-1BC6-4B22-9FBF-87ED6BA8DF1F}" type="pres">
      <dgm:prSet presAssocID="{9E8208E5-AA2D-4C19-9F0C-8AE477B0B2D9}" presName="parentText" presStyleLbl="node1" presStyleIdx="1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30E3-85FC-4FCC-A388-EB7FB66977AA}" type="pres">
      <dgm:prSet presAssocID="{E70AB544-EC96-446A-B250-A8A991CAD41F}" presName="spacer" presStyleCnt="0"/>
      <dgm:spPr/>
      <dgm:t>
        <a:bodyPr/>
        <a:lstStyle/>
        <a:p>
          <a:endParaRPr lang="ru-RU"/>
        </a:p>
      </dgm:t>
    </dgm:pt>
    <dgm:pt modelId="{47644805-364D-463C-944D-8A490281E2B3}" type="pres">
      <dgm:prSet presAssocID="{0AA1AF1F-84D9-46C0-A3BE-5FF140485798}" presName="parentText" presStyleLbl="node1" presStyleIdx="2" presStyleCnt="5" custScaleY="58332" custLinFactNeighborY="124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1CE74-8B54-4F4F-A4EC-7CE6A63BAD22}" type="pres">
      <dgm:prSet presAssocID="{54C566D9-DB7A-4AA5-B5BA-B3D54FC3E2D5}" presName="spacer" presStyleCnt="0"/>
      <dgm:spPr/>
      <dgm:t>
        <a:bodyPr/>
        <a:lstStyle/>
        <a:p>
          <a:endParaRPr lang="ru-RU"/>
        </a:p>
      </dgm:t>
    </dgm:pt>
    <dgm:pt modelId="{87194164-9615-4FEB-B072-7B177D91D8A7}" type="pres">
      <dgm:prSet presAssocID="{E333432A-65F4-4AC6-9F3F-B6A50468895C}" presName="parentText" presStyleLbl="node1" presStyleIdx="3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87AF-D00F-435F-B78C-A0228B0C6DA4}" type="pres">
      <dgm:prSet presAssocID="{BFD0D000-01E7-4C4D-A793-9092E1E3EA6B}" presName="spacer" presStyleCnt="0"/>
      <dgm:spPr/>
      <dgm:t>
        <a:bodyPr/>
        <a:lstStyle/>
        <a:p>
          <a:endParaRPr lang="ru-RU"/>
        </a:p>
      </dgm:t>
    </dgm:pt>
    <dgm:pt modelId="{DE1FF338-6BD4-49A9-B479-9ACA5AA80F6A}" type="pres">
      <dgm:prSet presAssocID="{C6DC6053-6D14-4BED-844B-DAB262CC11DC}" presName="parentText" presStyleLbl="node1" presStyleIdx="4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6A9F6E-83CC-44E7-AE02-9C7B84FF9351}" type="presOf" srcId="{EEB80B50-B461-4A64-93C8-43C1F7EAE082}" destId="{4FD8B108-49F7-4E47-BCE4-5CF6A8849B8A}" srcOrd="0" destOrd="0" presId="urn:microsoft.com/office/officeart/2005/8/layout/vList2"/>
    <dgm:cxn modelId="{21F58422-CF4F-4CA1-8AA5-1FA20A0CFF86}" srcId="{EEB80B50-B461-4A64-93C8-43C1F7EAE082}" destId="{E333432A-65F4-4AC6-9F3F-B6A50468895C}" srcOrd="3" destOrd="0" parTransId="{F486639F-E6E4-4C5C-B318-8F28BD392CD4}" sibTransId="{BFD0D000-01E7-4C4D-A793-9092E1E3EA6B}"/>
    <dgm:cxn modelId="{1AB983C1-9040-4554-AE7B-E9E55ED11242}" type="presOf" srcId="{BA3EC452-8944-4477-9321-004A506216BE}" destId="{048E7E97-B22B-4544-B97B-CDD9CD7E9F8B}" srcOrd="0" destOrd="0" presId="urn:microsoft.com/office/officeart/2005/8/layout/vList2"/>
    <dgm:cxn modelId="{99D32D64-D6B7-4045-9379-85FC5A25AA19}" srcId="{EEB80B50-B461-4A64-93C8-43C1F7EAE082}" destId="{0AA1AF1F-84D9-46C0-A3BE-5FF140485798}" srcOrd="2" destOrd="0" parTransId="{0B483207-0E67-4356-ABAA-E1171C3915B9}" sibTransId="{54C566D9-DB7A-4AA5-B5BA-B3D54FC3E2D5}"/>
    <dgm:cxn modelId="{880EABE7-6F08-4A3E-9C60-ACF87113FF0B}" type="presOf" srcId="{C6DC6053-6D14-4BED-844B-DAB262CC11DC}" destId="{DE1FF338-6BD4-49A9-B479-9ACA5AA80F6A}" srcOrd="0" destOrd="0" presId="urn:microsoft.com/office/officeart/2005/8/layout/vList2"/>
    <dgm:cxn modelId="{D4EF8BE7-DFFD-4E59-8A91-0B81C9C0AC12}" type="presOf" srcId="{9E8208E5-AA2D-4C19-9F0C-8AE477B0B2D9}" destId="{F7C278E8-1BC6-4B22-9FBF-87ED6BA8DF1F}" srcOrd="0" destOrd="0" presId="urn:microsoft.com/office/officeart/2005/8/layout/vList2"/>
    <dgm:cxn modelId="{49E48452-D258-4943-82F2-991759BA9D2E}" srcId="{EEB80B50-B461-4A64-93C8-43C1F7EAE082}" destId="{9E8208E5-AA2D-4C19-9F0C-8AE477B0B2D9}" srcOrd="1" destOrd="0" parTransId="{C092FC79-6190-47DE-8497-B609FA368847}" sibTransId="{E70AB544-EC96-446A-B250-A8A991CAD41F}"/>
    <dgm:cxn modelId="{BF874EDB-2451-4316-84DD-9820664509E9}" type="presOf" srcId="{E333432A-65F4-4AC6-9F3F-B6A50468895C}" destId="{87194164-9615-4FEB-B072-7B177D91D8A7}" srcOrd="0" destOrd="0" presId="urn:microsoft.com/office/officeart/2005/8/layout/vList2"/>
    <dgm:cxn modelId="{2BCE332F-620E-4B34-B737-193B7F47EED7}" srcId="{EEB80B50-B461-4A64-93C8-43C1F7EAE082}" destId="{C6DC6053-6D14-4BED-844B-DAB262CC11DC}" srcOrd="4" destOrd="0" parTransId="{714E142D-CDA7-440C-A497-C37B5F546130}" sibTransId="{527AB33F-7980-4BB7-AABD-98CDF996B457}"/>
    <dgm:cxn modelId="{251EB4EB-C714-44E0-95B8-11D7FD63D57A}" type="presOf" srcId="{0AA1AF1F-84D9-46C0-A3BE-5FF140485798}" destId="{47644805-364D-463C-944D-8A490281E2B3}" srcOrd="0" destOrd="0" presId="urn:microsoft.com/office/officeart/2005/8/layout/vList2"/>
    <dgm:cxn modelId="{6E4117C1-7ECB-4947-B8F0-BD05B24E5547}" srcId="{EEB80B50-B461-4A64-93C8-43C1F7EAE082}" destId="{BA3EC452-8944-4477-9321-004A506216BE}" srcOrd="0" destOrd="0" parTransId="{49B963A8-7DD1-4AF3-9C95-FF94AFA9F4BC}" sibTransId="{C1DC4D74-1994-4FCE-A817-DE89A72277E1}"/>
    <dgm:cxn modelId="{AB5FA41D-A76B-46A2-BAAF-BCEF78500C6C}" type="presParOf" srcId="{4FD8B108-49F7-4E47-BCE4-5CF6A8849B8A}" destId="{048E7E97-B22B-4544-B97B-CDD9CD7E9F8B}" srcOrd="0" destOrd="0" presId="urn:microsoft.com/office/officeart/2005/8/layout/vList2"/>
    <dgm:cxn modelId="{F6686582-E534-4EAC-8D19-9CF6566D1756}" type="presParOf" srcId="{4FD8B108-49F7-4E47-BCE4-5CF6A8849B8A}" destId="{905F5A80-EC70-439A-A080-E9F754676E54}" srcOrd="1" destOrd="0" presId="urn:microsoft.com/office/officeart/2005/8/layout/vList2"/>
    <dgm:cxn modelId="{B3127F1D-967B-4ABA-A573-21477D722ECB}" type="presParOf" srcId="{4FD8B108-49F7-4E47-BCE4-5CF6A8849B8A}" destId="{F7C278E8-1BC6-4B22-9FBF-87ED6BA8DF1F}" srcOrd="2" destOrd="0" presId="urn:microsoft.com/office/officeart/2005/8/layout/vList2"/>
    <dgm:cxn modelId="{01DF2578-2BF8-4667-BAC6-2AD1008D1D63}" type="presParOf" srcId="{4FD8B108-49F7-4E47-BCE4-5CF6A8849B8A}" destId="{531530E3-85FC-4FCC-A388-EB7FB66977AA}" srcOrd="3" destOrd="0" presId="urn:microsoft.com/office/officeart/2005/8/layout/vList2"/>
    <dgm:cxn modelId="{6EF8405F-6853-4937-9D49-8C26B7A6C8AC}" type="presParOf" srcId="{4FD8B108-49F7-4E47-BCE4-5CF6A8849B8A}" destId="{47644805-364D-463C-944D-8A490281E2B3}" srcOrd="4" destOrd="0" presId="urn:microsoft.com/office/officeart/2005/8/layout/vList2"/>
    <dgm:cxn modelId="{7F41E434-9372-477F-BB03-0FDE212FE9E2}" type="presParOf" srcId="{4FD8B108-49F7-4E47-BCE4-5CF6A8849B8A}" destId="{AC41CE74-8B54-4F4F-A4EC-7CE6A63BAD22}" srcOrd="5" destOrd="0" presId="urn:microsoft.com/office/officeart/2005/8/layout/vList2"/>
    <dgm:cxn modelId="{1FE231D7-422F-4A4A-B300-774DF8AD6384}" type="presParOf" srcId="{4FD8B108-49F7-4E47-BCE4-5CF6A8849B8A}" destId="{87194164-9615-4FEB-B072-7B177D91D8A7}" srcOrd="6" destOrd="0" presId="urn:microsoft.com/office/officeart/2005/8/layout/vList2"/>
    <dgm:cxn modelId="{F1FA62E2-9BA7-458F-821D-F12C9694D1BC}" type="presParOf" srcId="{4FD8B108-49F7-4E47-BCE4-5CF6A8849B8A}" destId="{E52A87AF-D00F-435F-B78C-A0228B0C6DA4}" srcOrd="7" destOrd="0" presId="urn:microsoft.com/office/officeart/2005/8/layout/vList2"/>
    <dgm:cxn modelId="{5E6D95DD-6A25-4185-A663-3B240AA25CBA}" type="presParOf" srcId="{4FD8B108-49F7-4E47-BCE4-5CF6A8849B8A}" destId="{DE1FF338-6BD4-49A9-B479-9ACA5AA80F6A}" srcOrd="8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B80B50-B461-4A64-93C8-43C1F7EAE082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3EC452-8944-4477-9321-004A506216BE}">
      <dgm:prSet phldrT="[Текст]" custT="1"/>
      <dgm:spPr/>
      <dgm:t>
        <a:bodyPr/>
        <a:lstStyle/>
        <a:p>
          <a:pPr algn="ctr"/>
          <a:r>
            <a:rPr lang="ru-RU" sz="1050" dirty="0" smtClean="0"/>
            <a:t>Этап 1</a:t>
          </a:r>
          <a:endParaRPr lang="ru-RU" sz="1050" dirty="0"/>
        </a:p>
      </dgm:t>
    </dgm:pt>
    <dgm:pt modelId="{49B963A8-7DD1-4AF3-9C95-FF94AFA9F4BC}" type="parTrans" cxnId="{6E4117C1-7ECB-4947-B8F0-BD05B24E5547}">
      <dgm:prSet/>
      <dgm:spPr/>
      <dgm:t>
        <a:bodyPr/>
        <a:lstStyle/>
        <a:p>
          <a:pPr algn="ctr"/>
          <a:endParaRPr lang="ru-RU" sz="1050"/>
        </a:p>
      </dgm:t>
    </dgm:pt>
    <dgm:pt modelId="{C1DC4D74-1994-4FCE-A817-DE89A72277E1}" type="sibTrans" cxnId="{6E4117C1-7ECB-4947-B8F0-BD05B24E5547}">
      <dgm:prSet/>
      <dgm:spPr/>
      <dgm:t>
        <a:bodyPr/>
        <a:lstStyle/>
        <a:p>
          <a:pPr algn="ctr"/>
          <a:endParaRPr lang="ru-RU" sz="1050"/>
        </a:p>
      </dgm:t>
    </dgm:pt>
    <dgm:pt modelId="{0AA1AF1F-84D9-46C0-A3BE-5FF140485798}">
      <dgm:prSet phldrT="[Текст]" custT="1"/>
      <dgm:spPr/>
      <dgm:t>
        <a:bodyPr/>
        <a:lstStyle/>
        <a:p>
          <a:pPr algn="ctr"/>
          <a:r>
            <a:rPr lang="ru-RU" sz="1050" dirty="0" smtClean="0"/>
            <a:t>Этап 3</a:t>
          </a:r>
          <a:endParaRPr lang="ru-RU" sz="1050" dirty="0"/>
        </a:p>
      </dgm:t>
    </dgm:pt>
    <dgm:pt modelId="{0B483207-0E67-4356-ABAA-E1171C3915B9}" type="parTrans" cxnId="{99D32D64-D6B7-4045-9379-85FC5A25AA19}">
      <dgm:prSet/>
      <dgm:spPr/>
      <dgm:t>
        <a:bodyPr/>
        <a:lstStyle/>
        <a:p>
          <a:pPr algn="ctr"/>
          <a:endParaRPr lang="ru-RU" sz="1050"/>
        </a:p>
      </dgm:t>
    </dgm:pt>
    <dgm:pt modelId="{54C566D9-DB7A-4AA5-B5BA-B3D54FC3E2D5}" type="sibTrans" cxnId="{99D32D64-D6B7-4045-9379-85FC5A25AA19}">
      <dgm:prSet/>
      <dgm:spPr/>
      <dgm:t>
        <a:bodyPr/>
        <a:lstStyle/>
        <a:p>
          <a:pPr algn="ctr"/>
          <a:endParaRPr lang="ru-RU" sz="1050"/>
        </a:p>
      </dgm:t>
    </dgm:pt>
    <dgm:pt modelId="{E333432A-65F4-4AC6-9F3F-B6A50468895C}">
      <dgm:prSet phldrT="[Текст]" custT="1"/>
      <dgm:spPr/>
      <dgm:t>
        <a:bodyPr/>
        <a:lstStyle/>
        <a:p>
          <a:pPr algn="ctr"/>
          <a:r>
            <a:rPr lang="ru-RU" sz="1050" dirty="0" smtClean="0"/>
            <a:t>Этап 4</a:t>
          </a:r>
          <a:endParaRPr lang="ru-RU" sz="1050" dirty="0"/>
        </a:p>
      </dgm:t>
    </dgm:pt>
    <dgm:pt modelId="{F486639F-E6E4-4C5C-B318-8F28BD392CD4}" type="parTrans" cxnId="{21F58422-CF4F-4CA1-8AA5-1FA20A0CFF86}">
      <dgm:prSet/>
      <dgm:spPr/>
      <dgm:t>
        <a:bodyPr/>
        <a:lstStyle/>
        <a:p>
          <a:pPr algn="ctr"/>
          <a:endParaRPr lang="ru-RU" sz="1050"/>
        </a:p>
      </dgm:t>
    </dgm:pt>
    <dgm:pt modelId="{BFD0D000-01E7-4C4D-A793-9092E1E3EA6B}" type="sibTrans" cxnId="{21F58422-CF4F-4CA1-8AA5-1FA20A0CFF86}">
      <dgm:prSet/>
      <dgm:spPr/>
      <dgm:t>
        <a:bodyPr/>
        <a:lstStyle/>
        <a:p>
          <a:pPr algn="ctr"/>
          <a:endParaRPr lang="ru-RU" sz="1050"/>
        </a:p>
      </dgm:t>
    </dgm:pt>
    <dgm:pt modelId="{C6DC6053-6D14-4BED-844B-DAB262CC11DC}">
      <dgm:prSet phldrT="[Текст]" custT="1"/>
      <dgm:spPr/>
      <dgm:t>
        <a:bodyPr/>
        <a:lstStyle/>
        <a:p>
          <a:pPr algn="ctr"/>
          <a:r>
            <a:rPr lang="ru-RU" sz="1050" dirty="0" smtClean="0"/>
            <a:t>Этап </a:t>
          </a:r>
          <a:r>
            <a:rPr lang="en-US" sz="1050" dirty="0" smtClean="0"/>
            <a:t>N</a:t>
          </a:r>
          <a:endParaRPr lang="ru-RU" sz="1050" dirty="0"/>
        </a:p>
      </dgm:t>
    </dgm:pt>
    <dgm:pt modelId="{714E142D-CDA7-440C-A497-C37B5F546130}" type="parTrans" cxnId="{2BCE332F-620E-4B34-B737-193B7F47EED7}">
      <dgm:prSet/>
      <dgm:spPr/>
      <dgm:t>
        <a:bodyPr/>
        <a:lstStyle/>
        <a:p>
          <a:pPr algn="ctr"/>
          <a:endParaRPr lang="ru-RU" sz="1050"/>
        </a:p>
      </dgm:t>
    </dgm:pt>
    <dgm:pt modelId="{527AB33F-7980-4BB7-AABD-98CDF996B457}" type="sibTrans" cxnId="{2BCE332F-620E-4B34-B737-193B7F47EED7}">
      <dgm:prSet/>
      <dgm:spPr/>
      <dgm:t>
        <a:bodyPr/>
        <a:lstStyle/>
        <a:p>
          <a:pPr algn="ctr"/>
          <a:endParaRPr lang="ru-RU" sz="1050"/>
        </a:p>
      </dgm:t>
    </dgm:pt>
    <dgm:pt modelId="{9E8208E5-AA2D-4C19-9F0C-8AE477B0B2D9}">
      <dgm:prSet phldrT="[Текст]" custT="1"/>
      <dgm:spPr/>
      <dgm:t>
        <a:bodyPr/>
        <a:lstStyle/>
        <a:p>
          <a:pPr algn="ctr"/>
          <a:r>
            <a:rPr lang="ru-RU" sz="1050" dirty="0" smtClean="0"/>
            <a:t>Этап 2</a:t>
          </a:r>
          <a:endParaRPr lang="ru-RU" sz="1050" dirty="0"/>
        </a:p>
      </dgm:t>
    </dgm:pt>
    <dgm:pt modelId="{C092FC79-6190-47DE-8497-B609FA368847}" type="parTrans" cxnId="{49E48452-D258-4943-82F2-991759BA9D2E}">
      <dgm:prSet/>
      <dgm:spPr/>
      <dgm:t>
        <a:bodyPr/>
        <a:lstStyle/>
        <a:p>
          <a:pPr algn="ctr"/>
          <a:endParaRPr lang="ru-RU" sz="1050"/>
        </a:p>
      </dgm:t>
    </dgm:pt>
    <dgm:pt modelId="{E70AB544-EC96-446A-B250-A8A991CAD41F}" type="sibTrans" cxnId="{49E48452-D258-4943-82F2-991759BA9D2E}">
      <dgm:prSet/>
      <dgm:spPr/>
      <dgm:t>
        <a:bodyPr/>
        <a:lstStyle/>
        <a:p>
          <a:pPr algn="ctr"/>
          <a:endParaRPr lang="ru-RU" sz="1050"/>
        </a:p>
      </dgm:t>
    </dgm:pt>
    <dgm:pt modelId="{4FD8B108-49F7-4E47-BCE4-5CF6A8849B8A}" type="pres">
      <dgm:prSet presAssocID="{EEB80B50-B461-4A64-93C8-43C1F7EAE0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8E7E97-B22B-4544-B97B-CDD9CD7E9F8B}" type="pres">
      <dgm:prSet presAssocID="{BA3EC452-8944-4477-9321-004A506216BE}" presName="parentText" presStyleLbl="node1" presStyleIdx="0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F5A80-EC70-439A-A080-E9F754676E54}" type="pres">
      <dgm:prSet presAssocID="{C1DC4D74-1994-4FCE-A817-DE89A72277E1}" presName="spacer" presStyleCnt="0"/>
      <dgm:spPr/>
      <dgm:t>
        <a:bodyPr/>
        <a:lstStyle/>
        <a:p>
          <a:endParaRPr lang="ru-RU"/>
        </a:p>
      </dgm:t>
    </dgm:pt>
    <dgm:pt modelId="{F7C278E8-1BC6-4B22-9FBF-87ED6BA8DF1F}" type="pres">
      <dgm:prSet presAssocID="{9E8208E5-AA2D-4C19-9F0C-8AE477B0B2D9}" presName="parentText" presStyleLbl="node1" presStyleIdx="1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30E3-85FC-4FCC-A388-EB7FB66977AA}" type="pres">
      <dgm:prSet presAssocID="{E70AB544-EC96-446A-B250-A8A991CAD41F}" presName="spacer" presStyleCnt="0"/>
      <dgm:spPr/>
      <dgm:t>
        <a:bodyPr/>
        <a:lstStyle/>
        <a:p>
          <a:endParaRPr lang="ru-RU"/>
        </a:p>
      </dgm:t>
    </dgm:pt>
    <dgm:pt modelId="{47644805-364D-463C-944D-8A490281E2B3}" type="pres">
      <dgm:prSet presAssocID="{0AA1AF1F-84D9-46C0-A3BE-5FF140485798}" presName="parentText" presStyleLbl="node1" presStyleIdx="2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1CE74-8B54-4F4F-A4EC-7CE6A63BAD22}" type="pres">
      <dgm:prSet presAssocID="{54C566D9-DB7A-4AA5-B5BA-B3D54FC3E2D5}" presName="spacer" presStyleCnt="0"/>
      <dgm:spPr/>
      <dgm:t>
        <a:bodyPr/>
        <a:lstStyle/>
        <a:p>
          <a:endParaRPr lang="ru-RU"/>
        </a:p>
      </dgm:t>
    </dgm:pt>
    <dgm:pt modelId="{87194164-9615-4FEB-B072-7B177D91D8A7}" type="pres">
      <dgm:prSet presAssocID="{E333432A-65F4-4AC6-9F3F-B6A50468895C}" presName="parentText" presStyleLbl="node1" presStyleIdx="3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87AF-D00F-435F-B78C-A0228B0C6DA4}" type="pres">
      <dgm:prSet presAssocID="{BFD0D000-01E7-4C4D-A793-9092E1E3EA6B}" presName="spacer" presStyleCnt="0"/>
      <dgm:spPr/>
      <dgm:t>
        <a:bodyPr/>
        <a:lstStyle/>
        <a:p>
          <a:endParaRPr lang="ru-RU"/>
        </a:p>
      </dgm:t>
    </dgm:pt>
    <dgm:pt modelId="{DE1FF338-6BD4-49A9-B479-9ACA5AA80F6A}" type="pres">
      <dgm:prSet presAssocID="{C6DC6053-6D14-4BED-844B-DAB262CC11DC}" presName="parentText" presStyleLbl="node1" presStyleIdx="4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24CEB-B093-4038-9D8B-79BBB5AF3C7E}" type="presOf" srcId="{9E8208E5-AA2D-4C19-9F0C-8AE477B0B2D9}" destId="{F7C278E8-1BC6-4B22-9FBF-87ED6BA8DF1F}" srcOrd="0" destOrd="0" presId="urn:microsoft.com/office/officeart/2005/8/layout/vList2"/>
    <dgm:cxn modelId="{0E3C1B85-F630-4D87-99D2-91832B876241}" type="presOf" srcId="{C6DC6053-6D14-4BED-844B-DAB262CC11DC}" destId="{DE1FF338-6BD4-49A9-B479-9ACA5AA80F6A}" srcOrd="0" destOrd="0" presId="urn:microsoft.com/office/officeart/2005/8/layout/vList2"/>
    <dgm:cxn modelId="{6DCFBCF8-181E-473A-812D-2E4939490BF7}" type="presOf" srcId="{0AA1AF1F-84D9-46C0-A3BE-5FF140485798}" destId="{47644805-364D-463C-944D-8A490281E2B3}" srcOrd="0" destOrd="0" presId="urn:microsoft.com/office/officeart/2005/8/layout/vList2"/>
    <dgm:cxn modelId="{21F58422-CF4F-4CA1-8AA5-1FA20A0CFF86}" srcId="{EEB80B50-B461-4A64-93C8-43C1F7EAE082}" destId="{E333432A-65F4-4AC6-9F3F-B6A50468895C}" srcOrd="3" destOrd="0" parTransId="{F486639F-E6E4-4C5C-B318-8F28BD392CD4}" sibTransId="{BFD0D000-01E7-4C4D-A793-9092E1E3EA6B}"/>
    <dgm:cxn modelId="{08396A57-6743-46D9-BF73-8EED8E87AA5B}" type="presOf" srcId="{E333432A-65F4-4AC6-9F3F-B6A50468895C}" destId="{87194164-9615-4FEB-B072-7B177D91D8A7}" srcOrd="0" destOrd="0" presId="urn:microsoft.com/office/officeart/2005/8/layout/vList2"/>
    <dgm:cxn modelId="{99D32D64-D6B7-4045-9379-85FC5A25AA19}" srcId="{EEB80B50-B461-4A64-93C8-43C1F7EAE082}" destId="{0AA1AF1F-84D9-46C0-A3BE-5FF140485798}" srcOrd="2" destOrd="0" parTransId="{0B483207-0E67-4356-ABAA-E1171C3915B9}" sibTransId="{54C566D9-DB7A-4AA5-B5BA-B3D54FC3E2D5}"/>
    <dgm:cxn modelId="{793DA1F7-665A-4907-AD5B-B4E3A4B8507A}" type="presOf" srcId="{BA3EC452-8944-4477-9321-004A506216BE}" destId="{048E7E97-B22B-4544-B97B-CDD9CD7E9F8B}" srcOrd="0" destOrd="0" presId="urn:microsoft.com/office/officeart/2005/8/layout/vList2"/>
    <dgm:cxn modelId="{49E48452-D258-4943-82F2-991759BA9D2E}" srcId="{EEB80B50-B461-4A64-93C8-43C1F7EAE082}" destId="{9E8208E5-AA2D-4C19-9F0C-8AE477B0B2D9}" srcOrd="1" destOrd="0" parTransId="{C092FC79-6190-47DE-8497-B609FA368847}" sibTransId="{E70AB544-EC96-446A-B250-A8A991CAD41F}"/>
    <dgm:cxn modelId="{2BCE332F-620E-4B34-B737-193B7F47EED7}" srcId="{EEB80B50-B461-4A64-93C8-43C1F7EAE082}" destId="{C6DC6053-6D14-4BED-844B-DAB262CC11DC}" srcOrd="4" destOrd="0" parTransId="{714E142D-CDA7-440C-A497-C37B5F546130}" sibTransId="{527AB33F-7980-4BB7-AABD-98CDF996B457}"/>
    <dgm:cxn modelId="{6E4117C1-7ECB-4947-B8F0-BD05B24E5547}" srcId="{EEB80B50-B461-4A64-93C8-43C1F7EAE082}" destId="{BA3EC452-8944-4477-9321-004A506216BE}" srcOrd="0" destOrd="0" parTransId="{49B963A8-7DD1-4AF3-9C95-FF94AFA9F4BC}" sibTransId="{C1DC4D74-1994-4FCE-A817-DE89A72277E1}"/>
    <dgm:cxn modelId="{AD185E78-6C51-42B2-8433-56411463AC58}" type="presOf" srcId="{EEB80B50-B461-4A64-93C8-43C1F7EAE082}" destId="{4FD8B108-49F7-4E47-BCE4-5CF6A8849B8A}" srcOrd="0" destOrd="0" presId="urn:microsoft.com/office/officeart/2005/8/layout/vList2"/>
    <dgm:cxn modelId="{71F4B3FE-1495-4B95-B513-4A02B7665412}" type="presParOf" srcId="{4FD8B108-49F7-4E47-BCE4-5CF6A8849B8A}" destId="{048E7E97-B22B-4544-B97B-CDD9CD7E9F8B}" srcOrd="0" destOrd="0" presId="urn:microsoft.com/office/officeart/2005/8/layout/vList2"/>
    <dgm:cxn modelId="{2125551B-398F-4E4F-BFE6-A56AA29E02B1}" type="presParOf" srcId="{4FD8B108-49F7-4E47-BCE4-5CF6A8849B8A}" destId="{905F5A80-EC70-439A-A080-E9F754676E54}" srcOrd="1" destOrd="0" presId="urn:microsoft.com/office/officeart/2005/8/layout/vList2"/>
    <dgm:cxn modelId="{D10AFDE4-D8A4-406C-8718-AEB807C6162F}" type="presParOf" srcId="{4FD8B108-49F7-4E47-BCE4-5CF6A8849B8A}" destId="{F7C278E8-1BC6-4B22-9FBF-87ED6BA8DF1F}" srcOrd="2" destOrd="0" presId="urn:microsoft.com/office/officeart/2005/8/layout/vList2"/>
    <dgm:cxn modelId="{4C08B674-543F-45FD-910E-AD5A40FF010E}" type="presParOf" srcId="{4FD8B108-49F7-4E47-BCE4-5CF6A8849B8A}" destId="{531530E3-85FC-4FCC-A388-EB7FB66977AA}" srcOrd="3" destOrd="0" presId="urn:microsoft.com/office/officeart/2005/8/layout/vList2"/>
    <dgm:cxn modelId="{E3869524-E98A-4D84-9187-C03C4655EAF9}" type="presParOf" srcId="{4FD8B108-49F7-4E47-BCE4-5CF6A8849B8A}" destId="{47644805-364D-463C-944D-8A490281E2B3}" srcOrd="4" destOrd="0" presId="urn:microsoft.com/office/officeart/2005/8/layout/vList2"/>
    <dgm:cxn modelId="{0CB9F278-89D7-4226-AA1B-D8D7E126DC60}" type="presParOf" srcId="{4FD8B108-49F7-4E47-BCE4-5CF6A8849B8A}" destId="{AC41CE74-8B54-4F4F-A4EC-7CE6A63BAD22}" srcOrd="5" destOrd="0" presId="urn:microsoft.com/office/officeart/2005/8/layout/vList2"/>
    <dgm:cxn modelId="{EF7237C7-E906-4D00-9F47-393F0BABEC14}" type="presParOf" srcId="{4FD8B108-49F7-4E47-BCE4-5CF6A8849B8A}" destId="{87194164-9615-4FEB-B072-7B177D91D8A7}" srcOrd="6" destOrd="0" presId="urn:microsoft.com/office/officeart/2005/8/layout/vList2"/>
    <dgm:cxn modelId="{C66A8A1C-710C-4166-9F0C-31C445BBBDAF}" type="presParOf" srcId="{4FD8B108-49F7-4E47-BCE4-5CF6A8849B8A}" destId="{E52A87AF-D00F-435F-B78C-A0228B0C6DA4}" srcOrd="7" destOrd="0" presId="urn:microsoft.com/office/officeart/2005/8/layout/vList2"/>
    <dgm:cxn modelId="{F9AD2AF5-248C-42EF-AF61-1693E23AE86C}" type="presParOf" srcId="{4FD8B108-49F7-4E47-BCE4-5CF6A8849B8A}" destId="{DE1FF338-6BD4-49A9-B479-9ACA5AA80F6A}" srcOrd="8" destOrd="0" presId="urn:microsoft.com/office/officeart/2005/8/layout/vList2"/>
  </dgm:cxnLst>
  <dgm:bg>
    <a:noFill/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B80B50-B461-4A64-93C8-43C1F7EAE082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3EC452-8944-4477-9321-004A506216BE}">
      <dgm:prSet phldrT="[Текст]" custT="1"/>
      <dgm:spPr/>
      <dgm:t>
        <a:bodyPr/>
        <a:lstStyle/>
        <a:p>
          <a:pPr algn="ctr"/>
          <a:r>
            <a:rPr lang="ru-RU" sz="1800" dirty="0" smtClean="0">
              <a:solidFill>
                <a:schemeClr val="tx1"/>
              </a:solidFill>
            </a:rPr>
            <a:t>Этап 1</a:t>
          </a:r>
          <a:endParaRPr lang="ru-RU" sz="1800" dirty="0">
            <a:solidFill>
              <a:schemeClr val="tx1"/>
            </a:solidFill>
          </a:endParaRPr>
        </a:p>
      </dgm:t>
    </dgm:pt>
    <dgm:pt modelId="{49B963A8-7DD1-4AF3-9C95-FF94AFA9F4BC}" type="parTrans" cxnId="{6E4117C1-7ECB-4947-B8F0-BD05B24E5547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C1DC4D74-1994-4FCE-A817-DE89A72277E1}" type="sibTrans" cxnId="{6E4117C1-7ECB-4947-B8F0-BD05B24E5547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0AA1AF1F-84D9-46C0-A3BE-5FF140485798}">
      <dgm:prSet phldrT="[Текст]" custT="1"/>
      <dgm:spPr/>
      <dgm:t>
        <a:bodyPr/>
        <a:lstStyle/>
        <a:p>
          <a:pPr algn="ctr"/>
          <a:r>
            <a:rPr lang="ru-RU" sz="1800" dirty="0" smtClean="0">
              <a:solidFill>
                <a:schemeClr val="tx1"/>
              </a:solidFill>
            </a:rPr>
            <a:t>Этап 3</a:t>
          </a:r>
          <a:endParaRPr lang="ru-RU" sz="1800" dirty="0">
            <a:solidFill>
              <a:schemeClr val="tx1"/>
            </a:solidFill>
          </a:endParaRPr>
        </a:p>
      </dgm:t>
    </dgm:pt>
    <dgm:pt modelId="{0B483207-0E67-4356-ABAA-E1171C3915B9}" type="parTrans" cxnId="{99D32D64-D6B7-4045-9379-85FC5A25AA19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54C566D9-DB7A-4AA5-B5BA-B3D54FC3E2D5}" type="sibTrans" cxnId="{99D32D64-D6B7-4045-9379-85FC5A25AA19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E333432A-65F4-4AC6-9F3F-B6A50468895C}">
      <dgm:prSet phldrT="[Текст]" custT="1"/>
      <dgm:spPr/>
      <dgm:t>
        <a:bodyPr/>
        <a:lstStyle/>
        <a:p>
          <a:pPr algn="ctr"/>
          <a:r>
            <a:rPr lang="ru-RU" sz="1800" dirty="0" smtClean="0">
              <a:solidFill>
                <a:schemeClr val="tx1"/>
              </a:solidFill>
            </a:rPr>
            <a:t>Этап 4</a:t>
          </a:r>
          <a:endParaRPr lang="ru-RU" sz="1800" dirty="0">
            <a:solidFill>
              <a:schemeClr val="tx1"/>
            </a:solidFill>
          </a:endParaRPr>
        </a:p>
      </dgm:t>
    </dgm:pt>
    <dgm:pt modelId="{F486639F-E6E4-4C5C-B318-8F28BD392CD4}" type="parTrans" cxnId="{21F58422-CF4F-4CA1-8AA5-1FA20A0CFF86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BFD0D000-01E7-4C4D-A793-9092E1E3EA6B}" type="sibTrans" cxnId="{21F58422-CF4F-4CA1-8AA5-1FA20A0CFF86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C6DC6053-6D14-4BED-844B-DAB262CC11DC}">
      <dgm:prSet phldrT="[Текст]" custT="1"/>
      <dgm:spPr/>
      <dgm:t>
        <a:bodyPr/>
        <a:lstStyle/>
        <a:p>
          <a:pPr algn="ctr"/>
          <a:r>
            <a:rPr lang="ru-RU" sz="1800" dirty="0" smtClean="0">
              <a:solidFill>
                <a:schemeClr val="tx1"/>
              </a:solidFill>
            </a:rPr>
            <a:t>Этап </a:t>
          </a:r>
          <a:r>
            <a:rPr lang="en-US" sz="1800" dirty="0" smtClean="0">
              <a:solidFill>
                <a:schemeClr val="tx1"/>
              </a:solidFill>
            </a:rPr>
            <a:t>N</a:t>
          </a:r>
          <a:endParaRPr lang="ru-RU" sz="1800" dirty="0">
            <a:solidFill>
              <a:schemeClr val="tx1"/>
            </a:solidFill>
          </a:endParaRPr>
        </a:p>
      </dgm:t>
    </dgm:pt>
    <dgm:pt modelId="{714E142D-CDA7-440C-A497-C37B5F546130}" type="parTrans" cxnId="{2BCE332F-620E-4B34-B737-193B7F47EED7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527AB33F-7980-4BB7-AABD-98CDF996B457}" type="sibTrans" cxnId="{2BCE332F-620E-4B34-B737-193B7F47EED7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9E8208E5-AA2D-4C19-9F0C-8AE477B0B2D9}">
      <dgm:prSet phldrT="[Текст]" custT="1"/>
      <dgm:spPr/>
      <dgm:t>
        <a:bodyPr/>
        <a:lstStyle/>
        <a:p>
          <a:pPr algn="ctr"/>
          <a:r>
            <a:rPr lang="ru-RU" sz="1800" dirty="0" smtClean="0">
              <a:solidFill>
                <a:schemeClr val="tx1"/>
              </a:solidFill>
            </a:rPr>
            <a:t>Этап 2</a:t>
          </a:r>
          <a:endParaRPr lang="ru-RU" sz="1800" dirty="0">
            <a:solidFill>
              <a:schemeClr val="tx1"/>
            </a:solidFill>
          </a:endParaRPr>
        </a:p>
      </dgm:t>
    </dgm:pt>
    <dgm:pt modelId="{C092FC79-6190-47DE-8497-B609FA368847}" type="parTrans" cxnId="{49E48452-D258-4943-82F2-991759BA9D2E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E70AB544-EC96-446A-B250-A8A991CAD41F}" type="sibTrans" cxnId="{49E48452-D258-4943-82F2-991759BA9D2E}">
      <dgm:prSet/>
      <dgm:spPr/>
      <dgm:t>
        <a:bodyPr/>
        <a:lstStyle/>
        <a:p>
          <a:pPr algn="ctr"/>
          <a:endParaRPr lang="ru-RU" sz="1800">
            <a:solidFill>
              <a:schemeClr val="tx1"/>
            </a:solidFill>
          </a:endParaRPr>
        </a:p>
      </dgm:t>
    </dgm:pt>
    <dgm:pt modelId="{4FD8B108-49F7-4E47-BCE4-5CF6A8849B8A}" type="pres">
      <dgm:prSet presAssocID="{EEB80B50-B461-4A64-93C8-43C1F7EAE0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8E7E97-B22B-4544-B97B-CDD9CD7E9F8B}" type="pres">
      <dgm:prSet presAssocID="{BA3EC452-8944-4477-9321-004A506216BE}" presName="parentText" presStyleLbl="node1" presStyleIdx="0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F5A80-EC70-439A-A080-E9F754676E54}" type="pres">
      <dgm:prSet presAssocID="{C1DC4D74-1994-4FCE-A817-DE89A72277E1}" presName="spacer" presStyleCnt="0"/>
      <dgm:spPr/>
      <dgm:t>
        <a:bodyPr/>
        <a:lstStyle/>
        <a:p>
          <a:endParaRPr lang="ru-RU"/>
        </a:p>
      </dgm:t>
    </dgm:pt>
    <dgm:pt modelId="{F7C278E8-1BC6-4B22-9FBF-87ED6BA8DF1F}" type="pres">
      <dgm:prSet presAssocID="{9E8208E5-AA2D-4C19-9F0C-8AE477B0B2D9}" presName="parentText" presStyleLbl="node1" presStyleIdx="1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30E3-85FC-4FCC-A388-EB7FB66977AA}" type="pres">
      <dgm:prSet presAssocID="{E70AB544-EC96-446A-B250-A8A991CAD41F}" presName="spacer" presStyleCnt="0"/>
      <dgm:spPr/>
      <dgm:t>
        <a:bodyPr/>
        <a:lstStyle/>
        <a:p>
          <a:endParaRPr lang="ru-RU"/>
        </a:p>
      </dgm:t>
    </dgm:pt>
    <dgm:pt modelId="{47644805-364D-463C-944D-8A490281E2B3}" type="pres">
      <dgm:prSet presAssocID="{0AA1AF1F-84D9-46C0-A3BE-5FF140485798}" presName="parentText" presStyleLbl="node1" presStyleIdx="2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1CE74-8B54-4F4F-A4EC-7CE6A63BAD22}" type="pres">
      <dgm:prSet presAssocID="{54C566D9-DB7A-4AA5-B5BA-B3D54FC3E2D5}" presName="spacer" presStyleCnt="0"/>
      <dgm:spPr/>
      <dgm:t>
        <a:bodyPr/>
        <a:lstStyle/>
        <a:p>
          <a:endParaRPr lang="ru-RU"/>
        </a:p>
      </dgm:t>
    </dgm:pt>
    <dgm:pt modelId="{87194164-9615-4FEB-B072-7B177D91D8A7}" type="pres">
      <dgm:prSet presAssocID="{E333432A-65F4-4AC6-9F3F-B6A50468895C}" presName="parentText" presStyleLbl="node1" presStyleIdx="3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87AF-D00F-435F-B78C-A0228B0C6DA4}" type="pres">
      <dgm:prSet presAssocID="{BFD0D000-01E7-4C4D-A793-9092E1E3EA6B}" presName="spacer" presStyleCnt="0"/>
      <dgm:spPr/>
      <dgm:t>
        <a:bodyPr/>
        <a:lstStyle/>
        <a:p>
          <a:endParaRPr lang="ru-RU"/>
        </a:p>
      </dgm:t>
    </dgm:pt>
    <dgm:pt modelId="{DE1FF338-6BD4-49A9-B479-9ACA5AA80F6A}" type="pres">
      <dgm:prSet presAssocID="{C6DC6053-6D14-4BED-844B-DAB262CC11DC}" presName="parentText" presStyleLbl="node1" presStyleIdx="4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3814A0-1E8F-408F-982A-5B93028E9902}" type="presOf" srcId="{9E8208E5-AA2D-4C19-9F0C-8AE477B0B2D9}" destId="{F7C278E8-1BC6-4B22-9FBF-87ED6BA8DF1F}" srcOrd="0" destOrd="0" presId="urn:microsoft.com/office/officeart/2005/8/layout/vList2"/>
    <dgm:cxn modelId="{5A2795C8-4889-4D89-A3BE-F1F8D03E4B9A}" type="presOf" srcId="{0AA1AF1F-84D9-46C0-A3BE-5FF140485798}" destId="{47644805-364D-463C-944D-8A490281E2B3}" srcOrd="0" destOrd="0" presId="urn:microsoft.com/office/officeart/2005/8/layout/vList2"/>
    <dgm:cxn modelId="{21F58422-CF4F-4CA1-8AA5-1FA20A0CFF86}" srcId="{EEB80B50-B461-4A64-93C8-43C1F7EAE082}" destId="{E333432A-65F4-4AC6-9F3F-B6A50468895C}" srcOrd="3" destOrd="0" parTransId="{F486639F-E6E4-4C5C-B318-8F28BD392CD4}" sibTransId="{BFD0D000-01E7-4C4D-A793-9092E1E3EA6B}"/>
    <dgm:cxn modelId="{E6B464B4-5296-48C5-9C99-C7ADCA1DEE55}" type="presOf" srcId="{BA3EC452-8944-4477-9321-004A506216BE}" destId="{048E7E97-B22B-4544-B97B-CDD9CD7E9F8B}" srcOrd="0" destOrd="0" presId="urn:microsoft.com/office/officeart/2005/8/layout/vList2"/>
    <dgm:cxn modelId="{8838DFF6-BC98-40D2-BCCF-08B5346DF5C2}" type="presOf" srcId="{C6DC6053-6D14-4BED-844B-DAB262CC11DC}" destId="{DE1FF338-6BD4-49A9-B479-9ACA5AA80F6A}" srcOrd="0" destOrd="0" presId="urn:microsoft.com/office/officeart/2005/8/layout/vList2"/>
    <dgm:cxn modelId="{99D32D64-D6B7-4045-9379-85FC5A25AA19}" srcId="{EEB80B50-B461-4A64-93C8-43C1F7EAE082}" destId="{0AA1AF1F-84D9-46C0-A3BE-5FF140485798}" srcOrd="2" destOrd="0" parTransId="{0B483207-0E67-4356-ABAA-E1171C3915B9}" sibTransId="{54C566D9-DB7A-4AA5-B5BA-B3D54FC3E2D5}"/>
    <dgm:cxn modelId="{4152E3AE-11F2-4A38-BCEB-C0370F81644E}" type="presOf" srcId="{EEB80B50-B461-4A64-93C8-43C1F7EAE082}" destId="{4FD8B108-49F7-4E47-BCE4-5CF6A8849B8A}" srcOrd="0" destOrd="0" presId="urn:microsoft.com/office/officeart/2005/8/layout/vList2"/>
    <dgm:cxn modelId="{2C3B2547-A66C-4E9E-BDBE-7F90E13A9C23}" type="presOf" srcId="{E333432A-65F4-4AC6-9F3F-B6A50468895C}" destId="{87194164-9615-4FEB-B072-7B177D91D8A7}" srcOrd="0" destOrd="0" presId="urn:microsoft.com/office/officeart/2005/8/layout/vList2"/>
    <dgm:cxn modelId="{49E48452-D258-4943-82F2-991759BA9D2E}" srcId="{EEB80B50-B461-4A64-93C8-43C1F7EAE082}" destId="{9E8208E5-AA2D-4C19-9F0C-8AE477B0B2D9}" srcOrd="1" destOrd="0" parTransId="{C092FC79-6190-47DE-8497-B609FA368847}" sibTransId="{E70AB544-EC96-446A-B250-A8A991CAD41F}"/>
    <dgm:cxn modelId="{2BCE332F-620E-4B34-B737-193B7F47EED7}" srcId="{EEB80B50-B461-4A64-93C8-43C1F7EAE082}" destId="{C6DC6053-6D14-4BED-844B-DAB262CC11DC}" srcOrd="4" destOrd="0" parTransId="{714E142D-CDA7-440C-A497-C37B5F546130}" sibTransId="{527AB33F-7980-4BB7-AABD-98CDF996B457}"/>
    <dgm:cxn modelId="{6E4117C1-7ECB-4947-B8F0-BD05B24E5547}" srcId="{EEB80B50-B461-4A64-93C8-43C1F7EAE082}" destId="{BA3EC452-8944-4477-9321-004A506216BE}" srcOrd="0" destOrd="0" parTransId="{49B963A8-7DD1-4AF3-9C95-FF94AFA9F4BC}" sibTransId="{C1DC4D74-1994-4FCE-A817-DE89A72277E1}"/>
    <dgm:cxn modelId="{D3904E43-5CBC-452E-852B-2F9B9AEA87D7}" type="presParOf" srcId="{4FD8B108-49F7-4E47-BCE4-5CF6A8849B8A}" destId="{048E7E97-B22B-4544-B97B-CDD9CD7E9F8B}" srcOrd="0" destOrd="0" presId="urn:microsoft.com/office/officeart/2005/8/layout/vList2"/>
    <dgm:cxn modelId="{08E5A410-6255-4335-82F6-014758705E6E}" type="presParOf" srcId="{4FD8B108-49F7-4E47-BCE4-5CF6A8849B8A}" destId="{905F5A80-EC70-439A-A080-E9F754676E54}" srcOrd="1" destOrd="0" presId="urn:microsoft.com/office/officeart/2005/8/layout/vList2"/>
    <dgm:cxn modelId="{59093AC8-0870-4F77-9C8D-E89AE607E1EE}" type="presParOf" srcId="{4FD8B108-49F7-4E47-BCE4-5CF6A8849B8A}" destId="{F7C278E8-1BC6-4B22-9FBF-87ED6BA8DF1F}" srcOrd="2" destOrd="0" presId="urn:microsoft.com/office/officeart/2005/8/layout/vList2"/>
    <dgm:cxn modelId="{906B8E29-31B3-4F57-9E25-71827EDDB517}" type="presParOf" srcId="{4FD8B108-49F7-4E47-BCE4-5CF6A8849B8A}" destId="{531530E3-85FC-4FCC-A388-EB7FB66977AA}" srcOrd="3" destOrd="0" presId="urn:microsoft.com/office/officeart/2005/8/layout/vList2"/>
    <dgm:cxn modelId="{AB974FE3-3DF9-4F0D-893D-73F38D7771CC}" type="presParOf" srcId="{4FD8B108-49F7-4E47-BCE4-5CF6A8849B8A}" destId="{47644805-364D-463C-944D-8A490281E2B3}" srcOrd="4" destOrd="0" presId="urn:microsoft.com/office/officeart/2005/8/layout/vList2"/>
    <dgm:cxn modelId="{AD0077FD-3D2A-4DE7-A91B-B4655FDF939E}" type="presParOf" srcId="{4FD8B108-49F7-4E47-BCE4-5CF6A8849B8A}" destId="{AC41CE74-8B54-4F4F-A4EC-7CE6A63BAD22}" srcOrd="5" destOrd="0" presId="urn:microsoft.com/office/officeart/2005/8/layout/vList2"/>
    <dgm:cxn modelId="{6B602E64-BEAC-4D84-B397-968E1991C45F}" type="presParOf" srcId="{4FD8B108-49F7-4E47-BCE4-5CF6A8849B8A}" destId="{87194164-9615-4FEB-B072-7B177D91D8A7}" srcOrd="6" destOrd="0" presId="urn:microsoft.com/office/officeart/2005/8/layout/vList2"/>
    <dgm:cxn modelId="{8FCFFBE8-9C2B-4424-AC78-2FBCCFD4339B}" type="presParOf" srcId="{4FD8B108-49F7-4E47-BCE4-5CF6A8849B8A}" destId="{E52A87AF-D00F-435F-B78C-A0228B0C6DA4}" srcOrd="7" destOrd="0" presId="urn:microsoft.com/office/officeart/2005/8/layout/vList2"/>
    <dgm:cxn modelId="{CAFADF4A-6CE2-4A7F-90D8-896670F1F040}" type="presParOf" srcId="{4FD8B108-49F7-4E47-BCE4-5CF6A8849B8A}" destId="{DE1FF338-6BD4-49A9-B479-9ACA5AA80F6A}" srcOrd="8" destOrd="0" presId="urn:microsoft.com/office/officeart/2005/8/layout/vList2"/>
  </dgm:cxnLst>
  <dgm:bg>
    <a:noFill/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B80B50-B461-4A64-93C8-43C1F7EAE082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3EC452-8944-4477-9321-004A506216BE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1</a:t>
          </a:r>
          <a:endParaRPr lang="ru-RU" sz="1050" dirty="0">
            <a:solidFill>
              <a:schemeClr val="tx1"/>
            </a:solidFill>
          </a:endParaRPr>
        </a:p>
      </dgm:t>
    </dgm:pt>
    <dgm:pt modelId="{49B963A8-7DD1-4AF3-9C95-FF94AFA9F4BC}" type="parTrans" cxnId="{6E4117C1-7ECB-4947-B8F0-BD05B24E5547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C1DC4D74-1994-4FCE-A817-DE89A72277E1}" type="sibTrans" cxnId="{6E4117C1-7ECB-4947-B8F0-BD05B24E5547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0AA1AF1F-84D9-46C0-A3BE-5FF140485798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3</a:t>
          </a:r>
          <a:endParaRPr lang="ru-RU" sz="1050" dirty="0">
            <a:solidFill>
              <a:schemeClr val="tx1"/>
            </a:solidFill>
          </a:endParaRPr>
        </a:p>
      </dgm:t>
    </dgm:pt>
    <dgm:pt modelId="{0B483207-0E67-4356-ABAA-E1171C3915B9}" type="parTrans" cxnId="{99D32D64-D6B7-4045-9379-85FC5A25AA19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54C566D9-DB7A-4AA5-B5BA-B3D54FC3E2D5}" type="sibTrans" cxnId="{99D32D64-D6B7-4045-9379-85FC5A25AA19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E333432A-65F4-4AC6-9F3F-B6A50468895C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4</a:t>
          </a:r>
          <a:endParaRPr lang="ru-RU" sz="1050" dirty="0">
            <a:solidFill>
              <a:schemeClr val="tx1"/>
            </a:solidFill>
          </a:endParaRPr>
        </a:p>
      </dgm:t>
    </dgm:pt>
    <dgm:pt modelId="{F486639F-E6E4-4C5C-B318-8F28BD392CD4}" type="parTrans" cxnId="{21F58422-CF4F-4CA1-8AA5-1FA20A0CFF86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BFD0D000-01E7-4C4D-A793-9092E1E3EA6B}" type="sibTrans" cxnId="{21F58422-CF4F-4CA1-8AA5-1FA20A0CFF86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C6DC6053-6D14-4BED-844B-DAB262CC11DC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</a:t>
          </a:r>
          <a:r>
            <a:rPr lang="en-US" sz="1050" dirty="0" smtClean="0">
              <a:solidFill>
                <a:schemeClr val="tx1"/>
              </a:solidFill>
            </a:rPr>
            <a:t>N</a:t>
          </a:r>
          <a:endParaRPr lang="ru-RU" sz="1050" dirty="0">
            <a:solidFill>
              <a:schemeClr val="tx1"/>
            </a:solidFill>
          </a:endParaRPr>
        </a:p>
      </dgm:t>
    </dgm:pt>
    <dgm:pt modelId="{714E142D-CDA7-440C-A497-C37B5F546130}" type="parTrans" cxnId="{2BCE332F-620E-4B34-B737-193B7F47EED7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527AB33F-7980-4BB7-AABD-98CDF996B457}" type="sibTrans" cxnId="{2BCE332F-620E-4B34-B737-193B7F47EED7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9E8208E5-AA2D-4C19-9F0C-8AE477B0B2D9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2</a:t>
          </a:r>
          <a:endParaRPr lang="ru-RU" sz="1050" dirty="0">
            <a:solidFill>
              <a:schemeClr val="tx1"/>
            </a:solidFill>
          </a:endParaRPr>
        </a:p>
      </dgm:t>
    </dgm:pt>
    <dgm:pt modelId="{C092FC79-6190-47DE-8497-B609FA368847}" type="parTrans" cxnId="{49E48452-D258-4943-82F2-991759BA9D2E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E70AB544-EC96-446A-B250-A8A991CAD41F}" type="sibTrans" cxnId="{49E48452-D258-4943-82F2-991759BA9D2E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4FD8B108-49F7-4E47-BCE4-5CF6A8849B8A}" type="pres">
      <dgm:prSet presAssocID="{EEB80B50-B461-4A64-93C8-43C1F7EAE0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8E7E97-B22B-4544-B97B-CDD9CD7E9F8B}" type="pres">
      <dgm:prSet presAssocID="{BA3EC452-8944-4477-9321-004A506216BE}" presName="parentText" presStyleLbl="node1" presStyleIdx="0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F5A80-EC70-439A-A080-E9F754676E54}" type="pres">
      <dgm:prSet presAssocID="{C1DC4D74-1994-4FCE-A817-DE89A72277E1}" presName="spacer" presStyleCnt="0"/>
      <dgm:spPr/>
      <dgm:t>
        <a:bodyPr/>
        <a:lstStyle/>
        <a:p>
          <a:endParaRPr lang="ru-RU"/>
        </a:p>
      </dgm:t>
    </dgm:pt>
    <dgm:pt modelId="{F7C278E8-1BC6-4B22-9FBF-87ED6BA8DF1F}" type="pres">
      <dgm:prSet presAssocID="{9E8208E5-AA2D-4C19-9F0C-8AE477B0B2D9}" presName="parentText" presStyleLbl="node1" presStyleIdx="1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30E3-85FC-4FCC-A388-EB7FB66977AA}" type="pres">
      <dgm:prSet presAssocID="{E70AB544-EC96-446A-B250-A8A991CAD41F}" presName="spacer" presStyleCnt="0"/>
      <dgm:spPr/>
      <dgm:t>
        <a:bodyPr/>
        <a:lstStyle/>
        <a:p>
          <a:endParaRPr lang="ru-RU"/>
        </a:p>
      </dgm:t>
    </dgm:pt>
    <dgm:pt modelId="{47644805-364D-463C-944D-8A490281E2B3}" type="pres">
      <dgm:prSet presAssocID="{0AA1AF1F-84D9-46C0-A3BE-5FF140485798}" presName="parentText" presStyleLbl="node1" presStyleIdx="2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1CE74-8B54-4F4F-A4EC-7CE6A63BAD22}" type="pres">
      <dgm:prSet presAssocID="{54C566D9-DB7A-4AA5-B5BA-B3D54FC3E2D5}" presName="spacer" presStyleCnt="0"/>
      <dgm:spPr/>
      <dgm:t>
        <a:bodyPr/>
        <a:lstStyle/>
        <a:p>
          <a:endParaRPr lang="ru-RU"/>
        </a:p>
      </dgm:t>
    </dgm:pt>
    <dgm:pt modelId="{87194164-9615-4FEB-B072-7B177D91D8A7}" type="pres">
      <dgm:prSet presAssocID="{E333432A-65F4-4AC6-9F3F-B6A50468895C}" presName="parentText" presStyleLbl="node1" presStyleIdx="3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87AF-D00F-435F-B78C-A0228B0C6DA4}" type="pres">
      <dgm:prSet presAssocID="{BFD0D000-01E7-4C4D-A793-9092E1E3EA6B}" presName="spacer" presStyleCnt="0"/>
      <dgm:spPr/>
      <dgm:t>
        <a:bodyPr/>
        <a:lstStyle/>
        <a:p>
          <a:endParaRPr lang="ru-RU"/>
        </a:p>
      </dgm:t>
    </dgm:pt>
    <dgm:pt modelId="{DE1FF338-6BD4-49A9-B479-9ACA5AA80F6A}" type="pres">
      <dgm:prSet presAssocID="{C6DC6053-6D14-4BED-844B-DAB262CC11DC}" presName="parentText" presStyleLbl="node1" presStyleIdx="4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D894EB-9A2C-419E-A5D8-9C8C7208F8FD}" type="presOf" srcId="{9E8208E5-AA2D-4C19-9F0C-8AE477B0B2D9}" destId="{F7C278E8-1BC6-4B22-9FBF-87ED6BA8DF1F}" srcOrd="0" destOrd="0" presId="urn:microsoft.com/office/officeart/2005/8/layout/vList2"/>
    <dgm:cxn modelId="{21F58422-CF4F-4CA1-8AA5-1FA20A0CFF86}" srcId="{EEB80B50-B461-4A64-93C8-43C1F7EAE082}" destId="{E333432A-65F4-4AC6-9F3F-B6A50468895C}" srcOrd="3" destOrd="0" parTransId="{F486639F-E6E4-4C5C-B318-8F28BD392CD4}" sibTransId="{BFD0D000-01E7-4C4D-A793-9092E1E3EA6B}"/>
    <dgm:cxn modelId="{99D32D64-D6B7-4045-9379-85FC5A25AA19}" srcId="{EEB80B50-B461-4A64-93C8-43C1F7EAE082}" destId="{0AA1AF1F-84D9-46C0-A3BE-5FF140485798}" srcOrd="2" destOrd="0" parTransId="{0B483207-0E67-4356-ABAA-E1171C3915B9}" sibTransId="{54C566D9-DB7A-4AA5-B5BA-B3D54FC3E2D5}"/>
    <dgm:cxn modelId="{688262B2-F493-411C-BDFF-47FC4D88171A}" type="presOf" srcId="{0AA1AF1F-84D9-46C0-A3BE-5FF140485798}" destId="{47644805-364D-463C-944D-8A490281E2B3}" srcOrd="0" destOrd="0" presId="urn:microsoft.com/office/officeart/2005/8/layout/vList2"/>
    <dgm:cxn modelId="{C7BABDF0-00CF-4A84-8BE3-275D83ACFE03}" type="presOf" srcId="{BA3EC452-8944-4477-9321-004A506216BE}" destId="{048E7E97-B22B-4544-B97B-CDD9CD7E9F8B}" srcOrd="0" destOrd="0" presId="urn:microsoft.com/office/officeart/2005/8/layout/vList2"/>
    <dgm:cxn modelId="{0AD67E26-B172-4937-919E-045BFA1956C4}" type="presOf" srcId="{E333432A-65F4-4AC6-9F3F-B6A50468895C}" destId="{87194164-9615-4FEB-B072-7B177D91D8A7}" srcOrd="0" destOrd="0" presId="urn:microsoft.com/office/officeart/2005/8/layout/vList2"/>
    <dgm:cxn modelId="{49E48452-D258-4943-82F2-991759BA9D2E}" srcId="{EEB80B50-B461-4A64-93C8-43C1F7EAE082}" destId="{9E8208E5-AA2D-4C19-9F0C-8AE477B0B2D9}" srcOrd="1" destOrd="0" parTransId="{C092FC79-6190-47DE-8497-B609FA368847}" sibTransId="{E70AB544-EC96-446A-B250-A8A991CAD41F}"/>
    <dgm:cxn modelId="{2BCE332F-620E-4B34-B737-193B7F47EED7}" srcId="{EEB80B50-B461-4A64-93C8-43C1F7EAE082}" destId="{C6DC6053-6D14-4BED-844B-DAB262CC11DC}" srcOrd="4" destOrd="0" parTransId="{714E142D-CDA7-440C-A497-C37B5F546130}" sibTransId="{527AB33F-7980-4BB7-AABD-98CDF996B457}"/>
    <dgm:cxn modelId="{A35B23D6-76B4-411A-9987-A563CF3961D3}" type="presOf" srcId="{EEB80B50-B461-4A64-93C8-43C1F7EAE082}" destId="{4FD8B108-49F7-4E47-BCE4-5CF6A8849B8A}" srcOrd="0" destOrd="0" presId="urn:microsoft.com/office/officeart/2005/8/layout/vList2"/>
    <dgm:cxn modelId="{1634A68B-4328-4D66-80FC-B4DA29192A2D}" type="presOf" srcId="{C6DC6053-6D14-4BED-844B-DAB262CC11DC}" destId="{DE1FF338-6BD4-49A9-B479-9ACA5AA80F6A}" srcOrd="0" destOrd="0" presId="urn:microsoft.com/office/officeart/2005/8/layout/vList2"/>
    <dgm:cxn modelId="{6E4117C1-7ECB-4947-B8F0-BD05B24E5547}" srcId="{EEB80B50-B461-4A64-93C8-43C1F7EAE082}" destId="{BA3EC452-8944-4477-9321-004A506216BE}" srcOrd="0" destOrd="0" parTransId="{49B963A8-7DD1-4AF3-9C95-FF94AFA9F4BC}" sibTransId="{C1DC4D74-1994-4FCE-A817-DE89A72277E1}"/>
    <dgm:cxn modelId="{44027FAA-E64D-4D67-B57C-12F7BF06842D}" type="presParOf" srcId="{4FD8B108-49F7-4E47-BCE4-5CF6A8849B8A}" destId="{048E7E97-B22B-4544-B97B-CDD9CD7E9F8B}" srcOrd="0" destOrd="0" presId="urn:microsoft.com/office/officeart/2005/8/layout/vList2"/>
    <dgm:cxn modelId="{7CC842CE-1272-48D8-887A-C36D30862EB7}" type="presParOf" srcId="{4FD8B108-49F7-4E47-BCE4-5CF6A8849B8A}" destId="{905F5A80-EC70-439A-A080-E9F754676E54}" srcOrd="1" destOrd="0" presId="urn:microsoft.com/office/officeart/2005/8/layout/vList2"/>
    <dgm:cxn modelId="{32CEFD05-FAE8-43E2-8215-8DAA6B4E1218}" type="presParOf" srcId="{4FD8B108-49F7-4E47-BCE4-5CF6A8849B8A}" destId="{F7C278E8-1BC6-4B22-9FBF-87ED6BA8DF1F}" srcOrd="2" destOrd="0" presId="urn:microsoft.com/office/officeart/2005/8/layout/vList2"/>
    <dgm:cxn modelId="{AFF6630A-E4EC-405D-AEAD-1AE4788366F8}" type="presParOf" srcId="{4FD8B108-49F7-4E47-BCE4-5CF6A8849B8A}" destId="{531530E3-85FC-4FCC-A388-EB7FB66977AA}" srcOrd="3" destOrd="0" presId="urn:microsoft.com/office/officeart/2005/8/layout/vList2"/>
    <dgm:cxn modelId="{968E6E14-CFBA-4622-8E2C-7C6F71E89DFA}" type="presParOf" srcId="{4FD8B108-49F7-4E47-BCE4-5CF6A8849B8A}" destId="{47644805-364D-463C-944D-8A490281E2B3}" srcOrd="4" destOrd="0" presId="urn:microsoft.com/office/officeart/2005/8/layout/vList2"/>
    <dgm:cxn modelId="{4E9CAED5-6643-4FDF-86C5-0A3CEC89CC2B}" type="presParOf" srcId="{4FD8B108-49F7-4E47-BCE4-5CF6A8849B8A}" destId="{AC41CE74-8B54-4F4F-A4EC-7CE6A63BAD22}" srcOrd="5" destOrd="0" presId="urn:microsoft.com/office/officeart/2005/8/layout/vList2"/>
    <dgm:cxn modelId="{37C4A4C6-420A-403F-83A7-967CC5BD21B8}" type="presParOf" srcId="{4FD8B108-49F7-4E47-BCE4-5CF6A8849B8A}" destId="{87194164-9615-4FEB-B072-7B177D91D8A7}" srcOrd="6" destOrd="0" presId="urn:microsoft.com/office/officeart/2005/8/layout/vList2"/>
    <dgm:cxn modelId="{073F80A9-A5EE-49CE-AAA6-07377771AA67}" type="presParOf" srcId="{4FD8B108-49F7-4E47-BCE4-5CF6A8849B8A}" destId="{E52A87AF-D00F-435F-B78C-A0228B0C6DA4}" srcOrd="7" destOrd="0" presId="urn:microsoft.com/office/officeart/2005/8/layout/vList2"/>
    <dgm:cxn modelId="{10F27CC0-DE08-473D-8A02-588092EE5703}" type="presParOf" srcId="{4FD8B108-49F7-4E47-BCE4-5CF6A8849B8A}" destId="{DE1FF338-6BD4-49A9-B479-9ACA5AA80F6A}" srcOrd="8" destOrd="0" presId="urn:microsoft.com/office/officeart/2005/8/layout/vList2"/>
  </dgm:cxnLst>
  <dgm:bg>
    <a:noFill/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B80B50-B461-4A64-93C8-43C1F7EAE082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3EC452-8944-4477-9321-004A506216BE}">
      <dgm:prSet phldrT="[Текст]" custT="1"/>
      <dgm:spPr/>
      <dgm:t>
        <a:bodyPr/>
        <a:lstStyle/>
        <a:p>
          <a:pPr algn="ctr"/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Выход на лицо, </a:t>
          </a:r>
          <a:br>
            <a:rPr lang="ru-RU" sz="1400" dirty="0" smtClean="0">
              <a:solidFill>
                <a:schemeClr val="accent2">
                  <a:lumMod val="50000"/>
                </a:schemeClr>
              </a:solidFill>
            </a:rPr>
          </a:br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принимающее решение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49B963A8-7DD1-4AF3-9C95-FF94AFA9F4BC}" type="parTrans" cxnId="{6E4117C1-7ECB-4947-B8F0-BD05B24E5547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C1DC4D74-1994-4FCE-A817-DE89A72277E1}" type="sibTrans" cxnId="{6E4117C1-7ECB-4947-B8F0-BD05B24E5547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0AA1AF1F-84D9-46C0-A3BE-5FF140485798}">
      <dgm:prSet phldrT="[Текст]" custT="1"/>
      <dgm:spPr/>
      <dgm:t>
        <a:bodyPr/>
        <a:lstStyle/>
        <a:p>
          <a:pPr algn="ctr"/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Коммерческое предложение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0B483207-0E67-4356-ABAA-E1171C3915B9}" type="parTrans" cxnId="{99D32D64-D6B7-4045-9379-85FC5A25AA19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54C566D9-DB7A-4AA5-B5BA-B3D54FC3E2D5}" type="sibTrans" cxnId="{99D32D64-D6B7-4045-9379-85FC5A25AA19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E333432A-65F4-4AC6-9F3F-B6A50468895C}">
      <dgm:prSet phldrT="[Текст]" custT="1"/>
      <dgm:spPr/>
      <dgm:t>
        <a:bodyPr/>
        <a:lstStyle/>
        <a:p>
          <a:pPr algn="ctr"/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Договор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F486639F-E6E4-4C5C-B318-8F28BD392CD4}" type="parTrans" cxnId="{21F58422-CF4F-4CA1-8AA5-1FA20A0CFF86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BFD0D000-01E7-4C4D-A793-9092E1E3EA6B}" type="sibTrans" cxnId="{21F58422-CF4F-4CA1-8AA5-1FA20A0CFF86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C6DC6053-6D14-4BED-844B-DAB262CC11DC}">
      <dgm:prSet phldrT="[Текст]" custT="1"/>
      <dgm:spPr/>
      <dgm:t>
        <a:bodyPr/>
        <a:lstStyle/>
        <a:p>
          <a:pPr algn="ctr"/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Оплата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714E142D-CDA7-440C-A497-C37B5F546130}" type="parTrans" cxnId="{2BCE332F-620E-4B34-B737-193B7F47EED7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527AB33F-7980-4BB7-AABD-98CDF996B457}" type="sibTrans" cxnId="{2BCE332F-620E-4B34-B737-193B7F47EED7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9E8208E5-AA2D-4C19-9F0C-8AE477B0B2D9}">
      <dgm:prSet phldrT="[Текст]" custT="1"/>
      <dgm:spPr/>
      <dgm:t>
        <a:bodyPr/>
        <a:lstStyle/>
        <a:p>
          <a:pPr algn="ctr"/>
          <a:r>
            <a:rPr lang="ru-RU" sz="1400" dirty="0" smtClean="0">
              <a:solidFill>
                <a:schemeClr val="accent2">
                  <a:lumMod val="50000"/>
                </a:schemeClr>
              </a:solidFill>
            </a:rPr>
            <a:t>Презентация / встреча</a:t>
          </a:r>
          <a:endParaRPr lang="ru-RU" sz="1400" dirty="0">
            <a:solidFill>
              <a:schemeClr val="accent2">
                <a:lumMod val="50000"/>
              </a:schemeClr>
            </a:solidFill>
          </a:endParaRPr>
        </a:p>
      </dgm:t>
    </dgm:pt>
    <dgm:pt modelId="{C092FC79-6190-47DE-8497-B609FA368847}" type="parTrans" cxnId="{49E48452-D258-4943-82F2-991759BA9D2E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E70AB544-EC96-446A-B250-A8A991CAD41F}" type="sibTrans" cxnId="{49E48452-D258-4943-82F2-991759BA9D2E}">
      <dgm:prSet/>
      <dgm:spPr/>
      <dgm:t>
        <a:bodyPr/>
        <a:lstStyle/>
        <a:p>
          <a:pPr algn="ctr"/>
          <a:endParaRPr lang="ru-RU" sz="1400">
            <a:solidFill>
              <a:schemeClr val="accent2">
                <a:lumMod val="50000"/>
              </a:schemeClr>
            </a:solidFill>
          </a:endParaRPr>
        </a:p>
      </dgm:t>
    </dgm:pt>
    <dgm:pt modelId="{4FD8B108-49F7-4E47-BCE4-5CF6A8849B8A}" type="pres">
      <dgm:prSet presAssocID="{EEB80B50-B461-4A64-93C8-43C1F7EAE0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8E7E97-B22B-4544-B97B-CDD9CD7E9F8B}" type="pres">
      <dgm:prSet presAssocID="{BA3EC452-8944-4477-9321-004A506216BE}" presName="parentText" presStyleLbl="node1" presStyleIdx="0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F5A80-EC70-439A-A080-E9F754676E54}" type="pres">
      <dgm:prSet presAssocID="{C1DC4D74-1994-4FCE-A817-DE89A72277E1}" presName="spacer" presStyleCnt="0"/>
      <dgm:spPr/>
      <dgm:t>
        <a:bodyPr/>
        <a:lstStyle/>
        <a:p>
          <a:endParaRPr lang="ru-RU"/>
        </a:p>
      </dgm:t>
    </dgm:pt>
    <dgm:pt modelId="{F7C278E8-1BC6-4B22-9FBF-87ED6BA8DF1F}" type="pres">
      <dgm:prSet presAssocID="{9E8208E5-AA2D-4C19-9F0C-8AE477B0B2D9}" presName="parentText" presStyleLbl="node1" presStyleIdx="1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30E3-85FC-4FCC-A388-EB7FB66977AA}" type="pres">
      <dgm:prSet presAssocID="{E70AB544-EC96-446A-B250-A8A991CAD41F}" presName="spacer" presStyleCnt="0"/>
      <dgm:spPr/>
      <dgm:t>
        <a:bodyPr/>
        <a:lstStyle/>
        <a:p>
          <a:endParaRPr lang="ru-RU"/>
        </a:p>
      </dgm:t>
    </dgm:pt>
    <dgm:pt modelId="{47644805-364D-463C-944D-8A490281E2B3}" type="pres">
      <dgm:prSet presAssocID="{0AA1AF1F-84D9-46C0-A3BE-5FF140485798}" presName="parentText" presStyleLbl="node1" presStyleIdx="2" presStyleCnt="5" custScaleY="58332" custLinFactNeighborY="124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1CE74-8B54-4F4F-A4EC-7CE6A63BAD22}" type="pres">
      <dgm:prSet presAssocID="{54C566D9-DB7A-4AA5-B5BA-B3D54FC3E2D5}" presName="spacer" presStyleCnt="0"/>
      <dgm:spPr/>
      <dgm:t>
        <a:bodyPr/>
        <a:lstStyle/>
        <a:p>
          <a:endParaRPr lang="ru-RU"/>
        </a:p>
      </dgm:t>
    </dgm:pt>
    <dgm:pt modelId="{87194164-9615-4FEB-B072-7B177D91D8A7}" type="pres">
      <dgm:prSet presAssocID="{E333432A-65F4-4AC6-9F3F-B6A50468895C}" presName="parentText" presStyleLbl="node1" presStyleIdx="3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87AF-D00F-435F-B78C-A0228B0C6DA4}" type="pres">
      <dgm:prSet presAssocID="{BFD0D000-01E7-4C4D-A793-9092E1E3EA6B}" presName="spacer" presStyleCnt="0"/>
      <dgm:spPr/>
      <dgm:t>
        <a:bodyPr/>
        <a:lstStyle/>
        <a:p>
          <a:endParaRPr lang="ru-RU"/>
        </a:p>
      </dgm:t>
    </dgm:pt>
    <dgm:pt modelId="{DE1FF338-6BD4-49A9-B479-9ACA5AA80F6A}" type="pres">
      <dgm:prSet presAssocID="{C6DC6053-6D14-4BED-844B-DAB262CC11DC}" presName="parentText" presStyleLbl="node1" presStyleIdx="4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95D17A-BCE2-4E84-A9A3-A9CD04979C8A}" type="presOf" srcId="{EEB80B50-B461-4A64-93C8-43C1F7EAE082}" destId="{4FD8B108-49F7-4E47-BCE4-5CF6A8849B8A}" srcOrd="0" destOrd="0" presId="urn:microsoft.com/office/officeart/2005/8/layout/vList2"/>
    <dgm:cxn modelId="{29DAEBA3-186E-4951-9594-530EA2A0647D}" type="presOf" srcId="{E333432A-65F4-4AC6-9F3F-B6A50468895C}" destId="{87194164-9615-4FEB-B072-7B177D91D8A7}" srcOrd="0" destOrd="0" presId="urn:microsoft.com/office/officeart/2005/8/layout/vList2"/>
    <dgm:cxn modelId="{AD48B605-DA74-405A-AA09-683FA9706B73}" type="presOf" srcId="{0AA1AF1F-84D9-46C0-A3BE-5FF140485798}" destId="{47644805-364D-463C-944D-8A490281E2B3}" srcOrd="0" destOrd="0" presId="urn:microsoft.com/office/officeart/2005/8/layout/vList2"/>
    <dgm:cxn modelId="{AC155379-EA24-43DA-9E07-9D2D1B0CDF94}" type="presOf" srcId="{BA3EC452-8944-4477-9321-004A506216BE}" destId="{048E7E97-B22B-4544-B97B-CDD9CD7E9F8B}" srcOrd="0" destOrd="0" presId="urn:microsoft.com/office/officeart/2005/8/layout/vList2"/>
    <dgm:cxn modelId="{21F58422-CF4F-4CA1-8AA5-1FA20A0CFF86}" srcId="{EEB80B50-B461-4A64-93C8-43C1F7EAE082}" destId="{E333432A-65F4-4AC6-9F3F-B6A50468895C}" srcOrd="3" destOrd="0" parTransId="{F486639F-E6E4-4C5C-B318-8F28BD392CD4}" sibTransId="{BFD0D000-01E7-4C4D-A793-9092E1E3EA6B}"/>
    <dgm:cxn modelId="{99D32D64-D6B7-4045-9379-85FC5A25AA19}" srcId="{EEB80B50-B461-4A64-93C8-43C1F7EAE082}" destId="{0AA1AF1F-84D9-46C0-A3BE-5FF140485798}" srcOrd="2" destOrd="0" parTransId="{0B483207-0E67-4356-ABAA-E1171C3915B9}" sibTransId="{54C566D9-DB7A-4AA5-B5BA-B3D54FC3E2D5}"/>
    <dgm:cxn modelId="{C4BFE219-AE29-470E-856B-88859520B6E8}" type="presOf" srcId="{C6DC6053-6D14-4BED-844B-DAB262CC11DC}" destId="{DE1FF338-6BD4-49A9-B479-9ACA5AA80F6A}" srcOrd="0" destOrd="0" presId="urn:microsoft.com/office/officeart/2005/8/layout/vList2"/>
    <dgm:cxn modelId="{49E48452-D258-4943-82F2-991759BA9D2E}" srcId="{EEB80B50-B461-4A64-93C8-43C1F7EAE082}" destId="{9E8208E5-AA2D-4C19-9F0C-8AE477B0B2D9}" srcOrd="1" destOrd="0" parTransId="{C092FC79-6190-47DE-8497-B609FA368847}" sibTransId="{E70AB544-EC96-446A-B250-A8A991CAD41F}"/>
    <dgm:cxn modelId="{2BCE332F-620E-4B34-B737-193B7F47EED7}" srcId="{EEB80B50-B461-4A64-93C8-43C1F7EAE082}" destId="{C6DC6053-6D14-4BED-844B-DAB262CC11DC}" srcOrd="4" destOrd="0" parTransId="{714E142D-CDA7-440C-A497-C37B5F546130}" sibTransId="{527AB33F-7980-4BB7-AABD-98CDF996B457}"/>
    <dgm:cxn modelId="{EB49803D-6D83-44EF-A07D-349623BFA218}" type="presOf" srcId="{9E8208E5-AA2D-4C19-9F0C-8AE477B0B2D9}" destId="{F7C278E8-1BC6-4B22-9FBF-87ED6BA8DF1F}" srcOrd="0" destOrd="0" presId="urn:microsoft.com/office/officeart/2005/8/layout/vList2"/>
    <dgm:cxn modelId="{6E4117C1-7ECB-4947-B8F0-BD05B24E5547}" srcId="{EEB80B50-B461-4A64-93C8-43C1F7EAE082}" destId="{BA3EC452-8944-4477-9321-004A506216BE}" srcOrd="0" destOrd="0" parTransId="{49B963A8-7DD1-4AF3-9C95-FF94AFA9F4BC}" sibTransId="{C1DC4D74-1994-4FCE-A817-DE89A72277E1}"/>
    <dgm:cxn modelId="{4B8081D5-4FD3-4299-AD86-D3D496958C4D}" type="presParOf" srcId="{4FD8B108-49F7-4E47-BCE4-5CF6A8849B8A}" destId="{048E7E97-B22B-4544-B97B-CDD9CD7E9F8B}" srcOrd="0" destOrd="0" presId="urn:microsoft.com/office/officeart/2005/8/layout/vList2"/>
    <dgm:cxn modelId="{BB3954BB-3A08-41AB-813B-C17B45D39BF5}" type="presParOf" srcId="{4FD8B108-49F7-4E47-BCE4-5CF6A8849B8A}" destId="{905F5A80-EC70-439A-A080-E9F754676E54}" srcOrd="1" destOrd="0" presId="urn:microsoft.com/office/officeart/2005/8/layout/vList2"/>
    <dgm:cxn modelId="{D3E1F518-0F8C-4071-8DE9-3F5513C28A22}" type="presParOf" srcId="{4FD8B108-49F7-4E47-BCE4-5CF6A8849B8A}" destId="{F7C278E8-1BC6-4B22-9FBF-87ED6BA8DF1F}" srcOrd="2" destOrd="0" presId="urn:microsoft.com/office/officeart/2005/8/layout/vList2"/>
    <dgm:cxn modelId="{1C43B771-22AE-4503-AAA5-63675933915E}" type="presParOf" srcId="{4FD8B108-49F7-4E47-BCE4-5CF6A8849B8A}" destId="{531530E3-85FC-4FCC-A388-EB7FB66977AA}" srcOrd="3" destOrd="0" presId="urn:microsoft.com/office/officeart/2005/8/layout/vList2"/>
    <dgm:cxn modelId="{54B5AD2D-C36E-4985-9A43-38C26A40AF1A}" type="presParOf" srcId="{4FD8B108-49F7-4E47-BCE4-5CF6A8849B8A}" destId="{47644805-364D-463C-944D-8A490281E2B3}" srcOrd="4" destOrd="0" presId="urn:microsoft.com/office/officeart/2005/8/layout/vList2"/>
    <dgm:cxn modelId="{6B5CA225-9B6D-4D78-8D1A-261111D75FD8}" type="presParOf" srcId="{4FD8B108-49F7-4E47-BCE4-5CF6A8849B8A}" destId="{AC41CE74-8B54-4F4F-A4EC-7CE6A63BAD22}" srcOrd="5" destOrd="0" presId="urn:microsoft.com/office/officeart/2005/8/layout/vList2"/>
    <dgm:cxn modelId="{6991078B-6533-4464-B791-D8A0DF927A83}" type="presParOf" srcId="{4FD8B108-49F7-4E47-BCE4-5CF6A8849B8A}" destId="{87194164-9615-4FEB-B072-7B177D91D8A7}" srcOrd="6" destOrd="0" presId="urn:microsoft.com/office/officeart/2005/8/layout/vList2"/>
    <dgm:cxn modelId="{8C6F8F11-CB4B-4773-A27E-63B00F508A34}" type="presParOf" srcId="{4FD8B108-49F7-4E47-BCE4-5CF6A8849B8A}" destId="{E52A87AF-D00F-435F-B78C-A0228B0C6DA4}" srcOrd="7" destOrd="0" presId="urn:microsoft.com/office/officeart/2005/8/layout/vList2"/>
    <dgm:cxn modelId="{C958D3F9-1943-4630-AEF8-E8BBA0006F12}" type="presParOf" srcId="{4FD8B108-49F7-4E47-BCE4-5CF6A8849B8A}" destId="{DE1FF338-6BD4-49A9-B479-9ACA5AA80F6A}" srcOrd="8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B80B50-B461-4A64-93C8-43C1F7EAE082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3EC452-8944-4477-9321-004A506216BE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Выход на лицо, </a:t>
          </a:r>
          <a:br>
            <a:rPr lang="ru-RU" sz="1000" dirty="0" smtClean="0">
              <a:solidFill>
                <a:schemeClr val="accent2">
                  <a:lumMod val="50000"/>
                </a:schemeClr>
              </a:solidFill>
            </a:rPr>
          </a:br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принимающее решение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49B963A8-7DD1-4AF3-9C95-FF94AFA9F4BC}" type="parTrans" cxnId="{6E4117C1-7ECB-4947-B8F0-BD05B24E5547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C1DC4D74-1994-4FCE-A817-DE89A72277E1}" type="sibTrans" cxnId="{6E4117C1-7ECB-4947-B8F0-BD05B24E5547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0AA1AF1F-84D9-46C0-A3BE-5FF140485798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Коммерческое предложение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0B483207-0E67-4356-ABAA-E1171C3915B9}" type="parTrans" cxnId="{99D32D64-D6B7-4045-9379-85FC5A25AA19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54C566D9-DB7A-4AA5-B5BA-B3D54FC3E2D5}" type="sibTrans" cxnId="{99D32D64-D6B7-4045-9379-85FC5A25AA19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E333432A-65F4-4AC6-9F3F-B6A50468895C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Договор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F486639F-E6E4-4C5C-B318-8F28BD392CD4}" type="parTrans" cxnId="{21F58422-CF4F-4CA1-8AA5-1FA20A0CFF86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BFD0D000-01E7-4C4D-A793-9092E1E3EA6B}" type="sibTrans" cxnId="{21F58422-CF4F-4CA1-8AA5-1FA20A0CFF86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C6DC6053-6D14-4BED-844B-DAB262CC11DC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Оплата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714E142D-CDA7-440C-A497-C37B5F546130}" type="parTrans" cxnId="{2BCE332F-620E-4B34-B737-193B7F47EED7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527AB33F-7980-4BB7-AABD-98CDF996B457}" type="sibTrans" cxnId="{2BCE332F-620E-4B34-B737-193B7F47EED7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9E8208E5-AA2D-4C19-9F0C-8AE477B0B2D9}">
      <dgm:prSet phldrT="[Текст]" custT="1"/>
      <dgm:spPr/>
      <dgm:t>
        <a:bodyPr/>
        <a:lstStyle/>
        <a:p>
          <a:pPr algn="ctr"/>
          <a:r>
            <a:rPr lang="ru-RU" sz="1000" dirty="0" smtClean="0">
              <a:solidFill>
                <a:schemeClr val="accent2">
                  <a:lumMod val="50000"/>
                </a:schemeClr>
              </a:solidFill>
            </a:rPr>
            <a:t>Презентация / встреча</a:t>
          </a:r>
          <a:endParaRPr lang="ru-RU" sz="1000" dirty="0">
            <a:solidFill>
              <a:schemeClr val="accent2">
                <a:lumMod val="50000"/>
              </a:schemeClr>
            </a:solidFill>
          </a:endParaRPr>
        </a:p>
      </dgm:t>
    </dgm:pt>
    <dgm:pt modelId="{C092FC79-6190-47DE-8497-B609FA368847}" type="parTrans" cxnId="{49E48452-D258-4943-82F2-991759BA9D2E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E70AB544-EC96-446A-B250-A8A991CAD41F}" type="sibTrans" cxnId="{49E48452-D258-4943-82F2-991759BA9D2E}">
      <dgm:prSet/>
      <dgm:spPr/>
      <dgm:t>
        <a:bodyPr/>
        <a:lstStyle/>
        <a:p>
          <a:pPr algn="ctr"/>
          <a:endParaRPr lang="ru-RU" sz="1000">
            <a:solidFill>
              <a:schemeClr val="accent2">
                <a:lumMod val="50000"/>
              </a:schemeClr>
            </a:solidFill>
          </a:endParaRPr>
        </a:p>
      </dgm:t>
    </dgm:pt>
    <dgm:pt modelId="{4FD8B108-49F7-4E47-BCE4-5CF6A8849B8A}" type="pres">
      <dgm:prSet presAssocID="{EEB80B50-B461-4A64-93C8-43C1F7EAE0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8E7E97-B22B-4544-B97B-CDD9CD7E9F8B}" type="pres">
      <dgm:prSet presAssocID="{BA3EC452-8944-4477-9321-004A506216BE}" presName="parentText" presStyleLbl="node1" presStyleIdx="0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F5A80-EC70-439A-A080-E9F754676E54}" type="pres">
      <dgm:prSet presAssocID="{C1DC4D74-1994-4FCE-A817-DE89A72277E1}" presName="spacer" presStyleCnt="0"/>
      <dgm:spPr/>
      <dgm:t>
        <a:bodyPr/>
        <a:lstStyle/>
        <a:p>
          <a:endParaRPr lang="ru-RU"/>
        </a:p>
      </dgm:t>
    </dgm:pt>
    <dgm:pt modelId="{F7C278E8-1BC6-4B22-9FBF-87ED6BA8DF1F}" type="pres">
      <dgm:prSet presAssocID="{9E8208E5-AA2D-4C19-9F0C-8AE477B0B2D9}" presName="parentText" presStyleLbl="node1" presStyleIdx="1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30E3-85FC-4FCC-A388-EB7FB66977AA}" type="pres">
      <dgm:prSet presAssocID="{E70AB544-EC96-446A-B250-A8A991CAD41F}" presName="spacer" presStyleCnt="0"/>
      <dgm:spPr/>
      <dgm:t>
        <a:bodyPr/>
        <a:lstStyle/>
        <a:p>
          <a:endParaRPr lang="ru-RU"/>
        </a:p>
      </dgm:t>
    </dgm:pt>
    <dgm:pt modelId="{47644805-364D-463C-944D-8A490281E2B3}" type="pres">
      <dgm:prSet presAssocID="{0AA1AF1F-84D9-46C0-A3BE-5FF140485798}" presName="parentText" presStyleLbl="node1" presStyleIdx="2" presStyleCnt="5" custScaleY="58332" custLinFactNeighborY="124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1CE74-8B54-4F4F-A4EC-7CE6A63BAD22}" type="pres">
      <dgm:prSet presAssocID="{54C566D9-DB7A-4AA5-B5BA-B3D54FC3E2D5}" presName="spacer" presStyleCnt="0"/>
      <dgm:spPr/>
      <dgm:t>
        <a:bodyPr/>
        <a:lstStyle/>
        <a:p>
          <a:endParaRPr lang="ru-RU"/>
        </a:p>
      </dgm:t>
    </dgm:pt>
    <dgm:pt modelId="{87194164-9615-4FEB-B072-7B177D91D8A7}" type="pres">
      <dgm:prSet presAssocID="{E333432A-65F4-4AC6-9F3F-B6A50468895C}" presName="parentText" presStyleLbl="node1" presStyleIdx="3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87AF-D00F-435F-B78C-A0228B0C6DA4}" type="pres">
      <dgm:prSet presAssocID="{BFD0D000-01E7-4C4D-A793-9092E1E3EA6B}" presName="spacer" presStyleCnt="0"/>
      <dgm:spPr/>
      <dgm:t>
        <a:bodyPr/>
        <a:lstStyle/>
        <a:p>
          <a:endParaRPr lang="ru-RU"/>
        </a:p>
      </dgm:t>
    </dgm:pt>
    <dgm:pt modelId="{DE1FF338-6BD4-49A9-B479-9ACA5AA80F6A}" type="pres">
      <dgm:prSet presAssocID="{C6DC6053-6D14-4BED-844B-DAB262CC11DC}" presName="parentText" presStyleLbl="node1" presStyleIdx="4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69F2AE-D6EE-4CEF-8DB0-F1E06C8751FE}" type="presOf" srcId="{E333432A-65F4-4AC6-9F3F-B6A50468895C}" destId="{87194164-9615-4FEB-B072-7B177D91D8A7}" srcOrd="0" destOrd="0" presId="urn:microsoft.com/office/officeart/2005/8/layout/vList2"/>
    <dgm:cxn modelId="{21F58422-CF4F-4CA1-8AA5-1FA20A0CFF86}" srcId="{EEB80B50-B461-4A64-93C8-43C1F7EAE082}" destId="{E333432A-65F4-4AC6-9F3F-B6A50468895C}" srcOrd="3" destOrd="0" parTransId="{F486639F-E6E4-4C5C-B318-8F28BD392CD4}" sibTransId="{BFD0D000-01E7-4C4D-A793-9092E1E3EA6B}"/>
    <dgm:cxn modelId="{99D32D64-D6B7-4045-9379-85FC5A25AA19}" srcId="{EEB80B50-B461-4A64-93C8-43C1F7EAE082}" destId="{0AA1AF1F-84D9-46C0-A3BE-5FF140485798}" srcOrd="2" destOrd="0" parTransId="{0B483207-0E67-4356-ABAA-E1171C3915B9}" sibTransId="{54C566D9-DB7A-4AA5-B5BA-B3D54FC3E2D5}"/>
    <dgm:cxn modelId="{380092E1-60F1-4224-AAFE-997F045BB6E7}" type="presOf" srcId="{BA3EC452-8944-4477-9321-004A506216BE}" destId="{048E7E97-B22B-4544-B97B-CDD9CD7E9F8B}" srcOrd="0" destOrd="0" presId="urn:microsoft.com/office/officeart/2005/8/layout/vList2"/>
    <dgm:cxn modelId="{49E48452-D258-4943-82F2-991759BA9D2E}" srcId="{EEB80B50-B461-4A64-93C8-43C1F7EAE082}" destId="{9E8208E5-AA2D-4C19-9F0C-8AE477B0B2D9}" srcOrd="1" destOrd="0" parTransId="{C092FC79-6190-47DE-8497-B609FA368847}" sibTransId="{E70AB544-EC96-446A-B250-A8A991CAD41F}"/>
    <dgm:cxn modelId="{E8ED1109-E08E-4B02-AC8D-2F4FEB57CDA1}" type="presOf" srcId="{0AA1AF1F-84D9-46C0-A3BE-5FF140485798}" destId="{47644805-364D-463C-944D-8A490281E2B3}" srcOrd="0" destOrd="0" presId="urn:microsoft.com/office/officeart/2005/8/layout/vList2"/>
    <dgm:cxn modelId="{2B8CEA5B-8653-4E86-8CD9-B258E54364BA}" type="presOf" srcId="{9E8208E5-AA2D-4C19-9F0C-8AE477B0B2D9}" destId="{F7C278E8-1BC6-4B22-9FBF-87ED6BA8DF1F}" srcOrd="0" destOrd="0" presId="urn:microsoft.com/office/officeart/2005/8/layout/vList2"/>
    <dgm:cxn modelId="{2BCE332F-620E-4B34-B737-193B7F47EED7}" srcId="{EEB80B50-B461-4A64-93C8-43C1F7EAE082}" destId="{C6DC6053-6D14-4BED-844B-DAB262CC11DC}" srcOrd="4" destOrd="0" parTransId="{714E142D-CDA7-440C-A497-C37B5F546130}" sibTransId="{527AB33F-7980-4BB7-AABD-98CDF996B457}"/>
    <dgm:cxn modelId="{7CC5627D-E5C4-4084-9443-53971B19526C}" type="presOf" srcId="{EEB80B50-B461-4A64-93C8-43C1F7EAE082}" destId="{4FD8B108-49F7-4E47-BCE4-5CF6A8849B8A}" srcOrd="0" destOrd="0" presId="urn:microsoft.com/office/officeart/2005/8/layout/vList2"/>
    <dgm:cxn modelId="{7AFB8433-8649-4108-B0FB-0951BBA5AFBC}" type="presOf" srcId="{C6DC6053-6D14-4BED-844B-DAB262CC11DC}" destId="{DE1FF338-6BD4-49A9-B479-9ACA5AA80F6A}" srcOrd="0" destOrd="0" presId="urn:microsoft.com/office/officeart/2005/8/layout/vList2"/>
    <dgm:cxn modelId="{6E4117C1-7ECB-4947-B8F0-BD05B24E5547}" srcId="{EEB80B50-B461-4A64-93C8-43C1F7EAE082}" destId="{BA3EC452-8944-4477-9321-004A506216BE}" srcOrd="0" destOrd="0" parTransId="{49B963A8-7DD1-4AF3-9C95-FF94AFA9F4BC}" sibTransId="{C1DC4D74-1994-4FCE-A817-DE89A72277E1}"/>
    <dgm:cxn modelId="{A5449092-E89B-403F-B1DC-64E5FF873B05}" type="presParOf" srcId="{4FD8B108-49F7-4E47-BCE4-5CF6A8849B8A}" destId="{048E7E97-B22B-4544-B97B-CDD9CD7E9F8B}" srcOrd="0" destOrd="0" presId="urn:microsoft.com/office/officeart/2005/8/layout/vList2"/>
    <dgm:cxn modelId="{F5DD760E-58C3-4A4B-AEFA-A9FAF5707218}" type="presParOf" srcId="{4FD8B108-49F7-4E47-BCE4-5CF6A8849B8A}" destId="{905F5A80-EC70-439A-A080-E9F754676E54}" srcOrd="1" destOrd="0" presId="urn:microsoft.com/office/officeart/2005/8/layout/vList2"/>
    <dgm:cxn modelId="{CF711A45-7780-4E25-9540-651D55013D2F}" type="presParOf" srcId="{4FD8B108-49F7-4E47-BCE4-5CF6A8849B8A}" destId="{F7C278E8-1BC6-4B22-9FBF-87ED6BA8DF1F}" srcOrd="2" destOrd="0" presId="urn:microsoft.com/office/officeart/2005/8/layout/vList2"/>
    <dgm:cxn modelId="{8105CA2C-263D-47CF-92A0-E1AEBB13A502}" type="presParOf" srcId="{4FD8B108-49F7-4E47-BCE4-5CF6A8849B8A}" destId="{531530E3-85FC-4FCC-A388-EB7FB66977AA}" srcOrd="3" destOrd="0" presId="urn:microsoft.com/office/officeart/2005/8/layout/vList2"/>
    <dgm:cxn modelId="{CE228633-58AA-4AC4-BDF4-7E05264391D3}" type="presParOf" srcId="{4FD8B108-49F7-4E47-BCE4-5CF6A8849B8A}" destId="{47644805-364D-463C-944D-8A490281E2B3}" srcOrd="4" destOrd="0" presId="urn:microsoft.com/office/officeart/2005/8/layout/vList2"/>
    <dgm:cxn modelId="{5AEFE6F6-CFC7-4042-B422-A3573F463C1C}" type="presParOf" srcId="{4FD8B108-49F7-4E47-BCE4-5CF6A8849B8A}" destId="{AC41CE74-8B54-4F4F-A4EC-7CE6A63BAD22}" srcOrd="5" destOrd="0" presId="urn:microsoft.com/office/officeart/2005/8/layout/vList2"/>
    <dgm:cxn modelId="{AA438017-952A-4A65-B221-17D0E0B6ED37}" type="presParOf" srcId="{4FD8B108-49F7-4E47-BCE4-5CF6A8849B8A}" destId="{87194164-9615-4FEB-B072-7B177D91D8A7}" srcOrd="6" destOrd="0" presId="urn:microsoft.com/office/officeart/2005/8/layout/vList2"/>
    <dgm:cxn modelId="{809D919B-0B94-4055-A2CD-D19F3875761F}" type="presParOf" srcId="{4FD8B108-49F7-4E47-BCE4-5CF6A8849B8A}" destId="{E52A87AF-D00F-435F-B78C-A0228B0C6DA4}" srcOrd="7" destOrd="0" presId="urn:microsoft.com/office/officeart/2005/8/layout/vList2"/>
    <dgm:cxn modelId="{F1AEE446-7EA2-4858-9753-411354E03389}" type="presParOf" srcId="{4FD8B108-49F7-4E47-BCE4-5CF6A8849B8A}" destId="{DE1FF338-6BD4-49A9-B479-9ACA5AA80F6A}" srcOrd="8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B80B50-B461-4A64-93C8-43C1F7EAE082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A3EC452-8944-4477-9321-004A506216BE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1</a:t>
          </a:r>
          <a:endParaRPr lang="ru-RU" sz="1050" dirty="0">
            <a:solidFill>
              <a:schemeClr val="tx1"/>
            </a:solidFill>
          </a:endParaRPr>
        </a:p>
      </dgm:t>
    </dgm:pt>
    <dgm:pt modelId="{49B963A8-7DD1-4AF3-9C95-FF94AFA9F4BC}" type="parTrans" cxnId="{6E4117C1-7ECB-4947-B8F0-BD05B24E5547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C1DC4D74-1994-4FCE-A817-DE89A72277E1}" type="sibTrans" cxnId="{6E4117C1-7ECB-4947-B8F0-BD05B24E5547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0AA1AF1F-84D9-46C0-A3BE-5FF140485798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3</a:t>
          </a:r>
          <a:endParaRPr lang="ru-RU" sz="1050" dirty="0">
            <a:solidFill>
              <a:schemeClr val="tx1"/>
            </a:solidFill>
          </a:endParaRPr>
        </a:p>
      </dgm:t>
    </dgm:pt>
    <dgm:pt modelId="{0B483207-0E67-4356-ABAA-E1171C3915B9}" type="parTrans" cxnId="{99D32D64-D6B7-4045-9379-85FC5A25AA19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54C566D9-DB7A-4AA5-B5BA-B3D54FC3E2D5}" type="sibTrans" cxnId="{99D32D64-D6B7-4045-9379-85FC5A25AA19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E333432A-65F4-4AC6-9F3F-B6A50468895C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4</a:t>
          </a:r>
          <a:endParaRPr lang="ru-RU" sz="1050" dirty="0">
            <a:solidFill>
              <a:schemeClr val="tx1"/>
            </a:solidFill>
          </a:endParaRPr>
        </a:p>
      </dgm:t>
    </dgm:pt>
    <dgm:pt modelId="{F486639F-E6E4-4C5C-B318-8F28BD392CD4}" type="parTrans" cxnId="{21F58422-CF4F-4CA1-8AA5-1FA20A0CFF86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BFD0D000-01E7-4C4D-A793-9092E1E3EA6B}" type="sibTrans" cxnId="{21F58422-CF4F-4CA1-8AA5-1FA20A0CFF86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C6DC6053-6D14-4BED-844B-DAB262CC11DC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</a:t>
          </a:r>
          <a:r>
            <a:rPr lang="en-US" sz="1050" dirty="0" smtClean="0">
              <a:solidFill>
                <a:schemeClr val="tx1"/>
              </a:solidFill>
            </a:rPr>
            <a:t>N</a:t>
          </a:r>
          <a:endParaRPr lang="ru-RU" sz="1050" dirty="0">
            <a:solidFill>
              <a:schemeClr val="tx1"/>
            </a:solidFill>
          </a:endParaRPr>
        </a:p>
      </dgm:t>
    </dgm:pt>
    <dgm:pt modelId="{714E142D-CDA7-440C-A497-C37B5F546130}" type="parTrans" cxnId="{2BCE332F-620E-4B34-B737-193B7F47EED7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527AB33F-7980-4BB7-AABD-98CDF996B457}" type="sibTrans" cxnId="{2BCE332F-620E-4B34-B737-193B7F47EED7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9E8208E5-AA2D-4C19-9F0C-8AE477B0B2D9}">
      <dgm:prSet phldrT="[Текст]" custT="1"/>
      <dgm:spPr/>
      <dgm:t>
        <a:bodyPr/>
        <a:lstStyle/>
        <a:p>
          <a:pPr algn="ctr"/>
          <a:r>
            <a:rPr lang="ru-RU" sz="1050" dirty="0" smtClean="0">
              <a:solidFill>
                <a:schemeClr val="tx1"/>
              </a:solidFill>
            </a:rPr>
            <a:t>Этап 2</a:t>
          </a:r>
          <a:endParaRPr lang="ru-RU" sz="1050" dirty="0">
            <a:solidFill>
              <a:schemeClr val="tx1"/>
            </a:solidFill>
          </a:endParaRPr>
        </a:p>
      </dgm:t>
    </dgm:pt>
    <dgm:pt modelId="{C092FC79-6190-47DE-8497-B609FA368847}" type="parTrans" cxnId="{49E48452-D258-4943-82F2-991759BA9D2E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E70AB544-EC96-446A-B250-A8A991CAD41F}" type="sibTrans" cxnId="{49E48452-D258-4943-82F2-991759BA9D2E}">
      <dgm:prSet/>
      <dgm:spPr/>
      <dgm:t>
        <a:bodyPr/>
        <a:lstStyle/>
        <a:p>
          <a:pPr algn="ctr"/>
          <a:endParaRPr lang="ru-RU" sz="1050">
            <a:solidFill>
              <a:schemeClr val="tx1"/>
            </a:solidFill>
          </a:endParaRPr>
        </a:p>
      </dgm:t>
    </dgm:pt>
    <dgm:pt modelId="{4FD8B108-49F7-4E47-BCE4-5CF6A8849B8A}" type="pres">
      <dgm:prSet presAssocID="{EEB80B50-B461-4A64-93C8-43C1F7EAE0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8E7E97-B22B-4544-B97B-CDD9CD7E9F8B}" type="pres">
      <dgm:prSet presAssocID="{BA3EC452-8944-4477-9321-004A506216BE}" presName="parentText" presStyleLbl="node1" presStyleIdx="0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F5A80-EC70-439A-A080-E9F754676E54}" type="pres">
      <dgm:prSet presAssocID="{C1DC4D74-1994-4FCE-A817-DE89A72277E1}" presName="spacer" presStyleCnt="0"/>
      <dgm:spPr/>
      <dgm:t>
        <a:bodyPr/>
        <a:lstStyle/>
        <a:p>
          <a:endParaRPr lang="ru-RU"/>
        </a:p>
      </dgm:t>
    </dgm:pt>
    <dgm:pt modelId="{F7C278E8-1BC6-4B22-9FBF-87ED6BA8DF1F}" type="pres">
      <dgm:prSet presAssocID="{9E8208E5-AA2D-4C19-9F0C-8AE477B0B2D9}" presName="parentText" presStyleLbl="node1" presStyleIdx="1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30E3-85FC-4FCC-A388-EB7FB66977AA}" type="pres">
      <dgm:prSet presAssocID="{E70AB544-EC96-446A-B250-A8A991CAD41F}" presName="spacer" presStyleCnt="0"/>
      <dgm:spPr/>
      <dgm:t>
        <a:bodyPr/>
        <a:lstStyle/>
        <a:p>
          <a:endParaRPr lang="ru-RU"/>
        </a:p>
      </dgm:t>
    </dgm:pt>
    <dgm:pt modelId="{47644805-364D-463C-944D-8A490281E2B3}" type="pres">
      <dgm:prSet presAssocID="{0AA1AF1F-84D9-46C0-A3BE-5FF140485798}" presName="parentText" presStyleLbl="node1" presStyleIdx="2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1CE74-8B54-4F4F-A4EC-7CE6A63BAD22}" type="pres">
      <dgm:prSet presAssocID="{54C566D9-DB7A-4AA5-B5BA-B3D54FC3E2D5}" presName="spacer" presStyleCnt="0"/>
      <dgm:spPr/>
      <dgm:t>
        <a:bodyPr/>
        <a:lstStyle/>
        <a:p>
          <a:endParaRPr lang="ru-RU"/>
        </a:p>
      </dgm:t>
    </dgm:pt>
    <dgm:pt modelId="{87194164-9615-4FEB-B072-7B177D91D8A7}" type="pres">
      <dgm:prSet presAssocID="{E333432A-65F4-4AC6-9F3F-B6A50468895C}" presName="parentText" presStyleLbl="node1" presStyleIdx="3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87AF-D00F-435F-B78C-A0228B0C6DA4}" type="pres">
      <dgm:prSet presAssocID="{BFD0D000-01E7-4C4D-A793-9092E1E3EA6B}" presName="spacer" presStyleCnt="0"/>
      <dgm:spPr/>
      <dgm:t>
        <a:bodyPr/>
        <a:lstStyle/>
        <a:p>
          <a:endParaRPr lang="ru-RU"/>
        </a:p>
      </dgm:t>
    </dgm:pt>
    <dgm:pt modelId="{DE1FF338-6BD4-49A9-B479-9ACA5AA80F6A}" type="pres">
      <dgm:prSet presAssocID="{C6DC6053-6D14-4BED-844B-DAB262CC11DC}" presName="parentText" presStyleLbl="node1" presStyleIdx="4" presStyleCnt="5" custScaleY="58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BCCBA6-7EAD-4B50-A7C5-484509EAD15D}" type="presOf" srcId="{EEB80B50-B461-4A64-93C8-43C1F7EAE082}" destId="{4FD8B108-49F7-4E47-BCE4-5CF6A8849B8A}" srcOrd="0" destOrd="0" presId="urn:microsoft.com/office/officeart/2005/8/layout/vList2"/>
    <dgm:cxn modelId="{21F58422-CF4F-4CA1-8AA5-1FA20A0CFF86}" srcId="{EEB80B50-B461-4A64-93C8-43C1F7EAE082}" destId="{E333432A-65F4-4AC6-9F3F-B6A50468895C}" srcOrd="3" destOrd="0" parTransId="{F486639F-E6E4-4C5C-B318-8F28BD392CD4}" sibTransId="{BFD0D000-01E7-4C4D-A793-9092E1E3EA6B}"/>
    <dgm:cxn modelId="{96D62064-CD5F-41A3-8B63-20EF181E4FE2}" type="presOf" srcId="{E333432A-65F4-4AC6-9F3F-B6A50468895C}" destId="{87194164-9615-4FEB-B072-7B177D91D8A7}" srcOrd="0" destOrd="0" presId="urn:microsoft.com/office/officeart/2005/8/layout/vList2"/>
    <dgm:cxn modelId="{1AA17C6C-9257-4222-8DE4-233CD4CD1C30}" type="presOf" srcId="{0AA1AF1F-84D9-46C0-A3BE-5FF140485798}" destId="{47644805-364D-463C-944D-8A490281E2B3}" srcOrd="0" destOrd="0" presId="urn:microsoft.com/office/officeart/2005/8/layout/vList2"/>
    <dgm:cxn modelId="{99D32D64-D6B7-4045-9379-85FC5A25AA19}" srcId="{EEB80B50-B461-4A64-93C8-43C1F7EAE082}" destId="{0AA1AF1F-84D9-46C0-A3BE-5FF140485798}" srcOrd="2" destOrd="0" parTransId="{0B483207-0E67-4356-ABAA-E1171C3915B9}" sibTransId="{54C566D9-DB7A-4AA5-B5BA-B3D54FC3E2D5}"/>
    <dgm:cxn modelId="{08671674-917F-46AA-B150-A5317198A540}" type="presOf" srcId="{C6DC6053-6D14-4BED-844B-DAB262CC11DC}" destId="{DE1FF338-6BD4-49A9-B479-9ACA5AA80F6A}" srcOrd="0" destOrd="0" presId="urn:microsoft.com/office/officeart/2005/8/layout/vList2"/>
    <dgm:cxn modelId="{49E48452-D258-4943-82F2-991759BA9D2E}" srcId="{EEB80B50-B461-4A64-93C8-43C1F7EAE082}" destId="{9E8208E5-AA2D-4C19-9F0C-8AE477B0B2D9}" srcOrd="1" destOrd="0" parTransId="{C092FC79-6190-47DE-8497-B609FA368847}" sibTransId="{E70AB544-EC96-446A-B250-A8A991CAD41F}"/>
    <dgm:cxn modelId="{2BCE332F-620E-4B34-B737-193B7F47EED7}" srcId="{EEB80B50-B461-4A64-93C8-43C1F7EAE082}" destId="{C6DC6053-6D14-4BED-844B-DAB262CC11DC}" srcOrd="4" destOrd="0" parTransId="{714E142D-CDA7-440C-A497-C37B5F546130}" sibTransId="{527AB33F-7980-4BB7-AABD-98CDF996B457}"/>
    <dgm:cxn modelId="{B41472E1-8FA8-431B-9B24-94797CE5C48E}" type="presOf" srcId="{9E8208E5-AA2D-4C19-9F0C-8AE477B0B2D9}" destId="{F7C278E8-1BC6-4B22-9FBF-87ED6BA8DF1F}" srcOrd="0" destOrd="0" presId="urn:microsoft.com/office/officeart/2005/8/layout/vList2"/>
    <dgm:cxn modelId="{90F97885-9846-4EB9-879C-FF421D3AFB83}" type="presOf" srcId="{BA3EC452-8944-4477-9321-004A506216BE}" destId="{048E7E97-B22B-4544-B97B-CDD9CD7E9F8B}" srcOrd="0" destOrd="0" presId="urn:microsoft.com/office/officeart/2005/8/layout/vList2"/>
    <dgm:cxn modelId="{6E4117C1-7ECB-4947-B8F0-BD05B24E5547}" srcId="{EEB80B50-B461-4A64-93C8-43C1F7EAE082}" destId="{BA3EC452-8944-4477-9321-004A506216BE}" srcOrd="0" destOrd="0" parTransId="{49B963A8-7DD1-4AF3-9C95-FF94AFA9F4BC}" sibTransId="{C1DC4D74-1994-4FCE-A817-DE89A72277E1}"/>
    <dgm:cxn modelId="{BE4382AB-D9A3-441B-A086-3437C8CA5A12}" type="presParOf" srcId="{4FD8B108-49F7-4E47-BCE4-5CF6A8849B8A}" destId="{048E7E97-B22B-4544-B97B-CDD9CD7E9F8B}" srcOrd="0" destOrd="0" presId="urn:microsoft.com/office/officeart/2005/8/layout/vList2"/>
    <dgm:cxn modelId="{AAF9896E-BCD1-4561-9A30-30517746DF63}" type="presParOf" srcId="{4FD8B108-49F7-4E47-BCE4-5CF6A8849B8A}" destId="{905F5A80-EC70-439A-A080-E9F754676E54}" srcOrd="1" destOrd="0" presId="urn:microsoft.com/office/officeart/2005/8/layout/vList2"/>
    <dgm:cxn modelId="{48FF8134-309D-4EAC-A05C-77F1BCAE07D2}" type="presParOf" srcId="{4FD8B108-49F7-4E47-BCE4-5CF6A8849B8A}" destId="{F7C278E8-1BC6-4B22-9FBF-87ED6BA8DF1F}" srcOrd="2" destOrd="0" presId="urn:microsoft.com/office/officeart/2005/8/layout/vList2"/>
    <dgm:cxn modelId="{1E5446A6-F554-4A82-B2BC-5F28F6C0AFCD}" type="presParOf" srcId="{4FD8B108-49F7-4E47-BCE4-5CF6A8849B8A}" destId="{531530E3-85FC-4FCC-A388-EB7FB66977AA}" srcOrd="3" destOrd="0" presId="urn:microsoft.com/office/officeart/2005/8/layout/vList2"/>
    <dgm:cxn modelId="{6057FEBE-0F90-4DA2-8F9B-1205AD8DA2DE}" type="presParOf" srcId="{4FD8B108-49F7-4E47-BCE4-5CF6A8849B8A}" destId="{47644805-364D-463C-944D-8A490281E2B3}" srcOrd="4" destOrd="0" presId="urn:microsoft.com/office/officeart/2005/8/layout/vList2"/>
    <dgm:cxn modelId="{C978CC49-AEF7-4E1D-BA8A-7AB66BB48062}" type="presParOf" srcId="{4FD8B108-49F7-4E47-BCE4-5CF6A8849B8A}" destId="{AC41CE74-8B54-4F4F-A4EC-7CE6A63BAD22}" srcOrd="5" destOrd="0" presId="urn:microsoft.com/office/officeart/2005/8/layout/vList2"/>
    <dgm:cxn modelId="{C60693C4-9AEF-408B-B5B1-7FEFEFBC86FE}" type="presParOf" srcId="{4FD8B108-49F7-4E47-BCE4-5CF6A8849B8A}" destId="{87194164-9615-4FEB-B072-7B177D91D8A7}" srcOrd="6" destOrd="0" presId="urn:microsoft.com/office/officeart/2005/8/layout/vList2"/>
    <dgm:cxn modelId="{FA5A2387-F177-4C87-BCD6-7673E5332F3E}" type="presParOf" srcId="{4FD8B108-49F7-4E47-BCE4-5CF6A8849B8A}" destId="{E52A87AF-D00F-435F-B78C-A0228B0C6DA4}" srcOrd="7" destOrd="0" presId="urn:microsoft.com/office/officeart/2005/8/layout/vList2"/>
    <dgm:cxn modelId="{4FEE9B4D-E5F4-4C14-9CD7-E44C2D4CD734}" type="presParOf" srcId="{4FD8B108-49F7-4E47-BCE4-5CF6A8849B8A}" destId="{DE1FF338-6BD4-49A9-B479-9ACA5AA80F6A}" srcOrd="8" destOrd="0" presId="urn:microsoft.com/office/officeart/2005/8/layout/vList2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E1D68-5CEA-4AB8-862E-3F9F50134DA5}" type="datetimeFigureOut">
              <a:rPr lang="ru-RU" smtClean="0"/>
              <a:pPr/>
              <a:t>18.11.2008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14776-FFC6-40CA-8330-4D0F39E20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11/18/2008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20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4" y="4723924"/>
            <a:ext cx="5029635" cy="447579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21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4" y="4723924"/>
            <a:ext cx="5029635" cy="4475798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lIns="84408" tIns="42204" rIns="84408" bIns="42204"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lIns="84408" tIns="42204" rIns="84408" bIns="42204"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lIns="84408" tIns="42204" rIns="84408" bIns="42204"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lIns="84408" tIns="42204" rIns="84408" bIns="42204"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lIns="84408" tIns="42204" rIns="84408" bIns="42204"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lIns="84408" tIns="42204" rIns="84408" bIns="42204"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lIns="84408" tIns="42204" rIns="84408" bIns="42204"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lIns="84408" tIns="42204" rIns="84408" bIns="42204"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11/18/2008 12:14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11/18/2008 12:14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11/18/2008 12:14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ООО "АСУ XXI ВЕК"    2002-2007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F54D16F3-4C0A-4F3E-8958-A005B74B24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11/18/2008 12:14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11/18/2008 12:14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11/18/2008 12:14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11/18/2008 12:14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11/18/2008 12:14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11/18/2008 12:14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11/18/2008 12:14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11/18/2008 12:14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11/18/2008 12:14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ransition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26" Type="http://schemas.openxmlformats.org/officeDocument/2006/relationships/image" Target="../media/image29.jpeg"/><Relationship Id="rId3" Type="http://schemas.openxmlformats.org/officeDocument/2006/relationships/image" Target="../media/image6.jpeg"/><Relationship Id="rId21" Type="http://schemas.openxmlformats.org/officeDocument/2006/relationships/image" Target="../media/image24.jpeg"/><Relationship Id="rId34" Type="http://schemas.openxmlformats.org/officeDocument/2006/relationships/image" Target="../media/image37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5" Type="http://schemas.openxmlformats.org/officeDocument/2006/relationships/image" Target="../media/image28.jpeg"/><Relationship Id="rId33" Type="http://schemas.openxmlformats.org/officeDocument/2006/relationships/image" Target="../media/image36.jpeg"/><Relationship Id="rId38" Type="http://schemas.openxmlformats.org/officeDocument/2006/relationships/image" Target="../media/image41.jpe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29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24" Type="http://schemas.openxmlformats.org/officeDocument/2006/relationships/image" Target="../media/image27.jpeg"/><Relationship Id="rId32" Type="http://schemas.openxmlformats.org/officeDocument/2006/relationships/image" Target="../media/image35.jpeg"/><Relationship Id="rId37" Type="http://schemas.openxmlformats.org/officeDocument/2006/relationships/image" Target="../media/image40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28" Type="http://schemas.openxmlformats.org/officeDocument/2006/relationships/image" Target="../media/image31.jpeg"/><Relationship Id="rId36" Type="http://schemas.openxmlformats.org/officeDocument/2006/relationships/image" Target="../media/image39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31" Type="http://schemas.openxmlformats.org/officeDocument/2006/relationships/image" Target="../media/image34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Relationship Id="rId27" Type="http://schemas.openxmlformats.org/officeDocument/2006/relationships/image" Target="../media/image30.jpeg"/><Relationship Id="rId30" Type="http://schemas.openxmlformats.org/officeDocument/2006/relationships/image" Target="../media/image33.jpeg"/><Relationship Id="rId35" Type="http://schemas.openxmlformats.org/officeDocument/2006/relationships/image" Target="../media/image3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uxxivek.spb.r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mailbox@asuxxivek.spb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Data" Target="../diagrams/data4.xml"/><Relationship Id="rId7" Type="http://schemas.openxmlformats.org/officeDocument/2006/relationships/diagramData" Target="../diagrams/data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diagramColors" Target="../diagrams/colors5.xml"/><Relationship Id="rId4" Type="http://schemas.openxmlformats.org/officeDocument/2006/relationships/diagramLayout" Target="../diagrams/layout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Data" Target="../diagrams/data6.xml"/><Relationship Id="rId7" Type="http://schemas.openxmlformats.org/officeDocument/2006/relationships/diagramData" Target="../diagrams/data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10" Type="http://schemas.openxmlformats.org/officeDocument/2006/relationships/diagramColors" Target="../diagrams/colors7.xml"/><Relationship Id="rId4" Type="http://schemas.openxmlformats.org/officeDocument/2006/relationships/diagramLayout" Target="../diagrams/layout6.xml"/><Relationship Id="rId9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214942" y="285728"/>
            <a:ext cx="3929058" cy="614806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14282" y="4857760"/>
            <a:ext cx="8715436" cy="93820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ВОРОНКА ПРОДАЖ</a:t>
            </a:r>
            <a:br>
              <a:rPr lang="ru-RU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контроля и анализа продаж</a:t>
            </a:r>
            <a:endParaRPr lang="ru-RU" sz="2800" b="1" noProof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3" descr="ASU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6244110"/>
            <a:ext cx="996950" cy="346075"/>
          </a:xfrm>
          <a:prstGeom prst="rect">
            <a:avLst/>
          </a:prstGeom>
          <a:noFill/>
        </p:spPr>
      </p:pic>
      <p:sp>
        <p:nvSpPr>
          <p:cNvPr id="5" name="Rectangle 1"/>
          <p:cNvSpPr txBox="1">
            <a:spLocks/>
          </p:cNvSpPr>
          <p:nvPr/>
        </p:nvSpPr>
        <p:spPr>
          <a:xfrm>
            <a:off x="3714744" y="214290"/>
            <a:ext cx="5429256" cy="64294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КОМПАНИЯ «АСУ </a:t>
            </a:r>
            <a:r>
              <a:rPr kumimoji="0" lang="en-US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XXI </a:t>
            </a:r>
            <a: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век»</a:t>
            </a:r>
            <a:endParaRPr kumimoji="0" lang="en-US" sz="2000" b="1" i="0" u="none" strike="noStrike" kern="1200" cap="all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1200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Разработка</a:t>
            </a:r>
            <a:r>
              <a:rPr kumimoji="0" lang="ru-RU" sz="1200" i="0" u="none" strike="noStrike" kern="1200" spc="0" normalizeH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информационных систем для бизнеса</a:t>
            </a:r>
            <a:endParaRPr kumimoji="0" lang="ru-RU" sz="1200" i="0" u="none" strike="noStrike" kern="1200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Трапеция 23"/>
          <p:cNvSpPr/>
          <p:nvPr/>
        </p:nvSpPr>
        <p:spPr>
          <a:xfrm flipV="1">
            <a:off x="1125966" y="2000240"/>
            <a:ext cx="1944000" cy="300039"/>
          </a:xfrm>
          <a:prstGeom prst="trapezoid">
            <a:avLst>
              <a:gd name="adj" fmla="val 26229"/>
            </a:avLst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Трапеция 24"/>
          <p:cNvSpPr/>
          <p:nvPr/>
        </p:nvSpPr>
        <p:spPr>
          <a:xfrm flipV="1">
            <a:off x="1206930" y="2300279"/>
            <a:ext cx="1785950" cy="300039"/>
          </a:xfrm>
          <a:prstGeom prst="trapezoid">
            <a:avLst>
              <a:gd name="adj" fmla="val 228747"/>
            </a:avLst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Трапеция 25"/>
          <p:cNvSpPr/>
          <p:nvPr/>
        </p:nvSpPr>
        <p:spPr>
          <a:xfrm flipV="1">
            <a:off x="1884796" y="2600319"/>
            <a:ext cx="428628" cy="300039"/>
          </a:xfrm>
          <a:prstGeom prst="trapezoid">
            <a:avLst>
              <a:gd name="adj" fmla="val 24938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Трапеция 26"/>
          <p:cNvSpPr/>
          <p:nvPr/>
        </p:nvSpPr>
        <p:spPr>
          <a:xfrm flipV="1">
            <a:off x="1959404" y="2900362"/>
            <a:ext cx="280800" cy="315000"/>
          </a:xfrm>
          <a:prstGeom prst="trapezoid">
            <a:avLst>
              <a:gd name="adj" fmla="val 23478"/>
            </a:avLst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Трапеция 27"/>
          <p:cNvSpPr/>
          <p:nvPr/>
        </p:nvSpPr>
        <p:spPr>
          <a:xfrm flipV="1">
            <a:off x="2026088" y="3214686"/>
            <a:ext cx="148475" cy="285450"/>
          </a:xfrm>
          <a:prstGeom prst="trapezoid">
            <a:avLst>
              <a:gd name="adj" fmla="val 6415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Выноска 1 45"/>
          <p:cNvSpPr/>
          <p:nvPr/>
        </p:nvSpPr>
        <p:spPr>
          <a:xfrm>
            <a:off x="2839346" y="2472410"/>
            <a:ext cx="1500198" cy="214314"/>
          </a:xfrm>
          <a:prstGeom prst="borderCallout1">
            <a:avLst>
              <a:gd name="adj1" fmla="val 18750"/>
              <a:gd name="adj2" fmla="val -8333"/>
              <a:gd name="adj3" fmla="val -12071"/>
              <a:gd name="adj4" fmla="val -36025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Проблемный этап</a:t>
            </a:r>
            <a:endParaRPr lang="ru-RU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681692" y="1614022"/>
            <a:ext cx="29079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1. Проблемные этапы в бизнес-процессе</a:t>
            </a:r>
            <a:endParaRPr lang="ru-RU" sz="1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3464" y="4216268"/>
            <a:ext cx="2415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2. Длительность бизнес-процесса</a:t>
            </a:r>
            <a:endParaRPr lang="ru-RU" sz="1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" name="Группа 61"/>
          <p:cNvGrpSpPr/>
          <p:nvPr/>
        </p:nvGrpSpPr>
        <p:grpSpPr>
          <a:xfrm>
            <a:off x="1613332" y="4600584"/>
            <a:ext cx="1944000" cy="1357322"/>
            <a:chOff x="5518858" y="4850140"/>
            <a:chExt cx="1944000" cy="1357322"/>
          </a:xfrm>
        </p:grpSpPr>
        <p:sp>
          <p:nvSpPr>
            <p:cNvPr id="53" name="Трапеция 52"/>
            <p:cNvSpPr/>
            <p:nvPr/>
          </p:nvSpPr>
          <p:spPr>
            <a:xfrm flipV="1">
              <a:off x="5518858" y="4850140"/>
              <a:ext cx="1944000" cy="142876"/>
            </a:xfrm>
            <a:prstGeom prst="trapezoid">
              <a:avLst>
                <a:gd name="adj" fmla="val 96983"/>
              </a:avLst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6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Трапеция 53"/>
            <p:cNvSpPr/>
            <p:nvPr/>
          </p:nvSpPr>
          <p:spPr>
            <a:xfrm flipV="1">
              <a:off x="5659353" y="4993013"/>
              <a:ext cx="1663200" cy="571506"/>
            </a:xfrm>
            <a:prstGeom prst="trapezoid">
              <a:avLst>
                <a:gd name="adj" fmla="val 39882"/>
              </a:avLst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Трапеция 54"/>
            <p:cNvSpPr/>
            <p:nvPr/>
          </p:nvSpPr>
          <p:spPr>
            <a:xfrm flipV="1">
              <a:off x="5887953" y="5564520"/>
              <a:ext cx="1202400" cy="214314"/>
            </a:xfrm>
            <a:prstGeom prst="trapezoid">
              <a:avLst>
                <a:gd name="adj" fmla="val 87160"/>
              </a:avLst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6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Трапеция 55"/>
            <p:cNvSpPr/>
            <p:nvPr/>
          </p:nvSpPr>
          <p:spPr>
            <a:xfrm flipV="1">
              <a:off x="6073694" y="5778834"/>
              <a:ext cx="828000" cy="71438"/>
            </a:xfrm>
            <a:prstGeom prst="trapezoid">
              <a:avLst>
                <a:gd name="adj" fmla="val 93478"/>
              </a:avLst>
            </a:prstGeom>
            <a:solidFill>
              <a:srgbClr val="009900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Трапеция 56"/>
            <p:cNvSpPr/>
            <p:nvPr/>
          </p:nvSpPr>
          <p:spPr>
            <a:xfrm flipV="1">
              <a:off x="6140363" y="5850272"/>
              <a:ext cx="694800" cy="357190"/>
            </a:xfrm>
            <a:prstGeom prst="trapezoid">
              <a:avLst>
                <a:gd name="adj" fmla="val 43452"/>
              </a:avLst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6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58" name="Выноска 1 57"/>
          <p:cNvSpPr/>
          <p:nvPr/>
        </p:nvSpPr>
        <p:spPr>
          <a:xfrm>
            <a:off x="2554726" y="3357562"/>
            <a:ext cx="1500198" cy="214314"/>
          </a:xfrm>
          <a:prstGeom prst="borderCallout1">
            <a:avLst>
              <a:gd name="adj1" fmla="val 69417"/>
              <a:gd name="adj2" fmla="val -8333"/>
              <a:gd name="adj3" fmla="val -17997"/>
              <a:gd name="adj4" fmla="val -31072"/>
            </a:avLst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Идеальный этап</a:t>
            </a:r>
            <a:endParaRPr lang="ru-RU" sz="1200" dirty="0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1184704" y="4672022"/>
            <a:ext cx="328612" cy="1285884"/>
            <a:chOff x="599" y="1440"/>
            <a:chExt cx="225" cy="1800"/>
          </a:xfrm>
        </p:grpSpPr>
        <p:sp>
          <p:nvSpPr>
            <p:cNvPr id="60" name="Line 31"/>
            <p:cNvSpPr>
              <a:spLocks noChangeShapeType="1"/>
            </p:cNvSpPr>
            <p:nvPr/>
          </p:nvSpPr>
          <p:spPr bwMode="auto">
            <a:xfrm>
              <a:off x="824" y="1440"/>
              <a:ext cx="0" cy="1800"/>
            </a:xfrm>
            <a:prstGeom prst="line">
              <a:avLst/>
            </a:prstGeom>
            <a:noFill/>
            <a:ln w="28575">
              <a:solidFill>
                <a:srgbClr val="41474D"/>
              </a:solidFill>
              <a:round/>
              <a:headEnd/>
              <a:tailEnd type="triangle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0" tIns="0" rIns="0" bIns="0" anchor="ctr"/>
            <a:lstStyle/>
            <a:p>
              <a:endParaRPr lang="ru-RU" dirty="0"/>
            </a:p>
          </p:txBody>
        </p:sp>
        <p:sp>
          <p:nvSpPr>
            <p:cNvPr id="61" name="Text Box 32"/>
            <p:cNvSpPr txBox="1">
              <a:spLocks noChangeArrowheads="1"/>
            </p:cNvSpPr>
            <p:nvPr/>
          </p:nvSpPr>
          <p:spPr bwMode="auto">
            <a:xfrm rot="16200000">
              <a:off x="208" y="2188"/>
              <a:ext cx="929" cy="148"/>
            </a:xfrm>
            <a:prstGeom prst="rect">
              <a:avLst/>
            </a:prstGeom>
            <a:noFill/>
            <a:ln w="4699" algn="in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0" tIns="0" rIns="0" bIns="0">
              <a:spAutoFit/>
            </a:bodyPr>
            <a:lstStyle/>
            <a:p>
              <a:r>
                <a:rPr lang="ru-RU" sz="1400" b="1" dirty="0" smtClean="0"/>
                <a:t>37 дней</a:t>
              </a:r>
              <a:endParaRPr lang="ru-RU" sz="1400" b="1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762828" y="4533909"/>
            <a:ext cx="5175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/>
              <a:t>4 дня</a:t>
            </a:r>
            <a:endParaRPr lang="ru-RU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655758" y="5111605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000" dirty="0" smtClean="0"/>
              <a:t>16 дней</a:t>
            </a:r>
            <a:endParaRPr lang="ru-RU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3361410" y="5329094"/>
            <a:ext cx="5533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/>
              <a:t>8 дней</a:t>
            </a:r>
            <a:endParaRPr lang="ru-RU" sz="1000" dirty="0"/>
          </a:p>
        </p:txBody>
      </p:sp>
      <p:sp>
        <p:nvSpPr>
          <p:cNvPr id="47" name="Выноска 1 46"/>
          <p:cNvSpPr/>
          <p:nvPr/>
        </p:nvSpPr>
        <p:spPr>
          <a:xfrm>
            <a:off x="2697602" y="2928934"/>
            <a:ext cx="1500198" cy="214314"/>
          </a:xfrm>
          <a:prstGeom prst="borderCallout1">
            <a:avLst>
              <a:gd name="adj1" fmla="val 18750"/>
              <a:gd name="adj2" fmla="val -8333"/>
              <a:gd name="adj3" fmla="val -80219"/>
              <a:gd name="adj4" fmla="val -36872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Нормальный этап</a:t>
            </a:r>
            <a:endParaRPr lang="ru-RU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659238" y="3712493"/>
            <a:ext cx="3824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Воронка продаж показывает, на каком из этапов бизнес-процесса происходит наибольшая потеря контактов.</a:t>
            </a:r>
            <a:endParaRPr lang="ru-RU" sz="11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rot="10800000" flipH="1">
            <a:off x="1752581" y="4738697"/>
            <a:ext cx="246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10800000" flipH="1" flipV="1">
            <a:off x="1987020" y="5313373"/>
            <a:ext cx="2232000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2168508" y="5530862"/>
            <a:ext cx="1656000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2232464" y="5600711"/>
            <a:ext cx="1980000" cy="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2397110" y="5954730"/>
            <a:ext cx="181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3836982" y="5395928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000" dirty="0" smtClean="0"/>
              <a:t>2 дня</a:t>
            </a:r>
            <a:endParaRPr lang="ru-RU" sz="10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762369" y="5746766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000" dirty="0" smtClean="0"/>
              <a:t>7 дней</a:t>
            </a:r>
            <a:endParaRPr lang="ru-RU" sz="1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83076" y="6059506"/>
            <a:ext cx="34496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Воронка продаж показывает длительность всего бизнес-процесса и отдельных его этапов, позволяя выделить из них наиболее проблемные .</a:t>
            </a:r>
            <a:endParaRPr lang="ru-RU" sz="11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681768" y="1643050"/>
            <a:ext cx="3291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3. Изменения в структуре входящих контактов</a:t>
            </a:r>
            <a:b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и сделок на выходе:</a:t>
            </a:r>
            <a:endParaRPr lang="ru-RU" sz="1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770668" y="5000636"/>
            <a:ext cx="36433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Воронка продаж показывает соотношения в структуре входящих контактов и сделок на выходе.</a:t>
            </a:r>
            <a:endParaRPr lang="ru-RU" sz="11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14" name="Группа 39"/>
          <p:cNvGrpSpPr/>
          <p:nvPr/>
        </p:nvGrpSpPr>
        <p:grpSpPr>
          <a:xfrm>
            <a:off x="4797022" y="2745100"/>
            <a:ext cx="1785950" cy="1143003"/>
            <a:chOff x="785786" y="2214554"/>
            <a:chExt cx="2643206" cy="1785946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115" name="Трапеция 114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129403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6" name="Трапеция 115"/>
            <p:cNvSpPr/>
            <p:nvPr/>
          </p:nvSpPr>
          <p:spPr>
            <a:xfrm flipV="1">
              <a:off x="1230463" y="2571740"/>
              <a:ext cx="1760400" cy="357190"/>
            </a:xfrm>
            <a:prstGeom prst="trapezoid">
              <a:avLst>
                <a:gd name="adj" fmla="val 4673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7" name="Трапеция 116"/>
            <p:cNvSpPr/>
            <p:nvPr/>
          </p:nvSpPr>
          <p:spPr>
            <a:xfrm flipV="1">
              <a:off x="1393976" y="2928930"/>
              <a:ext cx="1436400" cy="357190"/>
            </a:xfrm>
            <a:prstGeom prst="trapezoid">
              <a:avLst>
                <a:gd name="adj" fmla="val 108811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8" name="Трапеция 117"/>
            <p:cNvSpPr/>
            <p:nvPr/>
          </p:nvSpPr>
          <p:spPr>
            <a:xfrm flipV="1">
              <a:off x="1769256" y="3285678"/>
              <a:ext cx="691200" cy="375000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9" name="Трапеция 118"/>
            <p:cNvSpPr/>
            <p:nvPr/>
          </p:nvSpPr>
          <p:spPr>
            <a:xfrm flipV="1">
              <a:off x="1854975" y="3660678"/>
              <a:ext cx="522000" cy="339822"/>
            </a:xfrm>
            <a:prstGeom prst="trapezoid">
              <a:avLst>
                <a:gd name="adj" fmla="val 40755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22" name="Стрелка вниз 121"/>
          <p:cNvSpPr/>
          <p:nvPr/>
        </p:nvSpPr>
        <p:spPr>
          <a:xfrm>
            <a:off x="5176118" y="2571744"/>
            <a:ext cx="353696" cy="20669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5" name="TextBox 124"/>
          <p:cNvSpPr txBox="1"/>
          <p:nvPr/>
        </p:nvSpPr>
        <p:spPr>
          <a:xfrm>
            <a:off x="5029433" y="2132003"/>
            <a:ext cx="13035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/>
              <a:t>Входящие контакты: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689835" y="2285992"/>
            <a:ext cx="6703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/>
              <a:t>женщины</a:t>
            </a:r>
            <a:endParaRPr lang="ru-RU" sz="900" dirty="0"/>
          </a:p>
        </p:txBody>
      </p:sp>
      <p:sp>
        <p:nvSpPr>
          <p:cNvPr id="131" name="TextBox 130"/>
          <p:cNvSpPr txBox="1"/>
          <p:nvPr/>
        </p:nvSpPr>
        <p:spPr>
          <a:xfrm>
            <a:off x="5026257" y="2289167"/>
            <a:ext cx="6511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/>
              <a:t>мужчины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797656" y="3916366"/>
            <a:ext cx="180369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/>
              <a:t>Сделки на выходе:</a:t>
            </a:r>
          </a:p>
          <a:p>
            <a:pPr algn="ctr"/>
            <a:r>
              <a:rPr lang="ru-RU" sz="900" dirty="0" smtClean="0"/>
              <a:t>мужчины – 29%, женщины – 71%</a:t>
            </a:r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 rot="16200000" flipH="1">
            <a:off x="5121396" y="3311795"/>
            <a:ext cx="1143003" cy="5802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6866178" y="2500306"/>
            <a:ext cx="14173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/>
              <a:t>Входящие контакты: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7465943" y="2752717"/>
            <a:ext cx="942887" cy="3166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900" dirty="0" smtClean="0"/>
              <a:t>предприятия-</a:t>
            </a:r>
            <a:br>
              <a:rPr lang="ru-RU" sz="900" dirty="0" smtClean="0"/>
            </a:br>
            <a:r>
              <a:rPr lang="ru-RU" sz="900" dirty="0" smtClean="0"/>
              <a:t>производители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6842370" y="2757480"/>
            <a:ext cx="676788" cy="3166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900" dirty="0" smtClean="0"/>
              <a:t>торговые </a:t>
            </a:r>
            <a:br>
              <a:rPr lang="ru-RU" sz="900" dirty="0" smtClean="0"/>
            </a:br>
            <a:r>
              <a:rPr lang="ru-RU" sz="900" dirty="0" smtClean="0"/>
              <a:t>компании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6602656" y="4429132"/>
            <a:ext cx="1925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/>
              <a:t>Сделки на выходе:</a:t>
            </a:r>
          </a:p>
          <a:p>
            <a:pPr algn="ctr"/>
            <a:r>
              <a:rPr lang="ru-RU" sz="900" dirty="0" smtClean="0"/>
              <a:t>Торговые компании – 51%, </a:t>
            </a:r>
            <a:br>
              <a:rPr lang="ru-RU" sz="900" dirty="0" smtClean="0"/>
            </a:br>
            <a:r>
              <a:rPr lang="ru-RU" sz="900" dirty="0" smtClean="0"/>
              <a:t>предприятия-производители – 49%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5253288" y="2792724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921598" y="2795583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5253288" y="3021324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46%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5921606" y="3026564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54%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5250907" y="3252305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FF0000"/>
                </a:solidFill>
              </a:rPr>
              <a:t>32%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5921598" y="3255172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FF0000"/>
                </a:solidFill>
              </a:rPr>
              <a:t>68%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5253288" y="3492818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FF0000"/>
                </a:solidFill>
              </a:rPr>
              <a:t>32%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5253288" y="3709521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FF0000"/>
                </a:solidFill>
              </a:rPr>
              <a:t>29%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5921598" y="3495677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FF0000"/>
                </a:solidFill>
              </a:rPr>
              <a:t>68%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5921598" y="3712372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FF0000"/>
                </a:solidFill>
              </a:rPr>
              <a:t>71%</a:t>
            </a:r>
          </a:p>
        </p:txBody>
      </p:sp>
      <p:sp>
        <p:nvSpPr>
          <p:cNvPr id="202" name="Стрелка вниз 201"/>
          <p:cNvSpPr/>
          <p:nvPr/>
        </p:nvSpPr>
        <p:spPr>
          <a:xfrm>
            <a:off x="5842234" y="2571744"/>
            <a:ext cx="353696" cy="20669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08" name="Группа 39"/>
          <p:cNvGrpSpPr/>
          <p:nvPr/>
        </p:nvGrpSpPr>
        <p:grpSpPr>
          <a:xfrm>
            <a:off x="6667744" y="3259136"/>
            <a:ext cx="1785950" cy="1143003"/>
            <a:chOff x="785786" y="2214554"/>
            <a:chExt cx="2643206" cy="1785946"/>
          </a:xfrm>
          <a:solidFill>
            <a:schemeClr val="accent3">
              <a:lumMod val="75000"/>
            </a:schemeClr>
          </a:solidFill>
        </p:grpSpPr>
        <p:sp>
          <p:nvSpPr>
            <p:cNvPr id="209" name="Трапеция 208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129403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0" name="Трапеция 209"/>
            <p:cNvSpPr/>
            <p:nvPr/>
          </p:nvSpPr>
          <p:spPr>
            <a:xfrm flipV="1">
              <a:off x="1230463" y="2571740"/>
              <a:ext cx="1760400" cy="357190"/>
            </a:xfrm>
            <a:prstGeom prst="trapezoid">
              <a:avLst>
                <a:gd name="adj" fmla="val 4673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1" name="Трапеция 210"/>
            <p:cNvSpPr/>
            <p:nvPr/>
          </p:nvSpPr>
          <p:spPr>
            <a:xfrm flipV="1">
              <a:off x="1393976" y="2928930"/>
              <a:ext cx="1436400" cy="357190"/>
            </a:xfrm>
            <a:prstGeom prst="trapezoid">
              <a:avLst>
                <a:gd name="adj" fmla="val 108811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2" name="Трапеция 211"/>
            <p:cNvSpPr/>
            <p:nvPr/>
          </p:nvSpPr>
          <p:spPr>
            <a:xfrm flipV="1">
              <a:off x="1769256" y="3285678"/>
              <a:ext cx="691200" cy="375000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3" name="Трапеция 212"/>
            <p:cNvSpPr/>
            <p:nvPr/>
          </p:nvSpPr>
          <p:spPr>
            <a:xfrm flipV="1">
              <a:off x="1854975" y="3660678"/>
              <a:ext cx="522000" cy="339822"/>
            </a:xfrm>
            <a:prstGeom prst="trapezoid">
              <a:avLst>
                <a:gd name="adj" fmla="val 40755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14" name="Стрелка вниз 213"/>
          <p:cNvSpPr/>
          <p:nvPr/>
        </p:nvSpPr>
        <p:spPr>
          <a:xfrm>
            <a:off x="7046840" y="3085780"/>
            <a:ext cx="353696" cy="20669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15" name="Прямая соединительная линия 214"/>
          <p:cNvCxnSpPr/>
          <p:nvPr/>
        </p:nvCxnSpPr>
        <p:spPr>
          <a:xfrm rot="16200000" flipH="1">
            <a:off x="6992118" y="3829006"/>
            <a:ext cx="1143003" cy="5802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7124010" y="3306760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bg1"/>
                </a:solidFill>
              </a:rPr>
              <a:t>30%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7792320" y="3309619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bg1"/>
                </a:solidFill>
              </a:rPr>
              <a:t>70%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7124010" y="3535360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42%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7792328" y="3540600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58%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7121629" y="3766341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</a:rPr>
              <a:t>44%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7792320" y="3769208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</a:rPr>
              <a:t>56%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7124010" y="4006854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</a:rPr>
              <a:t>52%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7124010" y="4223557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</a:rPr>
              <a:t>51%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7792320" y="4009713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</a:rPr>
              <a:t>48%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7792320" y="4226408"/>
            <a:ext cx="2143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</a:rPr>
              <a:t>49%</a:t>
            </a:r>
          </a:p>
        </p:txBody>
      </p:sp>
      <p:sp>
        <p:nvSpPr>
          <p:cNvPr id="226" name="Стрелка вниз 225"/>
          <p:cNvSpPr/>
          <p:nvPr/>
        </p:nvSpPr>
        <p:spPr>
          <a:xfrm>
            <a:off x="7712956" y="3085780"/>
            <a:ext cx="353696" cy="20669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2" name="Picture 33" descr="ASU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8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Что показывает воронка продаж?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Эталонная воронка </a:t>
            </a:r>
            <a:r>
              <a:rPr lang="ru-RU" sz="4800" b="1" dirty="0"/>
              <a:t>продаж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653477" y="1863714"/>
            <a:ext cx="1643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Довженко А. Е.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" name="Группа 39"/>
          <p:cNvGrpSpPr/>
          <p:nvPr/>
        </p:nvGrpSpPr>
        <p:grpSpPr>
          <a:xfrm>
            <a:off x="6679141" y="2125324"/>
            <a:ext cx="1643074" cy="1071565"/>
            <a:chOff x="785786" y="2214554"/>
            <a:chExt cx="2643206" cy="1785946"/>
          </a:xfr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77" name="Трапеция 76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23982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8" name="Трапеция 77"/>
            <p:cNvSpPr/>
            <p:nvPr/>
          </p:nvSpPr>
          <p:spPr>
            <a:xfrm flipV="1">
              <a:off x="1598719" y="2571733"/>
              <a:ext cx="1012320" cy="357190"/>
            </a:xfrm>
            <a:prstGeom prst="trapezoid">
              <a:avLst>
                <a:gd name="adj" fmla="val 4153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9" name="Трапеция 78"/>
            <p:cNvSpPr/>
            <p:nvPr/>
          </p:nvSpPr>
          <p:spPr>
            <a:xfrm flipV="1">
              <a:off x="1742038" y="2928923"/>
              <a:ext cx="729936" cy="357190"/>
            </a:xfrm>
            <a:prstGeom prst="trapezoid">
              <a:avLst>
                <a:gd name="adj" fmla="val 7270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0" name="Трапеция 79"/>
            <p:cNvSpPr/>
            <p:nvPr/>
          </p:nvSpPr>
          <p:spPr>
            <a:xfrm flipV="1">
              <a:off x="1986386" y="3285669"/>
              <a:ext cx="239760" cy="374999"/>
            </a:xfrm>
            <a:prstGeom prst="trapezoid">
              <a:avLst>
                <a:gd name="adj" fmla="val 8926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1" name="Трапеция 80"/>
            <p:cNvSpPr/>
            <p:nvPr/>
          </p:nvSpPr>
          <p:spPr>
            <a:xfrm flipV="1">
              <a:off x="2008701" y="3660677"/>
              <a:ext cx="197136" cy="339823"/>
            </a:xfrm>
            <a:prstGeom prst="trapezoid">
              <a:avLst>
                <a:gd name="adj" fmla="val 18533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" name="Группа 39"/>
          <p:cNvGrpSpPr/>
          <p:nvPr/>
        </p:nvGrpSpPr>
        <p:grpSpPr>
          <a:xfrm>
            <a:off x="6679141" y="5395926"/>
            <a:ext cx="1643074" cy="1071570"/>
            <a:chOff x="785786" y="2214554"/>
            <a:chExt cx="2643206" cy="1785946"/>
          </a:xfr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115" name="Трапеция 114"/>
            <p:cNvSpPr/>
            <p:nvPr/>
          </p:nvSpPr>
          <p:spPr>
            <a:xfrm flipV="1">
              <a:off x="785786" y="2214554"/>
              <a:ext cx="2643206" cy="357189"/>
            </a:xfrm>
            <a:prstGeom prst="trapezoid">
              <a:avLst>
                <a:gd name="adj" fmla="val 168291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6" name="Трапеция 115"/>
            <p:cNvSpPr/>
            <p:nvPr/>
          </p:nvSpPr>
          <p:spPr>
            <a:xfrm flipV="1">
              <a:off x="1360396" y="2571740"/>
              <a:ext cx="1493986" cy="357189"/>
            </a:xfrm>
            <a:prstGeom prst="trapezoid">
              <a:avLst>
                <a:gd name="adj" fmla="val 6673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7" name="Трапеция 116"/>
            <p:cNvSpPr/>
            <p:nvPr/>
          </p:nvSpPr>
          <p:spPr>
            <a:xfrm flipV="1">
              <a:off x="1590238" y="2928931"/>
              <a:ext cx="1034300" cy="357189"/>
            </a:xfrm>
            <a:prstGeom prst="trapezoid">
              <a:avLst>
                <a:gd name="adj" fmla="val 6658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8" name="Трапеция 117"/>
            <p:cNvSpPr/>
            <p:nvPr/>
          </p:nvSpPr>
          <p:spPr>
            <a:xfrm flipV="1">
              <a:off x="1820086" y="3285675"/>
              <a:ext cx="574610" cy="375001"/>
            </a:xfrm>
            <a:prstGeom prst="trapezoid">
              <a:avLst>
                <a:gd name="adj" fmla="val 45703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9" name="Трапеция 118"/>
            <p:cNvSpPr/>
            <p:nvPr/>
          </p:nvSpPr>
          <p:spPr>
            <a:xfrm flipV="1">
              <a:off x="1993744" y="3660677"/>
              <a:ext cx="229844" cy="339823"/>
            </a:xfrm>
            <a:prstGeom prst="trapezoid">
              <a:avLst>
                <a:gd name="adj" fmla="val 18533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" name="Группа 39"/>
          <p:cNvGrpSpPr/>
          <p:nvPr/>
        </p:nvGrpSpPr>
        <p:grpSpPr>
          <a:xfrm>
            <a:off x="4653477" y="2125324"/>
            <a:ext cx="1643074" cy="1071563"/>
            <a:chOff x="785786" y="2214554"/>
            <a:chExt cx="2643206" cy="1785942"/>
          </a:xfr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122" name="Трапеция 121"/>
            <p:cNvSpPr/>
            <p:nvPr/>
          </p:nvSpPr>
          <p:spPr>
            <a:xfrm flipV="1">
              <a:off x="785786" y="2214554"/>
              <a:ext cx="2643206" cy="357189"/>
            </a:xfrm>
            <a:prstGeom prst="trapezoid">
              <a:avLst>
                <a:gd name="adj" fmla="val 9495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3" name="Трапеция 122"/>
            <p:cNvSpPr/>
            <p:nvPr/>
          </p:nvSpPr>
          <p:spPr>
            <a:xfrm flipV="1">
              <a:off x="1119059" y="2571737"/>
              <a:ext cx="1980626" cy="357189"/>
            </a:xfrm>
            <a:prstGeom prst="trapezoid">
              <a:avLst>
                <a:gd name="adj" fmla="val 210442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4" name="Трапеция 123"/>
            <p:cNvSpPr/>
            <p:nvPr/>
          </p:nvSpPr>
          <p:spPr>
            <a:xfrm flipV="1">
              <a:off x="1835405" y="2928924"/>
              <a:ext cx="550174" cy="357189"/>
            </a:xfrm>
            <a:prstGeom prst="trapezoid">
              <a:avLst>
                <a:gd name="adj" fmla="val 22144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6" name="Трапеция 125"/>
            <p:cNvSpPr/>
            <p:nvPr/>
          </p:nvSpPr>
          <p:spPr>
            <a:xfrm flipV="1">
              <a:off x="1908194" y="3286123"/>
              <a:ext cx="405391" cy="374999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7" name="Трапеция 126"/>
            <p:cNvSpPr/>
            <p:nvPr/>
          </p:nvSpPr>
          <p:spPr>
            <a:xfrm flipV="1">
              <a:off x="1996302" y="3660674"/>
              <a:ext cx="229846" cy="339822"/>
            </a:xfrm>
            <a:prstGeom prst="trapezoid">
              <a:avLst>
                <a:gd name="adj" fmla="val 29089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6679141" y="1863714"/>
            <a:ext cx="1643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Решетова С. И.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643438" y="1643050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Воронка продаж сотрудника</a:t>
            </a:r>
            <a:endParaRPr lang="ru-RU" sz="1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714876" y="3519823"/>
            <a:ext cx="16430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Отдел продаж Петербург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" name="Группа 39"/>
          <p:cNvGrpSpPr/>
          <p:nvPr/>
        </p:nvGrpSpPr>
        <p:grpSpPr>
          <a:xfrm>
            <a:off x="4714876" y="5395926"/>
            <a:ext cx="1643074" cy="1071565"/>
            <a:chOff x="785786" y="2214554"/>
            <a:chExt cx="2643206" cy="1785946"/>
          </a:xfr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135" name="Трапеция 134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23982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6" name="Трапеция 135"/>
            <p:cNvSpPr/>
            <p:nvPr/>
          </p:nvSpPr>
          <p:spPr>
            <a:xfrm flipV="1">
              <a:off x="1598719" y="2571733"/>
              <a:ext cx="1012320" cy="357190"/>
            </a:xfrm>
            <a:prstGeom prst="trapezoid">
              <a:avLst>
                <a:gd name="adj" fmla="val 4153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7" name="Трапеция 136"/>
            <p:cNvSpPr/>
            <p:nvPr/>
          </p:nvSpPr>
          <p:spPr>
            <a:xfrm flipV="1">
              <a:off x="1742038" y="2928923"/>
              <a:ext cx="729936" cy="357190"/>
            </a:xfrm>
            <a:prstGeom prst="trapezoid">
              <a:avLst>
                <a:gd name="adj" fmla="val 7270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8" name="Трапеция 137"/>
            <p:cNvSpPr/>
            <p:nvPr/>
          </p:nvSpPr>
          <p:spPr>
            <a:xfrm flipV="1">
              <a:off x="1986386" y="3285669"/>
              <a:ext cx="239760" cy="374999"/>
            </a:xfrm>
            <a:prstGeom prst="trapezoid">
              <a:avLst>
                <a:gd name="adj" fmla="val 8926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9" name="Трапеция 138"/>
            <p:cNvSpPr/>
            <p:nvPr/>
          </p:nvSpPr>
          <p:spPr>
            <a:xfrm flipV="1">
              <a:off x="2008701" y="3660677"/>
              <a:ext cx="197136" cy="339823"/>
            </a:xfrm>
            <a:prstGeom prst="trapezoid">
              <a:avLst>
                <a:gd name="adj" fmla="val 18533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9"/>
          <p:cNvGrpSpPr/>
          <p:nvPr/>
        </p:nvGrpSpPr>
        <p:grpSpPr>
          <a:xfrm>
            <a:off x="4714876" y="3781433"/>
            <a:ext cx="1643074" cy="1071561"/>
            <a:chOff x="785786" y="2214554"/>
            <a:chExt cx="2643206" cy="1785938"/>
          </a:xfr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141" name="Трапеция 140"/>
            <p:cNvSpPr/>
            <p:nvPr/>
          </p:nvSpPr>
          <p:spPr>
            <a:xfrm flipV="1">
              <a:off x="785786" y="2214554"/>
              <a:ext cx="2643206" cy="357189"/>
            </a:xfrm>
            <a:prstGeom prst="trapezoid">
              <a:avLst>
                <a:gd name="adj" fmla="val 48292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2" name="Трапеция 141"/>
            <p:cNvSpPr/>
            <p:nvPr/>
          </p:nvSpPr>
          <p:spPr>
            <a:xfrm flipV="1">
              <a:off x="950502" y="2571733"/>
              <a:ext cx="2304939" cy="357189"/>
            </a:xfrm>
            <a:prstGeom prst="trapezoid">
              <a:avLst>
                <a:gd name="adj" fmla="val 253776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3" name="Трапеция 142"/>
            <p:cNvSpPr/>
            <p:nvPr/>
          </p:nvSpPr>
          <p:spPr>
            <a:xfrm flipV="1">
              <a:off x="1835405" y="2928924"/>
              <a:ext cx="550174" cy="357189"/>
            </a:xfrm>
            <a:prstGeom prst="trapezoid">
              <a:avLst>
                <a:gd name="adj" fmla="val 47699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4" name="Трапеция 143"/>
            <p:cNvSpPr/>
            <p:nvPr/>
          </p:nvSpPr>
          <p:spPr>
            <a:xfrm flipV="1">
              <a:off x="1996291" y="3286120"/>
              <a:ext cx="229846" cy="374999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5" name="Трапеция 144"/>
            <p:cNvSpPr/>
            <p:nvPr/>
          </p:nvSpPr>
          <p:spPr>
            <a:xfrm flipV="1">
              <a:off x="2049928" y="3660670"/>
              <a:ext cx="121617" cy="339822"/>
            </a:xfrm>
            <a:prstGeom prst="trapezoid">
              <a:avLst>
                <a:gd name="adj" fmla="val 3853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6740540" y="3519823"/>
            <a:ext cx="1643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Региональный отдел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4714876" y="3317569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Воронка продаж подразделения</a:t>
            </a:r>
            <a:endParaRPr lang="ru-RU" sz="1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7" name="Группа 39"/>
          <p:cNvGrpSpPr/>
          <p:nvPr/>
        </p:nvGrpSpPr>
        <p:grpSpPr>
          <a:xfrm>
            <a:off x="6669102" y="3786190"/>
            <a:ext cx="1643074" cy="1071561"/>
            <a:chOff x="785786" y="2214554"/>
            <a:chExt cx="2643206" cy="178593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168" name="Трапеция 167"/>
            <p:cNvSpPr/>
            <p:nvPr/>
          </p:nvSpPr>
          <p:spPr>
            <a:xfrm flipV="1">
              <a:off x="785786" y="2214554"/>
              <a:ext cx="2643206" cy="357189"/>
            </a:xfrm>
            <a:prstGeom prst="trapezoid">
              <a:avLst>
                <a:gd name="adj" fmla="val 300144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1820084" y="2571723"/>
              <a:ext cx="574610" cy="357189"/>
            </a:xfrm>
            <a:prstGeom prst="trapezoid">
              <a:avLst>
                <a:gd name="adj" fmla="val 33705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935006" y="2928920"/>
              <a:ext cx="344766" cy="357189"/>
            </a:xfrm>
            <a:prstGeom prst="trapezoid">
              <a:avLst>
                <a:gd name="adj" fmla="val 25476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1" name="Трапеция 170"/>
            <p:cNvSpPr/>
            <p:nvPr/>
          </p:nvSpPr>
          <p:spPr>
            <a:xfrm flipV="1">
              <a:off x="2024390" y="3286119"/>
              <a:ext cx="168559" cy="374999"/>
            </a:xfrm>
            <a:prstGeom prst="trapezoid">
              <a:avLst>
                <a:gd name="adj" fmla="val 14387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2" name="Трапеция 171"/>
            <p:cNvSpPr/>
            <p:nvPr/>
          </p:nvSpPr>
          <p:spPr>
            <a:xfrm flipV="1">
              <a:off x="2046098" y="3660670"/>
              <a:ext cx="121617" cy="339822"/>
            </a:xfrm>
            <a:prstGeom prst="trapezoid">
              <a:avLst>
                <a:gd name="adj" fmla="val 3853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73" name="TextBox 172"/>
          <p:cNvSpPr txBox="1"/>
          <p:nvPr/>
        </p:nvSpPr>
        <p:spPr>
          <a:xfrm>
            <a:off x="4714876" y="5134316"/>
            <a:ext cx="16430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Торговые компании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740540" y="5134316"/>
            <a:ext cx="1643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Производители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714876" y="4932062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Воронка продаж для группы клиентов</a:t>
            </a:r>
            <a:endParaRPr lang="ru-RU" sz="1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94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2176" y="6500834"/>
            <a:ext cx="714380" cy="247985"/>
          </a:xfrm>
          <a:prstGeom prst="rect">
            <a:avLst/>
          </a:prstGeom>
          <a:noFill/>
        </p:spPr>
      </p:pic>
      <p:sp>
        <p:nvSpPr>
          <p:cNvPr id="57" name="TextBox 56"/>
          <p:cNvSpPr txBox="1"/>
          <p:nvPr/>
        </p:nvSpPr>
        <p:spPr>
          <a:xfrm>
            <a:off x="285720" y="3718987"/>
            <a:ext cx="4214842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1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Эталонная воронка продаж показывает общефирменную статистику, собранную со всего предприятия. </a:t>
            </a:r>
          </a:p>
          <a:p>
            <a:pPr algn="ctr"/>
            <a:r>
              <a:rPr lang="ru-RU" sz="11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Эталонную воронку можно сравнить с воронкой продаж отдельного сотрудника, группы сотрудников, группы организаций, по отдельному проекту (виду </a:t>
            </a:r>
            <a:r>
              <a:rPr lang="ru-RU" sz="11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деятель-ности</a:t>
            </a:r>
            <a:r>
              <a:rPr lang="ru-RU" sz="11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), воронкой продаж за определенный период и т. п.  </a:t>
            </a:r>
            <a:endParaRPr lang="ru-RU" sz="11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57264" y="1643050"/>
            <a:ext cx="2643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Эталонная воронка продаж</a:t>
            </a:r>
            <a:endParaRPr lang="ru-RU" sz="1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9" name="Группа 39"/>
          <p:cNvGrpSpPr/>
          <p:nvPr/>
        </p:nvGrpSpPr>
        <p:grpSpPr>
          <a:xfrm>
            <a:off x="1300140" y="2000240"/>
            <a:ext cx="2357454" cy="1500198"/>
            <a:chOff x="785786" y="2214554"/>
            <a:chExt cx="2643206" cy="1785946"/>
          </a:xfrm>
          <a:gradFill flip="none" rotWithShape="1">
            <a:gsLst>
              <a:gs pos="0">
                <a:schemeClr val="accent1">
                  <a:lumMod val="50000"/>
                </a:schemeClr>
              </a:gs>
              <a:gs pos="47000">
                <a:srgbClr val="D49E6C"/>
              </a:gs>
              <a:gs pos="80000">
                <a:srgbClr val="A65528"/>
              </a:gs>
              <a:gs pos="93000">
                <a:srgbClr val="663012"/>
              </a:gs>
            </a:gsLst>
            <a:lin ang="5400000" scaled="0"/>
            <a:tileRect/>
          </a:gradFill>
        </p:grpSpPr>
        <p:sp>
          <p:nvSpPr>
            <p:cNvPr id="60" name="Трапеция 59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129403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Трапеция 60"/>
            <p:cNvSpPr/>
            <p:nvPr/>
          </p:nvSpPr>
          <p:spPr>
            <a:xfrm flipV="1">
              <a:off x="1230463" y="2571740"/>
              <a:ext cx="1760400" cy="357190"/>
            </a:xfrm>
            <a:prstGeom prst="trapezoid">
              <a:avLst>
                <a:gd name="adj" fmla="val 4673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Трапеция 61"/>
            <p:cNvSpPr/>
            <p:nvPr/>
          </p:nvSpPr>
          <p:spPr>
            <a:xfrm flipV="1">
              <a:off x="1393976" y="2928930"/>
              <a:ext cx="1436400" cy="357190"/>
            </a:xfrm>
            <a:prstGeom prst="trapezoid">
              <a:avLst>
                <a:gd name="adj" fmla="val 108811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Трапеция 62"/>
            <p:cNvSpPr/>
            <p:nvPr/>
          </p:nvSpPr>
          <p:spPr>
            <a:xfrm flipV="1">
              <a:off x="1769256" y="3285678"/>
              <a:ext cx="691200" cy="375000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4" name="Трапеция 63"/>
            <p:cNvSpPr/>
            <p:nvPr/>
          </p:nvSpPr>
          <p:spPr>
            <a:xfrm flipV="1">
              <a:off x="1854975" y="3660678"/>
              <a:ext cx="522000" cy="339822"/>
            </a:xfrm>
            <a:prstGeom prst="trapezoid">
              <a:avLst>
                <a:gd name="adj" fmla="val 40755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661956" y="5132142"/>
            <a:ext cx="16430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Оборудование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643174" y="5132142"/>
            <a:ext cx="1643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Услуги и работы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30590" y="4938766"/>
            <a:ext cx="3455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Воронка продаж для проектов</a:t>
            </a:r>
            <a:endParaRPr lang="ru-RU" sz="1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88" name="Группа 39"/>
          <p:cNvGrpSpPr/>
          <p:nvPr/>
        </p:nvGrpSpPr>
        <p:grpSpPr>
          <a:xfrm>
            <a:off x="2643174" y="5393752"/>
            <a:ext cx="1643074" cy="1071563"/>
            <a:chOff x="785786" y="2214554"/>
            <a:chExt cx="2643206" cy="1785942"/>
          </a:xfr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89" name="Трапеция 88"/>
            <p:cNvSpPr/>
            <p:nvPr/>
          </p:nvSpPr>
          <p:spPr>
            <a:xfrm flipV="1">
              <a:off x="785786" y="2214554"/>
              <a:ext cx="2643206" cy="357189"/>
            </a:xfrm>
            <a:prstGeom prst="trapezoid">
              <a:avLst>
                <a:gd name="adj" fmla="val 9495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0" name="Трапеция 89"/>
            <p:cNvSpPr/>
            <p:nvPr/>
          </p:nvSpPr>
          <p:spPr>
            <a:xfrm flipV="1">
              <a:off x="1119059" y="2571737"/>
              <a:ext cx="1980626" cy="357189"/>
            </a:xfrm>
            <a:prstGeom prst="trapezoid">
              <a:avLst>
                <a:gd name="adj" fmla="val 210442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1" name="Трапеция 90"/>
            <p:cNvSpPr/>
            <p:nvPr/>
          </p:nvSpPr>
          <p:spPr>
            <a:xfrm flipV="1">
              <a:off x="1835405" y="2928924"/>
              <a:ext cx="550174" cy="357189"/>
            </a:xfrm>
            <a:prstGeom prst="trapezoid">
              <a:avLst>
                <a:gd name="adj" fmla="val 22144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2" name="Трапеция 91"/>
            <p:cNvSpPr/>
            <p:nvPr/>
          </p:nvSpPr>
          <p:spPr>
            <a:xfrm flipV="1">
              <a:off x="1908194" y="3286123"/>
              <a:ext cx="405391" cy="374999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3" name="Трапеция 92"/>
            <p:cNvSpPr/>
            <p:nvPr/>
          </p:nvSpPr>
          <p:spPr>
            <a:xfrm flipV="1">
              <a:off x="1996302" y="3660674"/>
              <a:ext cx="229846" cy="339822"/>
            </a:xfrm>
            <a:prstGeom prst="trapezoid">
              <a:avLst>
                <a:gd name="adj" fmla="val 29089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4" name="Группа 39"/>
          <p:cNvGrpSpPr/>
          <p:nvPr/>
        </p:nvGrpSpPr>
        <p:grpSpPr>
          <a:xfrm>
            <a:off x="669576" y="5393752"/>
            <a:ext cx="1643074" cy="1071565"/>
            <a:chOff x="785786" y="2214554"/>
            <a:chExt cx="2643206" cy="1785946"/>
          </a:xfr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95" name="Трапеция 94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23982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6" name="Трапеция 95"/>
            <p:cNvSpPr/>
            <p:nvPr/>
          </p:nvSpPr>
          <p:spPr>
            <a:xfrm flipV="1">
              <a:off x="1598719" y="2571733"/>
              <a:ext cx="1012320" cy="357190"/>
            </a:xfrm>
            <a:prstGeom prst="trapezoid">
              <a:avLst>
                <a:gd name="adj" fmla="val 4153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7" name="Трапеция 96"/>
            <p:cNvSpPr/>
            <p:nvPr/>
          </p:nvSpPr>
          <p:spPr>
            <a:xfrm flipV="1">
              <a:off x="1742038" y="2928923"/>
              <a:ext cx="729936" cy="357190"/>
            </a:xfrm>
            <a:prstGeom prst="trapezoid">
              <a:avLst>
                <a:gd name="adj" fmla="val 72700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8" name="Трапеция 97"/>
            <p:cNvSpPr/>
            <p:nvPr/>
          </p:nvSpPr>
          <p:spPr>
            <a:xfrm flipV="1">
              <a:off x="1986386" y="3285669"/>
              <a:ext cx="239760" cy="374999"/>
            </a:xfrm>
            <a:prstGeom prst="trapezoid">
              <a:avLst>
                <a:gd name="adj" fmla="val 8926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9" name="Трапеция 98"/>
            <p:cNvSpPr/>
            <p:nvPr/>
          </p:nvSpPr>
          <p:spPr>
            <a:xfrm flipV="1">
              <a:off x="2008701" y="3660677"/>
              <a:ext cx="197136" cy="339823"/>
            </a:xfrm>
            <a:prstGeom prst="trapezoid">
              <a:avLst>
                <a:gd name="adj" fmla="val 18533"/>
              </a:avLst>
            </a:prstGeom>
            <a:grpFill/>
            <a:ln w="95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800074" y="2571744"/>
            <a:ext cx="500066" cy="3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28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дней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rot="16200000" flipH="1">
            <a:off x="564326" y="2764624"/>
            <a:ext cx="1462098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1228702" y="2000240"/>
            <a:ext cx="1428760" cy="1588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1228702" y="3500438"/>
            <a:ext cx="1428760" cy="1588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430898" y="2181216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dirty="0" smtClean="0"/>
              <a:t>67%</a:t>
            </a:r>
            <a:endParaRPr lang="ru-RU" sz="1050" b="1" dirty="0"/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2168828" y="2304090"/>
            <a:ext cx="1285884" cy="1588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434706" y="2475944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dirty="0" smtClean="0"/>
              <a:t>81%</a:t>
            </a:r>
            <a:endParaRPr lang="ru-RU" sz="1050" b="1" dirty="0"/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>
            <a:off x="2172636" y="2598818"/>
            <a:ext cx="1285884" cy="1588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3435106" y="2779794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dirty="0" smtClean="0"/>
              <a:t>48%</a:t>
            </a:r>
            <a:endParaRPr lang="ru-RU" sz="1050" b="1" dirty="0"/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>
            <a:off x="2173036" y="2902668"/>
            <a:ext cx="1285884" cy="1588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2266934" y="3213098"/>
            <a:ext cx="1188000" cy="1588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435342" y="3071896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dirty="0" smtClean="0"/>
              <a:t>75%</a:t>
            </a:r>
            <a:endParaRPr lang="ru-RU" sz="1050" b="1" dirty="0"/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>
            <a:off x="2443148" y="3498850"/>
            <a:ext cx="1008000" cy="1588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3430580" y="3376612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dirty="0" smtClean="0"/>
              <a:t>53%</a:t>
            </a:r>
            <a:endParaRPr lang="ru-RU" sz="1050" b="1" dirty="0"/>
          </a:p>
        </p:txBody>
      </p:sp>
      <p:sp>
        <p:nvSpPr>
          <p:cNvPr id="151" name="TextBox 150"/>
          <p:cNvSpPr txBox="1"/>
          <p:nvPr/>
        </p:nvSpPr>
        <p:spPr>
          <a:xfrm>
            <a:off x="6167444" y="2224080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73%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5455291" y="2336789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6166705" y="2438394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25%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162" name="Прямая соединительная линия 161"/>
          <p:cNvCxnSpPr/>
          <p:nvPr/>
        </p:nvCxnSpPr>
        <p:spPr>
          <a:xfrm>
            <a:off x="5454552" y="2552691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6166689" y="2653410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80%</a:t>
            </a:r>
            <a:endParaRPr lang="ru-RU" sz="850" dirty="0">
              <a:solidFill>
                <a:srgbClr val="007E00"/>
              </a:solidFill>
            </a:endParaRPr>
          </a:p>
        </p:txBody>
      </p:sp>
      <p:cxnSp>
        <p:nvCxnSpPr>
          <p:cNvPr id="164" name="Прямая соединительная линия 163"/>
          <p:cNvCxnSpPr/>
          <p:nvPr/>
        </p:nvCxnSpPr>
        <p:spPr>
          <a:xfrm>
            <a:off x="5454536" y="2767707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6165224" y="2882006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50%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166" name="Прямая соединительная линия 165"/>
          <p:cNvCxnSpPr/>
          <p:nvPr/>
        </p:nvCxnSpPr>
        <p:spPr>
          <a:xfrm>
            <a:off x="5453071" y="2993128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6166712" y="3086794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50%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177" name="Прямая соединительная линия 176"/>
          <p:cNvCxnSpPr/>
          <p:nvPr/>
        </p:nvCxnSpPr>
        <p:spPr>
          <a:xfrm>
            <a:off x="5454559" y="3197916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8187606" y="2228843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36%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179" name="Прямая соединительная линия 178"/>
          <p:cNvCxnSpPr/>
          <p:nvPr/>
        </p:nvCxnSpPr>
        <p:spPr>
          <a:xfrm>
            <a:off x="7475453" y="2336789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8186867" y="2443157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75%</a:t>
            </a:r>
            <a:endParaRPr lang="ru-RU" sz="850" dirty="0">
              <a:solidFill>
                <a:srgbClr val="007E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8186851" y="2658173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33%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184" name="Прямая соединительная линия 183"/>
          <p:cNvCxnSpPr/>
          <p:nvPr/>
        </p:nvCxnSpPr>
        <p:spPr>
          <a:xfrm>
            <a:off x="7474698" y="2769295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8185386" y="2886769"/>
            <a:ext cx="42672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100%</a:t>
            </a:r>
            <a:endParaRPr lang="ru-RU" sz="850" dirty="0">
              <a:solidFill>
                <a:srgbClr val="007E00"/>
              </a:solidFill>
            </a:endParaRPr>
          </a:p>
        </p:txBody>
      </p:sp>
      <p:cxnSp>
        <p:nvCxnSpPr>
          <p:cNvPr id="186" name="Прямая соединительная линия 185"/>
          <p:cNvCxnSpPr/>
          <p:nvPr/>
        </p:nvCxnSpPr>
        <p:spPr>
          <a:xfrm>
            <a:off x="7473233" y="2993128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8186874" y="3091557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75%</a:t>
            </a:r>
            <a:endParaRPr lang="ru-RU" sz="850" dirty="0">
              <a:solidFill>
                <a:srgbClr val="007E00"/>
              </a:solidFill>
            </a:endParaRPr>
          </a:p>
        </p:txBody>
      </p:sp>
      <p:cxnSp>
        <p:nvCxnSpPr>
          <p:cNvPr id="188" name="Прямая соединительная линия 187"/>
          <p:cNvCxnSpPr/>
          <p:nvPr/>
        </p:nvCxnSpPr>
        <p:spPr>
          <a:xfrm>
            <a:off x="7474721" y="3197916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>
            <a:off x="7470456" y="2552691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6286512" y="3883350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87%</a:t>
            </a:r>
            <a:endParaRPr lang="ru-RU" sz="850" dirty="0">
              <a:solidFill>
                <a:srgbClr val="007E00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6166712" y="4088140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21%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193" name="Прямая соединительная линия 192"/>
          <p:cNvCxnSpPr/>
          <p:nvPr/>
        </p:nvCxnSpPr>
        <p:spPr>
          <a:xfrm>
            <a:off x="5454559" y="4209580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6166689" y="4302923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30%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196" name="Прямая соединительная линия 195"/>
          <p:cNvCxnSpPr/>
          <p:nvPr/>
        </p:nvCxnSpPr>
        <p:spPr>
          <a:xfrm>
            <a:off x="5487931" y="4424363"/>
            <a:ext cx="720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6165224" y="4531519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67%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198" name="Прямая соединительная линия 197"/>
          <p:cNvCxnSpPr/>
          <p:nvPr/>
        </p:nvCxnSpPr>
        <p:spPr>
          <a:xfrm>
            <a:off x="5521550" y="4647403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6166712" y="4736307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50%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00" name="Прямая соединительная линия 199"/>
          <p:cNvCxnSpPr/>
          <p:nvPr/>
        </p:nvCxnSpPr>
        <p:spPr>
          <a:xfrm>
            <a:off x="5535836" y="4852191"/>
            <a:ext cx="66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единительная линия 205"/>
          <p:cNvCxnSpPr/>
          <p:nvPr/>
        </p:nvCxnSpPr>
        <p:spPr>
          <a:xfrm>
            <a:off x="5572132" y="3995742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8196383" y="3888687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22%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08" name="Прямая соединительная линия 207"/>
          <p:cNvCxnSpPr/>
          <p:nvPr/>
        </p:nvCxnSpPr>
        <p:spPr>
          <a:xfrm>
            <a:off x="7484230" y="4001396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8195644" y="4103001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58%</a:t>
            </a:r>
            <a:endParaRPr lang="ru-RU" sz="850" dirty="0">
              <a:solidFill>
                <a:srgbClr val="355D7E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8195628" y="4318017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71%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211" name="Прямая соединительная линия 210"/>
          <p:cNvCxnSpPr/>
          <p:nvPr/>
        </p:nvCxnSpPr>
        <p:spPr>
          <a:xfrm>
            <a:off x="7483475" y="4429139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8194163" y="4546613"/>
            <a:ext cx="42672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100%</a:t>
            </a:r>
            <a:endParaRPr lang="ru-RU" sz="850" dirty="0">
              <a:solidFill>
                <a:srgbClr val="007E00"/>
              </a:solidFill>
            </a:endParaRPr>
          </a:p>
        </p:txBody>
      </p:sp>
      <p:cxnSp>
        <p:nvCxnSpPr>
          <p:cNvPr id="213" name="Прямая соединительная линия 212"/>
          <p:cNvCxnSpPr/>
          <p:nvPr/>
        </p:nvCxnSpPr>
        <p:spPr>
          <a:xfrm>
            <a:off x="7482010" y="4652972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/>
          <p:cNvSpPr txBox="1"/>
          <p:nvPr/>
        </p:nvSpPr>
        <p:spPr>
          <a:xfrm>
            <a:off x="8195651" y="4751401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60%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215" name="Прямая соединительная линия 214"/>
          <p:cNvCxnSpPr/>
          <p:nvPr/>
        </p:nvCxnSpPr>
        <p:spPr>
          <a:xfrm>
            <a:off x="7483498" y="4857760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/>
          <p:cNvCxnSpPr/>
          <p:nvPr/>
        </p:nvCxnSpPr>
        <p:spPr>
          <a:xfrm>
            <a:off x="7479233" y="4214916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6236439" y="5501281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36%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18" name="Прямая соединительная линия 217"/>
          <p:cNvCxnSpPr/>
          <p:nvPr/>
        </p:nvCxnSpPr>
        <p:spPr>
          <a:xfrm>
            <a:off x="5524286" y="5610815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6235700" y="5715595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90%</a:t>
            </a:r>
            <a:endParaRPr lang="ru-RU" sz="850" dirty="0">
              <a:solidFill>
                <a:srgbClr val="007E00"/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6235684" y="5930611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28%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21" name="Прямая соединительная линия 220"/>
          <p:cNvCxnSpPr/>
          <p:nvPr/>
        </p:nvCxnSpPr>
        <p:spPr>
          <a:xfrm>
            <a:off x="5523531" y="6038558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6234219" y="6159207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80%</a:t>
            </a:r>
            <a:endParaRPr lang="ru-RU" sz="850" dirty="0">
              <a:solidFill>
                <a:srgbClr val="007E00"/>
              </a:solidFill>
            </a:endParaRPr>
          </a:p>
        </p:txBody>
      </p:sp>
      <p:cxnSp>
        <p:nvCxnSpPr>
          <p:cNvPr id="223" name="Прямая соединительная линия 222"/>
          <p:cNvCxnSpPr/>
          <p:nvPr/>
        </p:nvCxnSpPr>
        <p:spPr>
          <a:xfrm>
            <a:off x="5522066" y="6263185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6235707" y="6363995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50%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25" name="Прямая соединительная линия 224"/>
          <p:cNvCxnSpPr/>
          <p:nvPr/>
        </p:nvCxnSpPr>
        <p:spPr>
          <a:xfrm>
            <a:off x="5523554" y="6467179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единительная линия 225"/>
          <p:cNvCxnSpPr/>
          <p:nvPr/>
        </p:nvCxnSpPr>
        <p:spPr>
          <a:xfrm>
            <a:off x="5519289" y="5825129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8178917" y="5500011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55%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228" name="Прямая соединительная линия 227"/>
          <p:cNvCxnSpPr/>
          <p:nvPr/>
        </p:nvCxnSpPr>
        <p:spPr>
          <a:xfrm>
            <a:off x="7466764" y="5609545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TextBox 228"/>
          <p:cNvSpPr txBox="1"/>
          <p:nvPr/>
        </p:nvSpPr>
        <p:spPr>
          <a:xfrm>
            <a:off x="8178178" y="5714325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67%</a:t>
            </a:r>
            <a:endParaRPr lang="ru-RU" sz="850" dirty="0">
              <a:solidFill>
                <a:srgbClr val="355D7E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8178162" y="5929341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60%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231" name="Прямая соединительная линия 230"/>
          <p:cNvCxnSpPr/>
          <p:nvPr/>
        </p:nvCxnSpPr>
        <p:spPr>
          <a:xfrm>
            <a:off x="7466009" y="6039669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/>
          <p:cNvSpPr txBox="1"/>
          <p:nvPr/>
        </p:nvSpPr>
        <p:spPr>
          <a:xfrm>
            <a:off x="8176697" y="6157937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42%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33" name="Прямая соединительная линия 232"/>
          <p:cNvCxnSpPr/>
          <p:nvPr/>
        </p:nvCxnSpPr>
        <p:spPr>
          <a:xfrm>
            <a:off x="7464544" y="6261915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7921652" y="6357963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80%</a:t>
            </a:r>
            <a:endParaRPr lang="ru-RU" sz="850" dirty="0">
              <a:solidFill>
                <a:srgbClr val="007E00"/>
              </a:solidFill>
            </a:endParaRPr>
          </a:p>
        </p:txBody>
      </p:sp>
      <p:cxnSp>
        <p:nvCxnSpPr>
          <p:cNvPr id="235" name="Прямая соединительная линия 234"/>
          <p:cNvCxnSpPr/>
          <p:nvPr/>
        </p:nvCxnSpPr>
        <p:spPr>
          <a:xfrm>
            <a:off x="7466032" y="6465909"/>
            <a:ext cx="50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Прямая соединительная линия 235"/>
          <p:cNvCxnSpPr/>
          <p:nvPr/>
        </p:nvCxnSpPr>
        <p:spPr>
          <a:xfrm>
            <a:off x="7461767" y="5824653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/>
          <p:cNvSpPr txBox="1"/>
          <p:nvPr/>
        </p:nvSpPr>
        <p:spPr>
          <a:xfrm>
            <a:off x="2183519" y="5496836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36%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38" name="Прямая соединительная линия 237"/>
          <p:cNvCxnSpPr/>
          <p:nvPr/>
        </p:nvCxnSpPr>
        <p:spPr>
          <a:xfrm>
            <a:off x="1471366" y="5608751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/>
          <p:cNvSpPr txBox="1"/>
          <p:nvPr/>
        </p:nvSpPr>
        <p:spPr>
          <a:xfrm>
            <a:off x="2182780" y="5711150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75%</a:t>
            </a:r>
            <a:endParaRPr lang="ru-RU" sz="850" dirty="0">
              <a:solidFill>
                <a:srgbClr val="007E0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182764" y="5926166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27%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41" name="Прямая соединительная линия 240"/>
          <p:cNvCxnSpPr/>
          <p:nvPr/>
        </p:nvCxnSpPr>
        <p:spPr>
          <a:xfrm>
            <a:off x="1470611" y="6036494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TextBox 241"/>
          <p:cNvSpPr txBox="1"/>
          <p:nvPr/>
        </p:nvSpPr>
        <p:spPr>
          <a:xfrm>
            <a:off x="2181299" y="6154762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007E00"/>
                </a:solidFill>
              </a:rPr>
              <a:t>75%</a:t>
            </a:r>
            <a:endParaRPr lang="ru-RU" sz="850" dirty="0">
              <a:solidFill>
                <a:srgbClr val="007E00"/>
              </a:solidFill>
            </a:endParaRPr>
          </a:p>
        </p:txBody>
      </p:sp>
      <p:cxnSp>
        <p:nvCxnSpPr>
          <p:cNvPr id="243" name="Прямая соединительная линия 242"/>
          <p:cNvCxnSpPr/>
          <p:nvPr/>
        </p:nvCxnSpPr>
        <p:spPr>
          <a:xfrm>
            <a:off x="1469146" y="6261121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2182787" y="6359550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67%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245" name="Прямая соединительная линия 244"/>
          <p:cNvCxnSpPr/>
          <p:nvPr/>
        </p:nvCxnSpPr>
        <p:spPr>
          <a:xfrm>
            <a:off x="1470634" y="6465115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Прямая соединительная линия 245"/>
          <p:cNvCxnSpPr/>
          <p:nvPr/>
        </p:nvCxnSpPr>
        <p:spPr>
          <a:xfrm>
            <a:off x="1466369" y="5823065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157117" y="5493660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73%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248" name="Прямая соединительная линия 247"/>
          <p:cNvCxnSpPr/>
          <p:nvPr/>
        </p:nvCxnSpPr>
        <p:spPr>
          <a:xfrm>
            <a:off x="3444964" y="5608751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TextBox 248"/>
          <p:cNvSpPr txBox="1"/>
          <p:nvPr/>
        </p:nvSpPr>
        <p:spPr>
          <a:xfrm>
            <a:off x="4156378" y="5707974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30%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50" name="Прямая соединительная линия 249"/>
          <p:cNvCxnSpPr/>
          <p:nvPr/>
        </p:nvCxnSpPr>
        <p:spPr>
          <a:xfrm>
            <a:off x="3444225" y="5822271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4156362" y="5922990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355D7E"/>
                </a:solidFill>
              </a:rPr>
              <a:t>67%</a:t>
            </a:r>
            <a:endParaRPr lang="ru-RU" sz="850" dirty="0">
              <a:solidFill>
                <a:srgbClr val="355D7E"/>
              </a:solidFill>
            </a:endParaRPr>
          </a:p>
        </p:txBody>
      </p:sp>
      <p:cxnSp>
        <p:nvCxnSpPr>
          <p:cNvPr id="252" name="Прямая соединительная линия 251"/>
          <p:cNvCxnSpPr/>
          <p:nvPr/>
        </p:nvCxnSpPr>
        <p:spPr>
          <a:xfrm>
            <a:off x="3444209" y="6037287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TextBox 252"/>
          <p:cNvSpPr txBox="1"/>
          <p:nvPr/>
        </p:nvSpPr>
        <p:spPr>
          <a:xfrm>
            <a:off x="4154897" y="6151586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38%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54" name="Прямая соединительная линия 253"/>
          <p:cNvCxnSpPr/>
          <p:nvPr/>
        </p:nvCxnSpPr>
        <p:spPr>
          <a:xfrm>
            <a:off x="3442744" y="6260327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156385" y="6356374"/>
            <a:ext cx="372218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50" dirty="0" smtClean="0">
                <a:solidFill>
                  <a:srgbClr val="C00000"/>
                </a:solidFill>
              </a:rPr>
              <a:t>33%</a:t>
            </a:r>
            <a:endParaRPr lang="ru-RU" sz="850" dirty="0">
              <a:solidFill>
                <a:srgbClr val="C00000"/>
              </a:solidFill>
            </a:endParaRPr>
          </a:p>
        </p:txBody>
      </p:sp>
      <p:cxnSp>
        <p:nvCxnSpPr>
          <p:cNvPr id="256" name="Прямая соединительная линия 255"/>
          <p:cNvCxnSpPr/>
          <p:nvPr/>
        </p:nvCxnSpPr>
        <p:spPr>
          <a:xfrm>
            <a:off x="3444232" y="6467496"/>
            <a:ext cx="756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Прямая соединительная линия 259"/>
          <p:cNvCxnSpPr/>
          <p:nvPr/>
        </p:nvCxnSpPr>
        <p:spPr>
          <a:xfrm>
            <a:off x="4500562" y="2124861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Прямая соединительная линия 260"/>
          <p:cNvCxnSpPr/>
          <p:nvPr/>
        </p:nvCxnSpPr>
        <p:spPr>
          <a:xfrm>
            <a:off x="4500562" y="3198019"/>
            <a:ext cx="972000" cy="0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Прямая со стрелкой 261"/>
          <p:cNvCxnSpPr/>
          <p:nvPr/>
        </p:nvCxnSpPr>
        <p:spPr>
          <a:xfrm rot="16200000" flipH="1">
            <a:off x="4054765" y="2660352"/>
            <a:ext cx="1044000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5" name="Прямая соединительная линия 264"/>
          <p:cNvCxnSpPr/>
          <p:nvPr/>
        </p:nvCxnSpPr>
        <p:spPr>
          <a:xfrm>
            <a:off x="6584964" y="2124065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Прямая соединительная линия 265"/>
          <p:cNvCxnSpPr/>
          <p:nvPr/>
        </p:nvCxnSpPr>
        <p:spPr>
          <a:xfrm>
            <a:off x="6584964" y="3197223"/>
            <a:ext cx="972000" cy="0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Прямая со стрелкой 266"/>
          <p:cNvCxnSpPr/>
          <p:nvPr/>
        </p:nvCxnSpPr>
        <p:spPr>
          <a:xfrm rot="16200000" flipH="1">
            <a:off x="6139167" y="2659556"/>
            <a:ext cx="1044000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8" name="Прямая соединительная линия 267"/>
          <p:cNvCxnSpPr/>
          <p:nvPr/>
        </p:nvCxnSpPr>
        <p:spPr>
          <a:xfrm>
            <a:off x="6594489" y="3784602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Прямая соединительная линия 268"/>
          <p:cNvCxnSpPr/>
          <p:nvPr/>
        </p:nvCxnSpPr>
        <p:spPr>
          <a:xfrm>
            <a:off x="6594489" y="4857760"/>
            <a:ext cx="972000" cy="0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Прямая со стрелкой 269"/>
          <p:cNvCxnSpPr/>
          <p:nvPr/>
        </p:nvCxnSpPr>
        <p:spPr>
          <a:xfrm rot="16200000" flipH="1">
            <a:off x="6148692" y="4320093"/>
            <a:ext cx="1044000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1" name="Прямая соединительная линия 270"/>
          <p:cNvCxnSpPr/>
          <p:nvPr/>
        </p:nvCxnSpPr>
        <p:spPr>
          <a:xfrm>
            <a:off x="4572000" y="3779839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Прямая соединительная линия 271"/>
          <p:cNvCxnSpPr/>
          <p:nvPr/>
        </p:nvCxnSpPr>
        <p:spPr>
          <a:xfrm>
            <a:off x="4572000" y="4852997"/>
            <a:ext cx="972000" cy="0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Прямая со стрелкой 272"/>
          <p:cNvCxnSpPr/>
          <p:nvPr/>
        </p:nvCxnSpPr>
        <p:spPr>
          <a:xfrm rot="16200000" flipH="1">
            <a:off x="4126203" y="4315330"/>
            <a:ext cx="1044000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4" name="Прямая соединительная линия 273"/>
          <p:cNvCxnSpPr/>
          <p:nvPr/>
        </p:nvCxnSpPr>
        <p:spPr>
          <a:xfrm>
            <a:off x="4579620" y="5397196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я соединительная линия 274"/>
          <p:cNvCxnSpPr/>
          <p:nvPr/>
        </p:nvCxnSpPr>
        <p:spPr>
          <a:xfrm>
            <a:off x="4579620" y="6467973"/>
            <a:ext cx="972000" cy="0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Прямая со стрелкой 275"/>
          <p:cNvCxnSpPr/>
          <p:nvPr/>
        </p:nvCxnSpPr>
        <p:spPr>
          <a:xfrm rot="16200000" flipH="1">
            <a:off x="4133823" y="5932687"/>
            <a:ext cx="1044000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8" name="Прямая соединительная линия 277"/>
          <p:cNvCxnSpPr/>
          <p:nvPr/>
        </p:nvCxnSpPr>
        <p:spPr>
          <a:xfrm>
            <a:off x="6613096" y="5395926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Прямая соединительная линия 278"/>
          <p:cNvCxnSpPr/>
          <p:nvPr/>
        </p:nvCxnSpPr>
        <p:spPr>
          <a:xfrm>
            <a:off x="6613096" y="6469084"/>
            <a:ext cx="972000" cy="0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Прямая со стрелкой 279"/>
          <p:cNvCxnSpPr/>
          <p:nvPr/>
        </p:nvCxnSpPr>
        <p:spPr>
          <a:xfrm rot="16200000" flipH="1">
            <a:off x="6167299" y="5931417"/>
            <a:ext cx="1044000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1" name="Прямая соединительная линия 280"/>
          <p:cNvCxnSpPr/>
          <p:nvPr/>
        </p:nvCxnSpPr>
        <p:spPr>
          <a:xfrm>
            <a:off x="2541256" y="5391957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Прямая соединительная линия 281"/>
          <p:cNvCxnSpPr/>
          <p:nvPr/>
        </p:nvCxnSpPr>
        <p:spPr>
          <a:xfrm>
            <a:off x="2564116" y="6470354"/>
            <a:ext cx="972000" cy="0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Прямая со стрелкой 282"/>
          <p:cNvCxnSpPr/>
          <p:nvPr/>
        </p:nvCxnSpPr>
        <p:spPr>
          <a:xfrm rot="16200000" flipH="1">
            <a:off x="2092601" y="5927448"/>
            <a:ext cx="1044000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4" name="Прямая соединительная линия 283"/>
          <p:cNvCxnSpPr/>
          <p:nvPr/>
        </p:nvCxnSpPr>
        <p:spPr>
          <a:xfrm>
            <a:off x="507654" y="5391957"/>
            <a:ext cx="684000" cy="1588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Прямая соединительная линия 284"/>
          <p:cNvCxnSpPr/>
          <p:nvPr/>
        </p:nvCxnSpPr>
        <p:spPr>
          <a:xfrm>
            <a:off x="530514" y="6462734"/>
            <a:ext cx="972000" cy="0"/>
          </a:xfrm>
          <a:prstGeom prst="line">
            <a:avLst/>
          </a:prstGeom>
          <a:ln w="9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Прямая со стрелкой 285"/>
          <p:cNvCxnSpPr/>
          <p:nvPr/>
        </p:nvCxnSpPr>
        <p:spPr>
          <a:xfrm rot="16200000" flipH="1">
            <a:off x="51379" y="5927448"/>
            <a:ext cx="1044000" cy="9529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7" name="TextBox 286"/>
          <p:cNvSpPr txBox="1"/>
          <p:nvPr/>
        </p:nvSpPr>
        <p:spPr>
          <a:xfrm>
            <a:off x="4643438" y="2571744"/>
            <a:ext cx="500066" cy="3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22</a:t>
            </a: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дня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6715140" y="2571744"/>
            <a:ext cx="500066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31</a:t>
            </a:r>
            <a:b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день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6715140" y="4289375"/>
            <a:ext cx="500066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51</a:t>
            </a: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день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4714876" y="4286256"/>
            <a:ext cx="500066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19</a:t>
            </a: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дней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4714876" y="5932449"/>
            <a:ext cx="500066" cy="3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9</a:t>
            </a: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дней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6715140" y="5929330"/>
            <a:ext cx="500066" cy="3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23</a:t>
            </a: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дня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2714612" y="5938855"/>
            <a:ext cx="500066" cy="3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8</a:t>
            </a:r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дней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633385" y="5938855"/>
            <a:ext cx="500066" cy="354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36</a:t>
            </a:r>
            <a:b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дней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Прямая соединительная линия 91"/>
          <p:cNvCxnSpPr/>
          <p:nvPr/>
        </p:nvCxnSpPr>
        <p:spPr>
          <a:xfrm rot="5400000">
            <a:off x="-856494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rot="5400000">
            <a:off x="143638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5400000">
            <a:off x="1143770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5400000">
            <a:off x="2143902" y="3593392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5400000">
            <a:off x="3144034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5400000">
            <a:off x="4144166" y="3593392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>
            <a:off x="5215736" y="3594186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Группа 10"/>
          <p:cNvGrpSpPr/>
          <p:nvPr/>
        </p:nvGrpSpPr>
        <p:grpSpPr>
          <a:xfrm>
            <a:off x="950178" y="2358935"/>
            <a:ext cx="3214710" cy="421663"/>
            <a:chOff x="0" y="6062"/>
            <a:chExt cx="2071702" cy="611506"/>
          </a:xfrm>
          <a:gradFill flip="none" rotWithShape="1">
            <a:gsLst>
              <a:gs pos="100000">
                <a:srgbClr val="355D7E"/>
              </a:gs>
              <a:gs pos="100000">
                <a:srgbClr val="D49E6C"/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6062"/>
              <a:ext cx="2071702" cy="611506"/>
            </a:xfrm>
            <a:prstGeom prst="roundRect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29851" y="35912"/>
              <a:ext cx="2012000" cy="55180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Выход на лицо, </a:t>
              </a:r>
              <a:br>
                <a:rPr lang="ru-RU" sz="1100" kern="1200" dirty="0" smtClean="0"/>
              </a:br>
              <a:r>
                <a:rPr lang="ru-RU" sz="1100" kern="1200" dirty="0" smtClean="0"/>
                <a:t>принимающее решение</a:t>
              </a:r>
              <a:endParaRPr lang="ru-RU" sz="1100" kern="1200" dirty="0"/>
            </a:p>
          </p:txBody>
        </p:sp>
      </p:grpSp>
      <p:grpSp>
        <p:nvGrpSpPr>
          <p:cNvPr id="3" name="Группа 13"/>
          <p:cNvGrpSpPr/>
          <p:nvPr/>
        </p:nvGrpSpPr>
        <p:grpSpPr>
          <a:xfrm>
            <a:off x="1285289" y="2863490"/>
            <a:ext cx="2544491" cy="421663"/>
            <a:chOff x="0" y="778848"/>
            <a:chExt cx="2071702" cy="611506"/>
          </a:xfr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0" y="778848"/>
              <a:ext cx="2071702" cy="611506"/>
            </a:xfrm>
            <a:prstGeom prst="roundRect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29851" y="808699"/>
              <a:ext cx="2012000" cy="55180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Презентация / встреча</a:t>
              </a:r>
              <a:endParaRPr lang="ru-RU" sz="1100" kern="1200" dirty="0"/>
            </a:p>
          </p:txBody>
        </p:sp>
      </p:grpSp>
      <p:grpSp>
        <p:nvGrpSpPr>
          <p:cNvPr id="4" name="Группа 16"/>
          <p:cNvGrpSpPr/>
          <p:nvPr/>
        </p:nvGrpSpPr>
        <p:grpSpPr>
          <a:xfrm>
            <a:off x="1593120" y="3374480"/>
            <a:ext cx="1928826" cy="421663"/>
            <a:chOff x="0" y="1571636"/>
            <a:chExt cx="2071702" cy="611506"/>
          </a:xfr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0" y="1571636"/>
              <a:ext cx="2071702" cy="611506"/>
            </a:xfrm>
            <a:prstGeom prst="roundRect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29851" y="1601487"/>
              <a:ext cx="2012000" cy="55180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Коммерческое предложение</a:t>
              </a:r>
              <a:endParaRPr lang="ru-RU" sz="1100" kern="1200" dirty="0"/>
            </a:p>
          </p:txBody>
        </p:sp>
      </p:grpSp>
      <p:grpSp>
        <p:nvGrpSpPr>
          <p:cNvPr id="5" name="Группа 19"/>
          <p:cNvGrpSpPr/>
          <p:nvPr/>
        </p:nvGrpSpPr>
        <p:grpSpPr>
          <a:xfrm>
            <a:off x="1873677" y="3879551"/>
            <a:ext cx="1361219" cy="421663"/>
            <a:chOff x="0" y="2324421"/>
            <a:chExt cx="2071702" cy="611506"/>
          </a:xfr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0" y="2324421"/>
              <a:ext cx="2071702" cy="611506"/>
            </a:xfrm>
            <a:prstGeom prst="roundRect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Скругленный прямоугольник 4"/>
            <p:cNvSpPr/>
            <p:nvPr/>
          </p:nvSpPr>
          <p:spPr>
            <a:xfrm>
              <a:off x="29851" y="2354272"/>
              <a:ext cx="2012000" cy="55180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Договор</a:t>
              </a:r>
              <a:endParaRPr lang="ru-RU" sz="1100" kern="1200" dirty="0"/>
            </a:p>
          </p:txBody>
        </p:sp>
      </p:grpSp>
      <p:grpSp>
        <p:nvGrpSpPr>
          <p:cNvPr id="6" name="Группа 22"/>
          <p:cNvGrpSpPr/>
          <p:nvPr/>
        </p:nvGrpSpPr>
        <p:grpSpPr>
          <a:xfrm>
            <a:off x="2158128" y="4386175"/>
            <a:ext cx="772830" cy="421663"/>
            <a:chOff x="0" y="3097207"/>
            <a:chExt cx="2071702" cy="611506"/>
          </a:xfr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0" y="3097207"/>
              <a:ext cx="2071702" cy="611506"/>
            </a:xfrm>
            <a:prstGeom prst="roundRect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29851" y="3127058"/>
              <a:ext cx="2012000" cy="551804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Оплата</a:t>
              </a:r>
              <a:endParaRPr lang="ru-RU" sz="1100" kern="1200" dirty="0"/>
            </a:p>
          </p:txBody>
        </p:sp>
      </p:grpSp>
      <p:pic>
        <p:nvPicPr>
          <p:cNvPr id="42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4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500298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  <p:cxnSp>
        <p:nvCxnSpPr>
          <p:cNvPr id="82" name="Прямая со стрелкой 81"/>
          <p:cNvCxnSpPr/>
          <p:nvPr/>
        </p:nvCxnSpPr>
        <p:spPr>
          <a:xfrm>
            <a:off x="857224" y="5449192"/>
            <a:ext cx="714380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5400000">
            <a:off x="6215868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928662" y="1744757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Январь</a:t>
            </a:r>
            <a:endParaRPr lang="ru-RU" sz="1200" dirty="0"/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>
            <a:off x="532308" y="2041684"/>
            <a:ext cx="78581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928794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Февраль</a:t>
            </a:r>
            <a:endParaRPr lang="ru-RU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928926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Март</a:t>
            </a:r>
            <a:endParaRPr lang="ru-RU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929058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Апрель</a:t>
            </a:r>
            <a:endParaRPr lang="ru-RU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929322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Июнь</a:t>
            </a:r>
            <a:endParaRPr lang="ru-RU" sz="1200" dirty="0"/>
          </a:p>
        </p:txBody>
      </p:sp>
      <p:sp>
        <p:nvSpPr>
          <p:cNvPr id="119" name="TextBox 118"/>
          <p:cNvSpPr txBox="1"/>
          <p:nvPr/>
        </p:nvSpPr>
        <p:spPr>
          <a:xfrm>
            <a:off x="4929190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Май</a:t>
            </a:r>
            <a:endParaRPr lang="ru-RU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7000892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Июль</a:t>
            </a:r>
            <a:endParaRPr lang="ru-RU" sz="1200" dirty="0"/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4148134" y="2438393"/>
            <a:ext cx="600079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1420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3829998" y="2959414"/>
            <a:ext cx="629606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1104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3386130" y="3467100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438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3080376" y="3972881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218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2771764" y="4485330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121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00628" y="2285992"/>
            <a:ext cx="3062309" cy="2898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Очевидно, что прохождение клиента по этапам бизнес-процесса продажи и, соответственно, этапам воронки продаж растянуто во времени. Зачастую длительность одной сделки с момента первого контакта с клиентом до подписания договора превышает несколько месяцев, а, возможно, и несколько лет.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43372" y="5499570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В </a:t>
            </a:r>
            <a:r>
              <a:rPr lang="ru-RU" sz="1400" dirty="0" err="1" smtClean="0"/>
              <a:t>р</a:t>
            </a:r>
            <a:r>
              <a:rPr lang="ru-RU" sz="1400" dirty="0" smtClean="0"/>
              <a:t> е м я</a:t>
            </a:r>
            <a:endParaRPr lang="ru-RU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1285852" y="3933829"/>
            <a:ext cx="3214710" cy="1169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Большая часть оплат от клиентов, отношения с которыми начались в январе – марте, произошла до июля. Однако на практике все обстоит несколько сложнее.</a:t>
            </a:r>
            <a:endParaRPr lang="ru-RU" sz="1400" dirty="0"/>
          </a:p>
        </p:txBody>
      </p:sp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sz="4800" b="1" dirty="0"/>
              <a:t>Воронка </a:t>
            </a:r>
            <a:r>
              <a:rPr lang="ru-RU" sz="4800" b="1" dirty="0" smtClean="0"/>
              <a:t>продаж в динамике</a:t>
            </a:r>
            <a:endParaRPr lang="ru-RU" sz="4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0.17518 -0.000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31684 -0.001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-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0.44323 -0.0016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" y="-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0.55452 -0.0023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" y="-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0.42309 0.0027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" y="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0046 L 0.45781 0.000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0.49636 -4.81481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52986 -0.0004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0.56354 -0.0013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61"/>
          <p:cNvSpPr/>
          <p:nvPr/>
        </p:nvSpPr>
        <p:spPr>
          <a:xfrm>
            <a:off x="7215206" y="3857628"/>
            <a:ext cx="71438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92" name="Прямая соединительная линия 91"/>
          <p:cNvCxnSpPr/>
          <p:nvPr/>
        </p:nvCxnSpPr>
        <p:spPr>
          <a:xfrm rot="5400000">
            <a:off x="-856494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rot="5400000">
            <a:off x="143638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5400000">
            <a:off x="1143770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5400000">
            <a:off x="2143902" y="3593392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5400000">
            <a:off x="3144034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5400000">
            <a:off x="4144166" y="3593392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>
            <a:off x="5215736" y="3594186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950178" y="2358935"/>
            <a:ext cx="3214710" cy="421663"/>
          </a:xfrm>
          <a:prstGeom prst="roundRect">
            <a:avLst/>
          </a:prstGeom>
          <a:gradFill flip="none" rotWithShape="1">
            <a:gsLst>
              <a:gs pos="100000">
                <a:srgbClr val="355D7E"/>
              </a:gs>
              <a:gs pos="100000">
                <a:srgbClr val="D49E6C"/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42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4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500298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  <p:cxnSp>
        <p:nvCxnSpPr>
          <p:cNvPr id="82" name="Прямая со стрелкой 81"/>
          <p:cNvCxnSpPr/>
          <p:nvPr/>
        </p:nvCxnSpPr>
        <p:spPr>
          <a:xfrm>
            <a:off x="857224" y="5449192"/>
            <a:ext cx="714380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5400000">
            <a:off x="6215868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928662" y="1744757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Январь</a:t>
            </a:r>
            <a:endParaRPr lang="ru-RU" sz="1200" dirty="0"/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>
            <a:off x="532308" y="2041684"/>
            <a:ext cx="78581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928794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Февраль</a:t>
            </a:r>
            <a:endParaRPr lang="ru-RU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928926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Март</a:t>
            </a:r>
            <a:endParaRPr lang="ru-RU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929058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Апрель</a:t>
            </a:r>
            <a:endParaRPr lang="ru-RU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929322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Июнь</a:t>
            </a:r>
            <a:endParaRPr lang="ru-RU" sz="1200" dirty="0"/>
          </a:p>
        </p:txBody>
      </p:sp>
      <p:sp>
        <p:nvSpPr>
          <p:cNvPr id="119" name="TextBox 118"/>
          <p:cNvSpPr txBox="1"/>
          <p:nvPr/>
        </p:nvSpPr>
        <p:spPr>
          <a:xfrm>
            <a:off x="4929190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Май</a:t>
            </a:r>
            <a:endParaRPr lang="ru-RU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7000892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Июль</a:t>
            </a:r>
            <a:endParaRPr lang="ru-RU" sz="1200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727576" y="2857496"/>
            <a:ext cx="396595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Скругленный прямоугольник 47"/>
          <p:cNvSpPr/>
          <p:nvPr/>
        </p:nvSpPr>
        <p:spPr>
          <a:xfrm>
            <a:off x="3643306" y="2857496"/>
            <a:ext cx="1071570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Скругленный прямоугольник 48"/>
          <p:cNvSpPr/>
          <p:nvPr/>
        </p:nvSpPr>
        <p:spPr>
          <a:xfrm>
            <a:off x="2890822" y="2857496"/>
            <a:ext cx="738000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Скругленный прямоугольник 49"/>
          <p:cNvSpPr/>
          <p:nvPr/>
        </p:nvSpPr>
        <p:spPr>
          <a:xfrm>
            <a:off x="5143504" y="2857496"/>
            <a:ext cx="285752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Скругленный прямоугольник 51"/>
          <p:cNvSpPr/>
          <p:nvPr/>
        </p:nvSpPr>
        <p:spPr>
          <a:xfrm>
            <a:off x="4487701" y="3357562"/>
            <a:ext cx="288000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Скругленный прямоугольник 52"/>
          <p:cNvSpPr/>
          <p:nvPr/>
        </p:nvSpPr>
        <p:spPr>
          <a:xfrm>
            <a:off x="4778694" y="3357562"/>
            <a:ext cx="579124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Скругленный прямоугольник 53"/>
          <p:cNvSpPr/>
          <p:nvPr/>
        </p:nvSpPr>
        <p:spPr>
          <a:xfrm>
            <a:off x="5357818" y="3357562"/>
            <a:ext cx="500066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Скругленный прямоугольник 54"/>
          <p:cNvSpPr/>
          <p:nvPr/>
        </p:nvSpPr>
        <p:spPr>
          <a:xfrm>
            <a:off x="6234124" y="3357562"/>
            <a:ext cx="214314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Скругленный прямоугольник 55"/>
          <p:cNvSpPr/>
          <p:nvPr/>
        </p:nvSpPr>
        <p:spPr>
          <a:xfrm>
            <a:off x="5870584" y="3357562"/>
            <a:ext cx="357190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Скругленный прямоугольник 56"/>
          <p:cNvSpPr/>
          <p:nvPr/>
        </p:nvSpPr>
        <p:spPr>
          <a:xfrm>
            <a:off x="5914083" y="3857628"/>
            <a:ext cx="86678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Скругленный прямоугольник 57"/>
          <p:cNvSpPr/>
          <p:nvPr/>
        </p:nvSpPr>
        <p:spPr>
          <a:xfrm>
            <a:off x="6000760" y="3857628"/>
            <a:ext cx="357190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Скругленный прямоугольник 58"/>
          <p:cNvSpPr/>
          <p:nvPr/>
        </p:nvSpPr>
        <p:spPr>
          <a:xfrm>
            <a:off x="6357950" y="3864593"/>
            <a:ext cx="500066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Скругленный прямоугольник 59"/>
          <p:cNvSpPr/>
          <p:nvPr/>
        </p:nvSpPr>
        <p:spPr>
          <a:xfrm>
            <a:off x="6858016" y="3857628"/>
            <a:ext cx="214314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Скругленный прямоугольник 60"/>
          <p:cNvSpPr/>
          <p:nvPr/>
        </p:nvSpPr>
        <p:spPr>
          <a:xfrm>
            <a:off x="7072330" y="3857628"/>
            <a:ext cx="142876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Скругленный прямоугольник 62"/>
          <p:cNvSpPr/>
          <p:nvPr/>
        </p:nvSpPr>
        <p:spPr>
          <a:xfrm>
            <a:off x="7215206" y="4365314"/>
            <a:ext cx="71438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4" name="Скругленный прямоугольник 63"/>
          <p:cNvSpPr/>
          <p:nvPr/>
        </p:nvSpPr>
        <p:spPr>
          <a:xfrm>
            <a:off x="7304742" y="4365314"/>
            <a:ext cx="214314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5" name="Скругленный прямоугольник 64"/>
          <p:cNvSpPr/>
          <p:nvPr/>
        </p:nvSpPr>
        <p:spPr>
          <a:xfrm>
            <a:off x="7534296" y="4365314"/>
            <a:ext cx="252414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6" name="Скругленный прямоугольник 65"/>
          <p:cNvSpPr/>
          <p:nvPr/>
        </p:nvSpPr>
        <p:spPr>
          <a:xfrm>
            <a:off x="7786710" y="4367220"/>
            <a:ext cx="71438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7" name="Скругленный прямоугольник 66"/>
          <p:cNvSpPr/>
          <p:nvPr/>
        </p:nvSpPr>
        <p:spPr>
          <a:xfrm>
            <a:off x="7869261" y="4367220"/>
            <a:ext cx="60326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9" name="Text Box 23"/>
          <p:cNvSpPr txBox="1">
            <a:spLocks noChangeArrowheads="1"/>
          </p:cNvSpPr>
          <p:nvPr/>
        </p:nvSpPr>
        <p:spPr bwMode="auto">
          <a:xfrm>
            <a:off x="8016265" y="2453633"/>
            <a:ext cx="600079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1420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7928316" y="2953382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1104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7923236" y="3457575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438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7923236" y="3963991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218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3" name="Text Box 23"/>
          <p:cNvSpPr txBox="1">
            <a:spLocks noChangeArrowheads="1"/>
          </p:cNvSpPr>
          <p:nvPr/>
        </p:nvSpPr>
        <p:spPr bwMode="auto">
          <a:xfrm>
            <a:off x="7917838" y="4462470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121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2214546" y="294703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332</a:t>
            </a:r>
            <a:endParaRPr lang="ru-RU" sz="1400" b="1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3222298" y="2951794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552</a:t>
            </a:r>
            <a:endParaRPr lang="ru-RU" sz="1400" b="1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4240528" y="2944174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122</a:t>
            </a:r>
            <a:endParaRPr lang="ru-RU" sz="1400" b="1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000628" y="2951794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98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77" name="Text Box 23"/>
          <p:cNvSpPr txBox="1">
            <a:spLocks noChangeArrowheads="1"/>
          </p:cNvSpPr>
          <p:nvPr/>
        </p:nvSpPr>
        <p:spPr bwMode="auto">
          <a:xfrm>
            <a:off x="2568878" y="346392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71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78" name="Text Box 23"/>
          <p:cNvSpPr txBox="1">
            <a:spLocks noChangeArrowheads="1"/>
          </p:cNvSpPr>
          <p:nvPr/>
        </p:nvSpPr>
        <p:spPr bwMode="auto">
          <a:xfrm>
            <a:off x="3221028" y="345757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158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4233860" y="345122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106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4956178" y="345122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62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1" name="Text Box 23"/>
          <p:cNvSpPr txBox="1">
            <a:spLocks noChangeArrowheads="1"/>
          </p:cNvSpPr>
          <p:nvPr/>
        </p:nvSpPr>
        <p:spPr bwMode="auto">
          <a:xfrm>
            <a:off x="6633542" y="346392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41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3" name="Text Box 23"/>
          <p:cNvSpPr txBox="1">
            <a:spLocks noChangeArrowheads="1"/>
          </p:cNvSpPr>
          <p:nvPr/>
        </p:nvSpPr>
        <p:spPr bwMode="auto">
          <a:xfrm>
            <a:off x="2470136" y="395446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16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4" name="Text Box 23"/>
          <p:cNvSpPr txBox="1">
            <a:spLocks noChangeArrowheads="1"/>
          </p:cNvSpPr>
          <p:nvPr/>
        </p:nvSpPr>
        <p:spPr bwMode="auto">
          <a:xfrm>
            <a:off x="3582980" y="394811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54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5" name="Text Box 23"/>
          <p:cNvSpPr txBox="1">
            <a:spLocks noChangeArrowheads="1"/>
          </p:cNvSpPr>
          <p:nvPr/>
        </p:nvSpPr>
        <p:spPr bwMode="auto">
          <a:xfrm>
            <a:off x="4254498" y="396081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72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6" name="Text Box 23"/>
          <p:cNvSpPr txBox="1">
            <a:spLocks noChangeArrowheads="1"/>
          </p:cNvSpPr>
          <p:nvPr/>
        </p:nvSpPr>
        <p:spPr bwMode="auto">
          <a:xfrm>
            <a:off x="5000628" y="396081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38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7" name="Text Box 23"/>
          <p:cNvSpPr txBox="1">
            <a:spLocks noChangeArrowheads="1"/>
          </p:cNvSpPr>
          <p:nvPr/>
        </p:nvSpPr>
        <p:spPr bwMode="auto">
          <a:xfrm>
            <a:off x="6592902" y="3962404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22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8" name="Text Box 23"/>
          <p:cNvSpPr txBox="1">
            <a:spLocks noChangeArrowheads="1"/>
          </p:cNvSpPr>
          <p:nvPr/>
        </p:nvSpPr>
        <p:spPr bwMode="auto">
          <a:xfrm>
            <a:off x="3500430" y="446723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9" name="Text Box 23"/>
          <p:cNvSpPr txBox="1">
            <a:spLocks noChangeArrowheads="1"/>
          </p:cNvSpPr>
          <p:nvPr/>
        </p:nvSpPr>
        <p:spPr bwMode="auto">
          <a:xfrm>
            <a:off x="4532312" y="4467690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38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90" name="Text Box 23"/>
          <p:cNvSpPr txBox="1">
            <a:spLocks noChangeArrowheads="1"/>
          </p:cNvSpPr>
          <p:nvPr/>
        </p:nvSpPr>
        <p:spPr bwMode="auto">
          <a:xfrm>
            <a:off x="5572132" y="446088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41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91" name="Text Box 23"/>
          <p:cNvSpPr txBox="1">
            <a:spLocks noChangeArrowheads="1"/>
          </p:cNvSpPr>
          <p:nvPr/>
        </p:nvSpPr>
        <p:spPr bwMode="auto">
          <a:xfrm>
            <a:off x="6616714" y="445453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</a:t>
            </a: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4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93" name="Text Box 23"/>
          <p:cNvSpPr txBox="1">
            <a:spLocks noChangeArrowheads="1"/>
          </p:cNvSpPr>
          <p:nvPr/>
        </p:nvSpPr>
        <p:spPr bwMode="auto">
          <a:xfrm>
            <a:off x="7664472" y="445453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</a:t>
            </a: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0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94" name="Text Box 23"/>
          <p:cNvSpPr txBox="1">
            <a:spLocks noChangeArrowheads="1"/>
          </p:cNvSpPr>
          <p:nvPr/>
        </p:nvSpPr>
        <p:spPr bwMode="auto">
          <a:xfrm>
            <a:off x="2439972" y="2447918"/>
            <a:ext cx="417516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1420</a:t>
            </a:r>
            <a:endParaRPr lang="ru-RU" sz="1400" b="1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786182" y="5572140"/>
            <a:ext cx="2643206" cy="9541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1001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/>
              <a:t>«</a:t>
            </a:r>
            <a:r>
              <a:rPr lang="ru-RU" sz="1400" b="1" dirty="0" err="1" smtClean="0"/>
              <a:t>Акме</a:t>
            </a:r>
            <a:r>
              <a:rPr lang="ru-RU" sz="1400" b="1" dirty="0" smtClean="0"/>
              <a:t>» </a:t>
            </a:r>
            <a:r>
              <a:rPr lang="ru-RU" sz="1400" dirty="0" smtClean="0"/>
              <a:t>(греч. «</a:t>
            </a:r>
            <a:r>
              <a:rPr lang="ru-RU" sz="1400" i="1" dirty="0" smtClean="0"/>
              <a:t>вершина</a:t>
            </a:r>
            <a:r>
              <a:rPr lang="ru-RU" sz="1400" dirty="0" smtClean="0"/>
              <a:t>») – период наибольшей отдачи от залитых в воронку на первом этапе телефонных звонков.</a:t>
            </a:r>
            <a:endParaRPr lang="ru-RU" sz="14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357290" y="5000636"/>
            <a:ext cx="2500330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Часть сделок успешно «сращиваются» уже в марте,…</a:t>
            </a:r>
            <a:endParaRPr lang="ru-RU" sz="1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929454" y="5072074"/>
            <a:ext cx="1357322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… а часть – только в июле.</a:t>
            </a:r>
            <a:endParaRPr lang="ru-RU" sz="1400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100376" y="4176718"/>
            <a:ext cx="571504" cy="785818"/>
          </a:xfrm>
          <a:prstGeom prst="rect">
            <a:avLst/>
          </a:prstGeom>
          <a:noFill/>
          <a:ln w="2540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7300931" y="4162430"/>
            <a:ext cx="571504" cy="785818"/>
          </a:xfrm>
          <a:prstGeom prst="rect">
            <a:avLst/>
          </a:prstGeom>
          <a:noFill/>
          <a:ln w="2540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4052884" y="4200530"/>
            <a:ext cx="1714512" cy="785818"/>
          </a:xfrm>
          <a:prstGeom prst="rect">
            <a:avLst/>
          </a:prstGeom>
          <a:noFill/>
          <a:ln w="2540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82252" y="2857496"/>
            <a:ext cx="2544491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Скругленный прямоугольник 17"/>
          <p:cNvSpPr/>
          <p:nvPr/>
        </p:nvSpPr>
        <p:spPr>
          <a:xfrm>
            <a:off x="4483893" y="3355432"/>
            <a:ext cx="1928826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7" name="TextBox 96"/>
          <p:cNvSpPr txBox="1"/>
          <p:nvPr/>
        </p:nvSpPr>
        <p:spPr>
          <a:xfrm>
            <a:off x="1285852" y="3933829"/>
            <a:ext cx="2857520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Большая часть оплат от клиентов, отношения с которыми начались в январе – марте, произошла до июля. Однако на практике все обстоит несколько сложнее.</a:t>
            </a:r>
            <a:endParaRPr lang="ru-RU" sz="1400" dirty="0"/>
          </a:p>
        </p:txBody>
      </p:sp>
      <p:sp>
        <p:nvSpPr>
          <p:cNvPr id="95" name="Text Box 23"/>
          <p:cNvSpPr txBox="1">
            <a:spLocks noChangeArrowheads="1"/>
          </p:cNvSpPr>
          <p:nvPr/>
        </p:nvSpPr>
        <p:spPr bwMode="auto">
          <a:xfrm>
            <a:off x="7643834" y="392906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</a:t>
            </a: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6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13680" y="4371661"/>
            <a:ext cx="772830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Скругленный прямоугольник 20"/>
          <p:cNvSpPr/>
          <p:nvPr/>
        </p:nvSpPr>
        <p:spPr>
          <a:xfrm>
            <a:off x="5925465" y="3855512"/>
            <a:ext cx="1361219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sz="4800" b="1" dirty="0"/>
              <a:t>Воронка </a:t>
            </a:r>
            <a:r>
              <a:rPr lang="ru-RU" sz="4800" b="1" dirty="0" smtClean="0"/>
              <a:t>продаж в динамике</a:t>
            </a:r>
            <a:endParaRPr lang="ru-RU" sz="4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116 L -0.09079 0.0011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116 L -0.08298 0.0004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07 L -0.05452 0.000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07 L 0.02431 0.000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-0.24114 0.00069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069 L -0.18021 0.00069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069 L -0.12899 0.0006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-0.06198 -4.81481E-6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0069 L 0.01927 0.00069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0092 L -0.38767 0.00115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092 L -0.30173 0.00115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093 L -0.23837 0.00023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092 L -0.1592 0.00115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046 L -0.07066 0.00046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116 L 0.03785 -0.00116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7 L -0.41892 0.00093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32622 0.00093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0047 L -0.2474 0.00139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14271 0.00047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0046 L -0.03039 -2.59259E-6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2" grpId="0" animBg="1"/>
      <p:bldP spid="122" grpId="0" animBg="1"/>
      <p:bldP spid="123" grpId="0" animBg="1"/>
      <p:bldP spid="9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61"/>
          <p:cNvSpPr/>
          <p:nvPr/>
        </p:nvSpPr>
        <p:spPr>
          <a:xfrm>
            <a:off x="7215206" y="3857628"/>
            <a:ext cx="71438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92" name="Прямая соединительная линия 91"/>
          <p:cNvCxnSpPr/>
          <p:nvPr/>
        </p:nvCxnSpPr>
        <p:spPr>
          <a:xfrm rot="5400000">
            <a:off x="-856494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rot="5400000">
            <a:off x="143638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5400000">
            <a:off x="1143770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5400000">
            <a:off x="2143902" y="3593392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5400000">
            <a:off x="3144034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5400000">
            <a:off x="4144166" y="3593392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>
            <a:off x="5215736" y="3594186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950178" y="2358935"/>
            <a:ext cx="3214710" cy="421663"/>
          </a:xfrm>
          <a:prstGeom prst="roundRect">
            <a:avLst/>
          </a:prstGeom>
          <a:gradFill flip="none" rotWithShape="1">
            <a:gsLst>
              <a:gs pos="100000">
                <a:srgbClr val="355D7E"/>
              </a:gs>
              <a:gs pos="100000">
                <a:srgbClr val="D49E6C"/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42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4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500298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 smtClean="0"/>
          </a:p>
        </p:txBody>
      </p:sp>
      <p:cxnSp>
        <p:nvCxnSpPr>
          <p:cNvPr id="82" name="Прямая со стрелкой 81"/>
          <p:cNvCxnSpPr/>
          <p:nvPr/>
        </p:nvCxnSpPr>
        <p:spPr>
          <a:xfrm>
            <a:off x="857224" y="5449192"/>
            <a:ext cx="714380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5400000">
            <a:off x="6215868" y="3592598"/>
            <a:ext cx="357110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928662" y="1744757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Январь</a:t>
            </a:r>
            <a:endParaRPr lang="ru-RU" sz="1200" dirty="0"/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>
            <a:off x="532308" y="2041684"/>
            <a:ext cx="78581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928794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Февраль</a:t>
            </a:r>
            <a:endParaRPr lang="ru-RU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928926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Март</a:t>
            </a:r>
            <a:endParaRPr lang="ru-RU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929058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Апрель</a:t>
            </a:r>
            <a:endParaRPr lang="ru-RU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929322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Июнь</a:t>
            </a:r>
            <a:endParaRPr lang="ru-RU" sz="1200" dirty="0"/>
          </a:p>
        </p:txBody>
      </p:sp>
      <p:sp>
        <p:nvSpPr>
          <p:cNvPr id="119" name="TextBox 118"/>
          <p:cNvSpPr txBox="1"/>
          <p:nvPr/>
        </p:nvSpPr>
        <p:spPr>
          <a:xfrm>
            <a:off x="4929190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Май</a:t>
            </a:r>
            <a:endParaRPr lang="ru-RU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7000892" y="173600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Июль</a:t>
            </a:r>
            <a:endParaRPr lang="ru-RU" sz="1200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727576" y="2857496"/>
            <a:ext cx="396595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Скругленный прямоугольник 47"/>
          <p:cNvSpPr/>
          <p:nvPr/>
        </p:nvSpPr>
        <p:spPr>
          <a:xfrm>
            <a:off x="3643306" y="2857496"/>
            <a:ext cx="1071570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Скругленный прямоугольник 48"/>
          <p:cNvSpPr/>
          <p:nvPr/>
        </p:nvSpPr>
        <p:spPr>
          <a:xfrm>
            <a:off x="2890822" y="2857496"/>
            <a:ext cx="738000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Скругленный прямоугольник 49"/>
          <p:cNvSpPr/>
          <p:nvPr/>
        </p:nvSpPr>
        <p:spPr>
          <a:xfrm>
            <a:off x="5143504" y="2857496"/>
            <a:ext cx="285752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Скругленный прямоугольник 51"/>
          <p:cNvSpPr/>
          <p:nvPr/>
        </p:nvSpPr>
        <p:spPr>
          <a:xfrm>
            <a:off x="4487701" y="3357562"/>
            <a:ext cx="288000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Скругленный прямоугольник 52"/>
          <p:cNvSpPr/>
          <p:nvPr/>
        </p:nvSpPr>
        <p:spPr>
          <a:xfrm>
            <a:off x="4778694" y="3357562"/>
            <a:ext cx="579124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Скругленный прямоугольник 53"/>
          <p:cNvSpPr/>
          <p:nvPr/>
        </p:nvSpPr>
        <p:spPr>
          <a:xfrm>
            <a:off x="5357818" y="3357562"/>
            <a:ext cx="500066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Скругленный прямоугольник 54"/>
          <p:cNvSpPr/>
          <p:nvPr/>
        </p:nvSpPr>
        <p:spPr>
          <a:xfrm>
            <a:off x="6234124" y="3357562"/>
            <a:ext cx="214314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Скругленный прямоугольник 55"/>
          <p:cNvSpPr/>
          <p:nvPr/>
        </p:nvSpPr>
        <p:spPr>
          <a:xfrm>
            <a:off x="5870584" y="3357562"/>
            <a:ext cx="357190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Скругленный прямоугольник 56"/>
          <p:cNvSpPr/>
          <p:nvPr/>
        </p:nvSpPr>
        <p:spPr>
          <a:xfrm>
            <a:off x="5914083" y="3857628"/>
            <a:ext cx="86678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Скругленный прямоугольник 57"/>
          <p:cNvSpPr/>
          <p:nvPr/>
        </p:nvSpPr>
        <p:spPr>
          <a:xfrm>
            <a:off x="6000760" y="3857628"/>
            <a:ext cx="357190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Скругленный прямоугольник 58"/>
          <p:cNvSpPr/>
          <p:nvPr/>
        </p:nvSpPr>
        <p:spPr>
          <a:xfrm>
            <a:off x="6357950" y="3864593"/>
            <a:ext cx="500066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Скругленный прямоугольник 59"/>
          <p:cNvSpPr/>
          <p:nvPr/>
        </p:nvSpPr>
        <p:spPr>
          <a:xfrm>
            <a:off x="6858016" y="3857628"/>
            <a:ext cx="214314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Скругленный прямоугольник 60"/>
          <p:cNvSpPr/>
          <p:nvPr/>
        </p:nvSpPr>
        <p:spPr>
          <a:xfrm>
            <a:off x="7072330" y="3857628"/>
            <a:ext cx="142876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Скругленный прямоугольник 62"/>
          <p:cNvSpPr/>
          <p:nvPr/>
        </p:nvSpPr>
        <p:spPr>
          <a:xfrm>
            <a:off x="7215206" y="4365314"/>
            <a:ext cx="71438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4" name="Скругленный прямоугольник 63"/>
          <p:cNvSpPr/>
          <p:nvPr/>
        </p:nvSpPr>
        <p:spPr>
          <a:xfrm>
            <a:off x="7304742" y="4365314"/>
            <a:ext cx="214314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5" name="Скругленный прямоугольник 64"/>
          <p:cNvSpPr/>
          <p:nvPr/>
        </p:nvSpPr>
        <p:spPr>
          <a:xfrm>
            <a:off x="7534296" y="4365314"/>
            <a:ext cx="252414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6" name="Скругленный прямоугольник 65"/>
          <p:cNvSpPr/>
          <p:nvPr/>
        </p:nvSpPr>
        <p:spPr>
          <a:xfrm>
            <a:off x="7786710" y="4367220"/>
            <a:ext cx="71438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7" name="Скругленный прямоугольник 66"/>
          <p:cNvSpPr/>
          <p:nvPr/>
        </p:nvSpPr>
        <p:spPr>
          <a:xfrm>
            <a:off x="7869261" y="4367220"/>
            <a:ext cx="60326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9" name="Text Box 23"/>
          <p:cNvSpPr txBox="1">
            <a:spLocks noChangeArrowheads="1"/>
          </p:cNvSpPr>
          <p:nvPr/>
        </p:nvSpPr>
        <p:spPr bwMode="auto">
          <a:xfrm>
            <a:off x="8016265" y="2453633"/>
            <a:ext cx="600079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1420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7928316" y="2953382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1104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7923236" y="3457575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438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7923236" y="3963991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218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3" name="Text Box 23"/>
          <p:cNvSpPr txBox="1">
            <a:spLocks noChangeArrowheads="1"/>
          </p:cNvSpPr>
          <p:nvPr/>
        </p:nvSpPr>
        <p:spPr bwMode="auto">
          <a:xfrm>
            <a:off x="7917838" y="4462470"/>
            <a:ext cx="785818" cy="21431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121</a:t>
            </a:r>
            <a:endParaRPr 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2214546" y="294703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332</a:t>
            </a:r>
            <a:endParaRPr lang="ru-RU" sz="1400" b="1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3222298" y="2951794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552</a:t>
            </a:r>
            <a:endParaRPr lang="ru-RU" sz="1400" b="1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4240528" y="2944174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122</a:t>
            </a:r>
            <a:endParaRPr lang="ru-RU" sz="1400" b="1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000628" y="2951794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98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77" name="Text Box 23"/>
          <p:cNvSpPr txBox="1">
            <a:spLocks noChangeArrowheads="1"/>
          </p:cNvSpPr>
          <p:nvPr/>
        </p:nvSpPr>
        <p:spPr bwMode="auto">
          <a:xfrm>
            <a:off x="2568878" y="346392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71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78" name="Text Box 23"/>
          <p:cNvSpPr txBox="1">
            <a:spLocks noChangeArrowheads="1"/>
          </p:cNvSpPr>
          <p:nvPr/>
        </p:nvSpPr>
        <p:spPr bwMode="auto">
          <a:xfrm>
            <a:off x="3221028" y="345757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158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4233860" y="345122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106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4956178" y="345122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62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1" name="Text Box 23"/>
          <p:cNvSpPr txBox="1">
            <a:spLocks noChangeArrowheads="1"/>
          </p:cNvSpPr>
          <p:nvPr/>
        </p:nvSpPr>
        <p:spPr bwMode="auto">
          <a:xfrm>
            <a:off x="6633542" y="346392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41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3" name="Text Box 23"/>
          <p:cNvSpPr txBox="1">
            <a:spLocks noChangeArrowheads="1"/>
          </p:cNvSpPr>
          <p:nvPr/>
        </p:nvSpPr>
        <p:spPr bwMode="auto">
          <a:xfrm>
            <a:off x="2470136" y="395446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16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4" name="Text Box 23"/>
          <p:cNvSpPr txBox="1">
            <a:spLocks noChangeArrowheads="1"/>
          </p:cNvSpPr>
          <p:nvPr/>
        </p:nvSpPr>
        <p:spPr bwMode="auto">
          <a:xfrm>
            <a:off x="3582980" y="394811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54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5" name="Text Box 23"/>
          <p:cNvSpPr txBox="1">
            <a:spLocks noChangeArrowheads="1"/>
          </p:cNvSpPr>
          <p:nvPr/>
        </p:nvSpPr>
        <p:spPr bwMode="auto">
          <a:xfrm>
            <a:off x="4254498" y="396081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72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6" name="Text Box 23"/>
          <p:cNvSpPr txBox="1">
            <a:spLocks noChangeArrowheads="1"/>
          </p:cNvSpPr>
          <p:nvPr/>
        </p:nvSpPr>
        <p:spPr bwMode="auto">
          <a:xfrm>
            <a:off x="5000628" y="396081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38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7" name="Text Box 23"/>
          <p:cNvSpPr txBox="1">
            <a:spLocks noChangeArrowheads="1"/>
          </p:cNvSpPr>
          <p:nvPr/>
        </p:nvSpPr>
        <p:spPr bwMode="auto">
          <a:xfrm>
            <a:off x="6592902" y="3962404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22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8" name="Text Box 23"/>
          <p:cNvSpPr txBox="1">
            <a:spLocks noChangeArrowheads="1"/>
          </p:cNvSpPr>
          <p:nvPr/>
        </p:nvSpPr>
        <p:spPr bwMode="auto">
          <a:xfrm>
            <a:off x="3500430" y="446723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89" name="Text Box 23"/>
          <p:cNvSpPr txBox="1">
            <a:spLocks noChangeArrowheads="1"/>
          </p:cNvSpPr>
          <p:nvPr/>
        </p:nvSpPr>
        <p:spPr bwMode="auto">
          <a:xfrm>
            <a:off x="4532312" y="4467690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38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90" name="Text Box 23"/>
          <p:cNvSpPr txBox="1">
            <a:spLocks noChangeArrowheads="1"/>
          </p:cNvSpPr>
          <p:nvPr/>
        </p:nvSpPr>
        <p:spPr bwMode="auto">
          <a:xfrm>
            <a:off x="5572132" y="446088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41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91" name="Text Box 23"/>
          <p:cNvSpPr txBox="1">
            <a:spLocks noChangeArrowheads="1"/>
          </p:cNvSpPr>
          <p:nvPr/>
        </p:nvSpPr>
        <p:spPr bwMode="auto">
          <a:xfrm>
            <a:off x="6616714" y="445453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</a:t>
            </a: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4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93" name="Text Box 23"/>
          <p:cNvSpPr txBox="1">
            <a:spLocks noChangeArrowheads="1"/>
          </p:cNvSpPr>
          <p:nvPr/>
        </p:nvSpPr>
        <p:spPr bwMode="auto">
          <a:xfrm>
            <a:off x="7664472" y="4454532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</a:t>
            </a: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0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94" name="Text Box 23"/>
          <p:cNvSpPr txBox="1">
            <a:spLocks noChangeArrowheads="1"/>
          </p:cNvSpPr>
          <p:nvPr/>
        </p:nvSpPr>
        <p:spPr bwMode="auto">
          <a:xfrm>
            <a:off x="2439972" y="2447918"/>
            <a:ext cx="417516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1420</a:t>
            </a:r>
            <a:endParaRPr lang="ru-RU" sz="1400" b="1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357290" y="5000636"/>
            <a:ext cx="2500330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Часть сделок успешно «сращиваются» уже в марте,…</a:t>
            </a:r>
            <a:endParaRPr lang="ru-RU" sz="1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929454" y="5072074"/>
            <a:ext cx="1357322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… а часть – только в июле.</a:t>
            </a:r>
            <a:endParaRPr lang="ru-RU" sz="1400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100376" y="4176718"/>
            <a:ext cx="571504" cy="785818"/>
          </a:xfrm>
          <a:prstGeom prst="rect">
            <a:avLst/>
          </a:prstGeom>
          <a:noFill/>
          <a:ln w="2540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7300931" y="4162430"/>
            <a:ext cx="571504" cy="785818"/>
          </a:xfrm>
          <a:prstGeom prst="rect">
            <a:avLst/>
          </a:prstGeom>
          <a:noFill/>
          <a:ln w="2540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82252" y="2857496"/>
            <a:ext cx="2544491" cy="42166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Скругленный прямоугольник 17"/>
          <p:cNvSpPr/>
          <p:nvPr/>
        </p:nvSpPr>
        <p:spPr>
          <a:xfrm>
            <a:off x="4483893" y="3355432"/>
            <a:ext cx="1928826" cy="42166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7" name="TextBox 96"/>
          <p:cNvSpPr txBox="1"/>
          <p:nvPr/>
        </p:nvSpPr>
        <p:spPr>
          <a:xfrm>
            <a:off x="1285852" y="3933829"/>
            <a:ext cx="3214710" cy="1169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Большая часть оплат от клиентов, отношения с которыми начались в январе – марте, произошла до июля. Однако на практике все обстоит несколько сложнее.</a:t>
            </a:r>
            <a:endParaRPr lang="ru-RU" sz="1400" dirty="0"/>
          </a:p>
        </p:txBody>
      </p:sp>
      <p:sp>
        <p:nvSpPr>
          <p:cNvPr id="95" name="Text Box 23"/>
          <p:cNvSpPr txBox="1">
            <a:spLocks noChangeArrowheads="1"/>
          </p:cNvSpPr>
          <p:nvPr/>
        </p:nvSpPr>
        <p:spPr bwMode="auto">
          <a:xfrm>
            <a:off x="7643834" y="3929066"/>
            <a:ext cx="357190" cy="215444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355D7E"/>
                </a:solidFill>
                <a:latin typeface="Calibri" pitchFamily="34" charset="0"/>
              </a:rPr>
              <a:t>1</a:t>
            </a:r>
            <a:r>
              <a:rPr lang="ru-RU" sz="1400" b="1" dirty="0" smtClean="0">
                <a:solidFill>
                  <a:srgbClr val="355D7E"/>
                </a:solidFill>
                <a:latin typeface="Calibri" pitchFamily="34" charset="0"/>
              </a:rPr>
              <a:t>6</a:t>
            </a:r>
            <a:endParaRPr lang="ru-RU" sz="1400" b="1" dirty="0">
              <a:solidFill>
                <a:srgbClr val="355D7E"/>
              </a:solidFill>
              <a:latin typeface="Calibri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13680" y="4371661"/>
            <a:ext cx="772830" cy="42166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Скругленный прямоугольник 20"/>
          <p:cNvSpPr/>
          <p:nvPr/>
        </p:nvSpPr>
        <p:spPr>
          <a:xfrm>
            <a:off x="5925465" y="3855512"/>
            <a:ext cx="1361219" cy="42166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sz="4800" b="1" dirty="0"/>
              <a:t>Воронка </a:t>
            </a:r>
            <a:r>
              <a:rPr lang="ru-RU" sz="4800" b="1" dirty="0" smtClean="0"/>
              <a:t>продаж в динамике</a:t>
            </a:r>
            <a:endParaRPr lang="ru-RU" sz="4800" b="1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1" name="Группа 110"/>
          <p:cNvGrpSpPr/>
          <p:nvPr/>
        </p:nvGrpSpPr>
        <p:grpSpPr>
          <a:xfrm>
            <a:off x="5214942" y="694342"/>
            <a:ext cx="3429024" cy="3377600"/>
            <a:chOff x="5286380" y="1714488"/>
            <a:chExt cx="3429024" cy="3020410"/>
          </a:xfrm>
        </p:grpSpPr>
        <p:sp>
          <p:nvSpPr>
            <p:cNvPr id="98" name="Прямоугольник 97"/>
            <p:cNvSpPr/>
            <p:nvPr/>
          </p:nvSpPr>
          <p:spPr>
            <a:xfrm>
              <a:off x="5286380" y="1714488"/>
              <a:ext cx="3429024" cy="300039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03" name="Object 2"/>
            <p:cNvGraphicFramePr>
              <a:graphicFrameLocks noChangeAspect="1"/>
            </p:cNvGraphicFramePr>
            <p:nvPr/>
          </p:nvGraphicFramePr>
          <p:xfrm>
            <a:off x="5357818" y="1785926"/>
            <a:ext cx="3143272" cy="29489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9" name="TextBox 108"/>
            <p:cNvSpPr txBox="1"/>
            <p:nvPr/>
          </p:nvSpPr>
          <p:spPr>
            <a:xfrm>
              <a:off x="5643570" y="1785926"/>
              <a:ext cx="28575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/>
                <a:t>Сделки </a:t>
              </a:r>
              <a:br>
                <a:rPr lang="ru-RU" sz="1600" b="1" dirty="0" smtClean="0"/>
              </a:br>
              <a:r>
                <a:rPr lang="ru-RU" sz="1600" dirty="0" smtClean="0"/>
                <a:t>(холодные звонки: январь)</a:t>
              </a:r>
              <a:endParaRPr lang="ru-RU" sz="1600" dirty="0"/>
            </a:p>
          </p:txBody>
        </p:sp>
      </p:grpSp>
      <p:sp>
        <p:nvSpPr>
          <p:cNvPr id="124" name="Выноска со стрелкой вправо 123"/>
          <p:cNvSpPr/>
          <p:nvPr/>
        </p:nvSpPr>
        <p:spPr>
          <a:xfrm>
            <a:off x="1643042" y="1194408"/>
            <a:ext cx="3643338" cy="128586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05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«</a:t>
            </a:r>
            <a:r>
              <a:rPr lang="ru-RU" sz="1600" b="1" dirty="0" err="1" smtClean="0">
                <a:solidFill>
                  <a:schemeClr val="tx1"/>
                </a:solidFill>
              </a:rPr>
              <a:t>Акме</a:t>
            </a:r>
            <a:r>
              <a:rPr lang="ru-RU" sz="1600" b="1" dirty="0" smtClean="0">
                <a:solidFill>
                  <a:schemeClr val="tx1"/>
                </a:solidFill>
              </a:rPr>
              <a:t>» </a:t>
            </a:r>
            <a:r>
              <a:rPr lang="ru-RU" sz="1600" dirty="0" smtClean="0">
                <a:solidFill>
                  <a:schemeClr val="tx1"/>
                </a:solidFill>
              </a:rPr>
              <a:t>(греч. «</a:t>
            </a:r>
            <a:r>
              <a:rPr lang="ru-RU" sz="1600" i="1" dirty="0" smtClean="0">
                <a:solidFill>
                  <a:schemeClr val="tx1"/>
                </a:solidFill>
              </a:rPr>
              <a:t>вершина</a:t>
            </a:r>
            <a:r>
              <a:rPr lang="ru-RU" sz="1600" dirty="0" smtClean="0">
                <a:solidFill>
                  <a:schemeClr val="tx1"/>
                </a:solidFill>
              </a:rPr>
              <a:t>») – период наибольшей отдачи от залитых в воронку на первом этапе телефонных звонков.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116 L -0.09079 0.0011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116 L -0.08298 0.0004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07 L -0.05452 0.000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07 L 0.02431 0.000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-0.24114 0.00069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069 L -0.18021 0.00069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069 L -0.12899 0.0006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-0.06198 -4.81481E-6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0069 L 0.01927 0.00069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0092 L -0.38767 0.00115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092 L -0.30173 0.00115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093 L -0.23837 0.00023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092 L -0.1592 0.00115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046 L -0.07066 0.00046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116 L 0.03785 -0.00116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7 L -0.41892 0.00093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32622 0.00093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0047 L -0.2474 0.00139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14271 0.00047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0046 L -0.03039 -2.59259E-6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22" grpId="0" animBg="1"/>
      <p:bldP spid="97" grpId="0" animBg="1"/>
      <p:bldP spid="113" grpId="0" animBg="1"/>
      <p:bldP spid="1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b="1" dirty="0"/>
              <a:t>Воронка </a:t>
            </a:r>
            <a:r>
              <a:rPr lang="ru-RU" b="1" dirty="0" smtClean="0"/>
              <a:t>продаж в таблице</a:t>
            </a:r>
            <a:endParaRPr lang="ru-RU" b="1" dirty="0"/>
          </a:p>
        </p:txBody>
      </p:sp>
      <p:pic>
        <p:nvPicPr>
          <p:cNvPr id="194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graphicFrame>
        <p:nvGraphicFramePr>
          <p:cNvPr id="196" name="Таблица 195"/>
          <p:cNvGraphicFramePr>
            <a:graphicFrameLocks noGrp="1"/>
          </p:cNvGraphicFramePr>
          <p:nvPr/>
        </p:nvGraphicFramePr>
        <p:xfrm>
          <a:off x="642910" y="2704533"/>
          <a:ext cx="7929612" cy="344481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57396"/>
                <a:gridCol w="1457116"/>
                <a:gridCol w="517925"/>
                <a:gridCol w="517925"/>
                <a:gridCol w="517925"/>
                <a:gridCol w="517925"/>
                <a:gridCol w="517925"/>
                <a:gridCol w="517925"/>
                <a:gridCol w="517925"/>
                <a:gridCol w="517925"/>
                <a:gridCol w="517925"/>
                <a:gridCol w="517925"/>
                <a:gridCol w="517925"/>
                <a:gridCol w="517925"/>
              </a:tblGrid>
              <a:tr h="21326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№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Этап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Количество контактов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Пропускная способность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 </a:t>
                      </a:r>
                      <a:r>
                        <a:rPr lang="ru-RU" sz="1100" b="1" u="none" strike="noStrike" dirty="0" err="1" smtClean="0"/>
                        <a:t>Продолжи-тельность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 </a:t>
                      </a:r>
                      <a:r>
                        <a:rPr lang="ru-RU" sz="1100" b="1" u="none" strike="noStrike" dirty="0" smtClean="0"/>
                        <a:t>Просрочены </a:t>
                      </a:r>
                      <a:r>
                        <a:rPr lang="ru-RU" sz="1100" b="1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</a:tr>
              <a:tr h="869251">
                <a:tc v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Было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Пришло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Ушло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Осталось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latin typeface="+mn-lt"/>
                        </a:rPr>
                        <a:t>Ушло </a:t>
                      </a:r>
                      <a:r>
                        <a:rPr lang="ru-RU" sz="1100" b="1" i="0" u="none" strike="noStrike" dirty="0" err="1" smtClean="0">
                          <a:latin typeface="+mn-lt"/>
                        </a:rPr>
                        <a:t>успешн</a:t>
                      </a:r>
                      <a:r>
                        <a:rPr lang="ru-RU" sz="1100" b="1" i="0" u="none" strike="noStrike" dirty="0" smtClean="0">
                          <a:latin typeface="+mn-lt"/>
                        </a:rPr>
                        <a:t>.</a:t>
                      </a:r>
                      <a:endParaRPr lang="ru-RU" sz="1100" b="1" i="0" u="none" strike="noStrike" dirty="0">
                        <a:latin typeface="+mn-lt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latin typeface="+mn-lt"/>
                        </a:rPr>
                        <a:t>Ушло </a:t>
                      </a:r>
                      <a:r>
                        <a:rPr lang="ru-RU" sz="1100" b="1" i="0" u="none" strike="noStrike" dirty="0" err="1" smtClean="0">
                          <a:latin typeface="+mn-lt"/>
                        </a:rPr>
                        <a:t>безуспешн</a:t>
                      </a:r>
                      <a:r>
                        <a:rPr lang="ru-RU" sz="1100" b="1" i="0" u="none" strike="noStrike" dirty="0" smtClean="0">
                          <a:latin typeface="+mn-lt"/>
                        </a:rPr>
                        <a:t>.</a:t>
                      </a:r>
                      <a:endParaRPr lang="ru-RU" sz="1100" b="1" i="0" u="none" strike="noStrike" dirty="0">
                        <a:latin typeface="+mn-lt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План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Факт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П лан (дни)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по </a:t>
                      </a:r>
                      <a:r>
                        <a:rPr lang="ru-RU" sz="1100" b="1" u="none" strike="noStrike" dirty="0" err="1"/>
                        <a:t>выбыв-шим</a:t>
                      </a:r>
                      <a:r>
                        <a:rPr lang="ru-RU" sz="1100" b="1" u="none" strike="noStrike" dirty="0"/>
                        <a:t> (дни)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среди </a:t>
                      </a:r>
                      <a:br>
                        <a:rPr lang="ru-RU" sz="1100" b="1" u="none" strike="noStrike" dirty="0" smtClean="0"/>
                      </a:br>
                      <a:r>
                        <a:rPr lang="ru-RU" sz="1100" b="1" u="none" strike="noStrike" dirty="0" smtClean="0"/>
                        <a:t>Ушло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среди </a:t>
                      </a:r>
                      <a:br>
                        <a:rPr lang="ru-RU" sz="1100" b="1" u="none" strike="noStrike" dirty="0" smtClean="0"/>
                      </a:br>
                      <a:r>
                        <a:rPr lang="ru-RU" sz="1100" b="1" u="none" strike="noStrike" dirty="0" smtClean="0"/>
                        <a:t>Осталось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</a:tr>
              <a:tr h="2132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1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/>
                        <a:t>Холодный </a:t>
                      </a:r>
                      <a:r>
                        <a:rPr lang="ru-RU" sz="1100" u="none" strike="noStrike" dirty="0"/>
                        <a:t>контакт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70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30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60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10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90%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86%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1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1,5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20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</a:tr>
              <a:tr h="2132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Выход на ЛПР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60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62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8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7E00"/>
                          </a:solidFill>
                          <a:latin typeface="+mn-lt"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7E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7E00"/>
                          </a:solidFill>
                          <a:latin typeface="+mn-lt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7E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70%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81%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2,4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132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solidFill>
                            <a:srgbClr val="C00000"/>
                          </a:solidFill>
                        </a:rPr>
                        <a:t>Встреча / Презентация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40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15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40%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25%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32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4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/>
                        <a:t>Коммерческое предложение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0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7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3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70%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70%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4,5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0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</a:tr>
              <a:tr h="2132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/>
                        <a:t>Договор / Заказ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0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7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2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4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1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80%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</a:tr>
              <a:tr h="2132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Оплата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95%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75%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5813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/>
                        <a:t>Итого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 </a:t>
                      </a:r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 </a:t>
                      </a:r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 </a:t>
                      </a:r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26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7" name="TextBox 196"/>
          <p:cNvSpPr txBox="1"/>
          <p:nvPr/>
        </p:nvSpPr>
        <p:spPr>
          <a:xfrm>
            <a:off x="642910" y="1687818"/>
            <a:ext cx="407196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100" dirty="0" smtClean="0"/>
              <a:t>Проект: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Оборудование</a:t>
            </a:r>
            <a:r>
              <a:rPr lang="ru-RU" sz="1100" dirty="0"/>
              <a:t/>
            </a:r>
            <a:br>
              <a:rPr lang="ru-RU" sz="1100" dirty="0"/>
            </a:br>
            <a:r>
              <a:rPr lang="ru-RU" sz="1100" dirty="0" smtClean="0"/>
              <a:t>Подразделение: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Региональный отдел продаж</a:t>
            </a:r>
            <a:b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100" dirty="0" smtClean="0"/>
              <a:t>Сотрудник: 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Все сотрудники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100" dirty="0" smtClean="0"/>
              <a:t>Группа организации: 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Все группы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100" dirty="0" smtClean="0"/>
              <a:t>Период: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01.09.2007 –  31.12.2007</a:t>
            </a: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7" y="6515349"/>
            <a:ext cx="2500299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" name="Таблица 195"/>
          <p:cNvGraphicFramePr>
            <a:graphicFrameLocks noGrp="1"/>
          </p:cNvGraphicFramePr>
          <p:nvPr/>
        </p:nvGraphicFramePr>
        <p:xfrm>
          <a:off x="428596" y="2681399"/>
          <a:ext cx="8358235" cy="360512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29829"/>
                <a:gridCol w="1129236"/>
                <a:gridCol w="476108"/>
                <a:gridCol w="476108"/>
                <a:gridCol w="476108"/>
                <a:gridCol w="476108"/>
                <a:gridCol w="476108"/>
                <a:gridCol w="476108"/>
                <a:gridCol w="476108"/>
                <a:gridCol w="476108"/>
                <a:gridCol w="476108"/>
                <a:gridCol w="476108"/>
                <a:gridCol w="476108"/>
                <a:gridCol w="476108"/>
                <a:gridCol w="785819"/>
                <a:gridCol w="500055"/>
              </a:tblGrid>
              <a:tr h="42312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№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Этап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Количество контактов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Пропускная способность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 </a:t>
                      </a:r>
                      <a:r>
                        <a:rPr lang="ru-RU" sz="1100" b="1" u="none" strike="noStrike" dirty="0" err="1" smtClean="0"/>
                        <a:t>Продолжи-тельность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 </a:t>
                      </a:r>
                      <a:r>
                        <a:rPr lang="ru-RU" sz="1100" b="1" u="none" strike="noStrike" dirty="0" err="1" smtClean="0"/>
                        <a:t>Просро-чены</a:t>
                      </a:r>
                      <a:r>
                        <a:rPr lang="ru-RU" sz="1100" b="1" u="none" strike="noStrike" dirty="0" smtClean="0"/>
                        <a:t> 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Сумма</a:t>
                      </a:r>
                      <a:endParaRPr lang="ru-RU" sz="1100" b="1" i="0" u="none" strike="noStrike" dirty="0" smtClean="0">
                        <a:latin typeface="Arial Cyr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 smtClean="0">
                        <a:latin typeface="Arial Cyr"/>
                      </a:endParaRPr>
                    </a:p>
                  </a:txBody>
                  <a:tcPr anchor="ctr"/>
                </a:tc>
              </a:tr>
              <a:tr h="861921">
                <a:tc v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Было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Пришло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Ушло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Осталось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latin typeface="+mn-lt"/>
                        </a:rPr>
                        <a:t>Ушло </a:t>
                      </a:r>
                      <a:r>
                        <a:rPr lang="ru-RU" sz="1100" b="1" i="0" u="none" strike="noStrike" dirty="0" err="1" smtClean="0">
                          <a:latin typeface="+mn-lt"/>
                        </a:rPr>
                        <a:t>успешн</a:t>
                      </a:r>
                      <a:r>
                        <a:rPr lang="ru-RU" sz="1100" b="1" i="0" u="none" strike="noStrike" dirty="0" smtClean="0">
                          <a:latin typeface="+mn-lt"/>
                        </a:rPr>
                        <a:t>.</a:t>
                      </a:r>
                      <a:endParaRPr lang="ru-RU" sz="1100" b="1" i="0" u="none" strike="noStrike" dirty="0">
                        <a:latin typeface="+mn-lt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latin typeface="+mn-lt"/>
                        </a:rPr>
                        <a:t>Ушло </a:t>
                      </a:r>
                      <a:r>
                        <a:rPr lang="ru-RU" sz="1100" b="1" i="0" u="none" strike="noStrike" dirty="0" err="1" smtClean="0">
                          <a:latin typeface="+mn-lt"/>
                        </a:rPr>
                        <a:t>безуспешн</a:t>
                      </a:r>
                      <a:r>
                        <a:rPr lang="ru-RU" sz="1100" b="1" i="0" u="none" strike="noStrike" dirty="0" smtClean="0">
                          <a:latin typeface="+mn-lt"/>
                        </a:rPr>
                        <a:t>.</a:t>
                      </a:r>
                      <a:endParaRPr lang="ru-RU" sz="1100" b="1" i="0" u="none" strike="noStrike" dirty="0">
                        <a:latin typeface="+mn-lt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План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Факт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П лан (дни)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по </a:t>
                      </a:r>
                      <a:r>
                        <a:rPr lang="ru-RU" sz="1100" b="1" u="none" strike="noStrike" dirty="0" err="1"/>
                        <a:t>выбыв-шим</a:t>
                      </a:r>
                      <a:r>
                        <a:rPr lang="ru-RU" sz="1100" b="1" u="none" strike="noStrike" dirty="0"/>
                        <a:t> (дни)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среди </a:t>
                      </a:r>
                      <a:br>
                        <a:rPr lang="ru-RU" sz="1100" b="1" u="none" strike="noStrike" dirty="0" smtClean="0"/>
                      </a:br>
                      <a:r>
                        <a:rPr lang="ru-RU" sz="1100" b="1" u="none" strike="noStrike" dirty="0" smtClean="0"/>
                        <a:t>Ушло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/>
                        <a:t>среди </a:t>
                      </a:r>
                      <a:br>
                        <a:rPr lang="ru-RU" sz="1100" b="1" u="none" strike="noStrike" dirty="0" smtClean="0"/>
                      </a:br>
                      <a:r>
                        <a:rPr lang="ru-RU" sz="1100" b="1" u="none" strike="noStrike" dirty="0" smtClean="0"/>
                        <a:t>Осталось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latin typeface="+mn-lt"/>
                        </a:rPr>
                        <a:t>План</a:t>
                      </a:r>
                      <a:endParaRPr lang="ru-RU" sz="1100" b="1" i="0" u="none" strike="noStrike" dirty="0">
                        <a:latin typeface="+mn-lt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err="1" smtClean="0">
                          <a:latin typeface="+mn-lt"/>
                        </a:rPr>
                        <a:t>Вероятн</a:t>
                      </a:r>
                      <a:r>
                        <a:rPr lang="ru-RU" sz="1100" b="1" i="0" u="none" strike="noStrike" dirty="0" smtClean="0">
                          <a:latin typeface="+mn-lt"/>
                        </a:rPr>
                        <a:t>.</a:t>
                      </a:r>
                      <a:endParaRPr lang="ru-RU" sz="1100" b="1" i="0" u="none" strike="noStrike" dirty="0">
                        <a:latin typeface="+mn-lt"/>
                      </a:endParaRPr>
                    </a:p>
                  </a:txBody>
                  <a:tcPr vert="vert270" anchor="ctr"/>
                </a:tc>
              </a:tr>
              <a:tr h="4231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1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/>
                        <a:t>Холодный </a:t>
                      </a:r>
                      <a:r>
                        <a:rPr lang="ru-RU" sz="1100" u="none" strike="noStrike" dirty="0"/>
                        <a:t>контакт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70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30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60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10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90%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86%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1,5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20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</a:tr>
              <a:tr h="2568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Выход на ЛПР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60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62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8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7E00"/>
                          </a:solidFill>
                          <a:latin typeface="+mn-lt"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7E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7E00"/>
                          </a:solidFill>
                          <a:latin typeface="+mn-lt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7E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70%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81%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2,4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E00"/>
                          </a:solidFill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007E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231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solidFill>
                            <a:srgbClr val="C00000"/>
                          </a:solidFill>
                        </a:rPr>
                        <a:t>Встреча / Презентация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40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15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40%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25%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31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4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/>
                        <a:t>Коммерческое предложение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0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10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7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3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70%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70%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4,5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 smtClean="0">
                          <a:latin typeface="Calibri" pitchFamily="34" charset="0"/>
                        </a:rPr>
                        <a:t>492 3</a:t>
                      </a:r>
                      <a:r>
                        <a:rPr lang="ru-RU" sz="1100" b="0" i="0" u="none" strike="noStrike" dirty="0" smtClean="0">
                          <a:latin typeface="+mn-lt"/>
                        </a:rPr>
                        <a:t>00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42%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</a:tr>
              <a:tr h="2568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/>
                        <a:t>Договор / Заказ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0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7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2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4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1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80%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8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 smtClean="0">
                          <a:latin typeface="Calibri" pitchFamily="34" charset="0"/>
                        </a:rPr>
                        <a:t>344</a:t>
                      </a:r>
                      <a:r>
                        <a:rPr lang="ru-RU" sz="1100" b="0" i="0" u="none" strike="noStrike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100" b="0" i="0" u="none" strike="noStrike" baseline="0" dirty="0" smtClean="0">
                          <a:latin typeface="Calibri" pitchFamily="34" charset="0"/>
                        </a:rPr>
                        <a:t>61</a:t>
                      </a:r>
                      <a:r>
                        <a:rPr lang="ru-RU" sz="1100" b="0" i="0" u="none" strike="noStrike" baseline="0" dirty="0" smtClean="0">
                          <a:latin typeface="+mn-lt"/>
                        </a:rPr>
                        <a:t>0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+mn-lt"/>
                        </a:rPr>
                        <a:t>60%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anchor="ctr"/>
                </a:tc>
              </a:tr>
              <a:tr h="2568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Оплата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95%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75%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275</a:t>
                      </a:r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688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smtClean="0">
                          <a:solidFill>
                            <a:srgbClr val="C00000"/>
                          </a:solidFill>
                          <a:latin typeface="+mn-lt"/>
                        </a:rPr>
                        <a:t>75</a:t>
                      </a:r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689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/>
                        <a:t>Итого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 </a:t>
                      </a:r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/>
                        <a:t> </a:t>
                      </a:r>
                      <a:endParaRPr lang="ru-RU" sz="1100" b="1" i="0" u="none" strike="noStrike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/>
                        <a:t>26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/>
                        <a:t> 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7" y="6515349"/>
            <a:ext cx="2500299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 smtClean="0"/>
          </a:p>
        </p:txBody>
      </p:sp>
      <p:sp>
        <p:nvSpPr>
          <p:cNvPr id="8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b="1" dirty="0"/>
              <a:t>Воронка </a:t>
            </a:r>
            <a:r>
              <a:rPr lang="ru-RU" b="1" dirty="0" smtClean="0"/>
              <a:t>продаж в таблице</a:t>
            </a:r>
            <a:endParaRPr lang="ru-RU" b="1" dirty="0"/>
          </a:p>
        </p:txBody>
      </p:sp>
      <p:pic>
        <p:nvPicPr>
          <p:cNvPr id="194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97" name="TextBox 196"/>
          <p:cNvSpPr txBox="1"/>
          <p:nvPr/>
        </p:nvSpPr>
        <p:spPr>
          <a:xfrm>
            <a:off x="642910" y="1633025"/>
            <a:ext cx="407196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100" dirty="0" smtClean="0"/>
              <a:t>Проект: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Оборудование</a:t>
            </a:r>
            <a:r>
              <a:rPr lang="ru-RU" sz="1100" dirty="0"/>
              <a:t/>
            </a:r>
            <a:br>
              <a:rPr lang="ru-RU" sz="1100" dirty="0"/>
            </a:br>
            <a:r>
              <a:rPr lang="ru-RU" sz="1100" dirty="0" smtClean="0"/>
              <a:t>Подразделение: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Региональный отдел продаж</a:t>
            </a:r>
            <a:b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100" dirty="0" smtClean="0"/>
              <a:t>Сотрудник: 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Все сотрудники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100" dirty="0" smtClean="0"/>
              <a:t>Группа организации: 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Все группы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100" dirty="0" smtClean="0"/>
              <a:t>Период: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01.09.2007 –  31.12.2007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E8E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86116" y="928671"/>
          <a:ext cx="5500726" cy="2571765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14512"/>
                <a:gridCol w="1143008"/>
                <a:gridCol w="1214446"/>
                <a:gridCol w="1428760"/>
              </a:tblGrid>
              <a:tr h="367395">
                <a:tc gridSpan="4"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Этап:</a:t>
                      </a:r>
                      <a:r>
                        <a:rPr lang="ru-RU" sz="1400" baseline="0" dirty="0" smtClean="0"/>
                        <a:t> Договор / Заказ; Ушло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Организация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Сумма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/>
                        <a:t>Оконч</a:t>
                      </a:r>
                      <a:r>
                        <a:rPr lang="ru-RU" sz="1400" b="1" dirty="0" smtClean="0"/>
                        <a:t>. план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Ответственный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ООО «Агат»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68 000,00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Довженко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ОАО «Изумруд»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220</a:t>
                      </a:r>
                      <a:r>
                        <a:rPr lang="ru-RU" sz="1400" baseline="0" dirty="0" smtClean="0"/>
                        <a:t> 000,00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Решетова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ООО «Малахит»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14 400,00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Карамзин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ЗАО «Рубин»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39</a:t>
                      </a:r>
                      <a:r>
                        <a:rPr lang="ru-RU" sz="1400" baseline="0" dirty="0" smtClean="0"/>
                        <a:t> 700,00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Решетова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ООО «Яхонт»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150</a:t>
                      </a:r>
                      <a:r>
                        <a:rPr lang="ru-RU" sz="1400" baseline="0" dirty="0" smtClean="0"/>
                        <a:t> 200,00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Маслова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Группа 16"/>
          <p:cNvGrpSpPr/>
          <p:nvPr/>
        </p:nvGrpSpPr>
        <p:grpSpPr>
          <a:xfrm>
            <a:off x="8451242" y="991218"/>
            <a:ext cx="252000" cy="252000"/>
            <a:chOff x="8451242" y="991218"/>
            <a:chExt cx="252000" cy="25200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8451242" y="991218"/>
              <a:ext cx="252000" cy="252000"/>
            </a:xfrm>
            <a:prstGeom prst="rect">
              <a:avLst/>
            </a:prstGeom>
            <a:solidFill>
              <a:srgbClr val="C000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Крест 13"/>
            <p:cNvSpPr/>
            <p:nvPr/>
          </p:nvSpPr>
          <p:spPr>
            <a:xfrm rot="2700493">
              <a:off x="8474517" y="1017852"/>
              <a:ext cx="201600" cy="201600"/>
            </a:xfrm>
            <a:prstGeom prst="plus">
              <a:avLst>
                <a:gd name="adj" fmla="val 33889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4429124" y="4929198"/>
            <a:ext cx="500066" cy="428628"/>
          </a:xfrm>
          <a:prstGeom prst="rect">
            <a:avLst/>
          </a:prstGeom>
          <a:solidFill>
            <a:srgbClr val="EAF0F6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429124" y="4929198"/>
            <a:ext cx="500066" cy="428628"/>
          </a:xfrm>
          <a:prstGeom prst="rect">
            <a:avLst/>
          </a:prstGeom>
          <a:solidFill>
            <a:srgbClr val="EAF0F6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3286116" y="928670"/>
          <a:ext cx="5500726" cy="3306555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14512"/>
                <a:gridCol w="1143008"/>
                <a:gridCol w="1214446"/>
                <a:gridCol w="1428760"/>
              </a:tblGrid>
              <a:tr h="367395">
                <a:tc gridSpan="4"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Этап:</a:t>
                      </a:r>
                      <a:r>
                        <a:rPr lang="ru-RU" sz="1400" baseline="0" dirty="0" smtClean="0"/>
                        <a:t> Встреча / Презентация; Просрочены </a:t>
                      </a:r>
                      <a:r>
                        <a:rPr lang="ru-RU" sz="1400" baseline="0" smtClean="0"/>
                        <a:t>среди Осталось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Организация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Сумма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/>
                        <a:t>Оконч</a:t>
                      </a:r>
                      <a:r>
                        <a:rPr lang="ru-RU" sz="1400" b="1" dirty="0" smtClean="0"/>
                        <a:t>. план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Ответственный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ООО «Аквамарин»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через 2 </a:t>
                      </a:r>
                      <a:r>
                        <a:rPr lang="ru-RU" sz="1400" baseline="0" dirty="0" err="1" smtClean="0"/>
                        <a:t>дн</a:t>
                      </a:r>
                      <a:r>
                        <a:rPr lang="ru-RU" sz="1400" baseline="0" dirty="0" smtClean="0"/>
                        <a:t>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Решетова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ОАО «Алмаз»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через 12 </a:t>
                      </a:r>
                      <a:r>
                        <a:rPr lang="ru-RU" sz="1400" dirty="0" err="1" smtClean="0"/>
                        <a:t>дн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Маслова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ООО «Аметист»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через 16 </a:t>
                      </a:r>
                      <a:r>
                        <a:rPr lang="ru-RU" sz="1400" dirty="0" err="1" smtClean="0"/>
                        <a:t>дн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Арбенина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ЗАО «Берилл»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через 7 </a:t>
                      </a:r>
                      <a:r>
                        <a:rPr lang="ru-RU" sz="1400" dirty="0" err="1" smtClean="0"/>
                        <a:t>дн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Решетова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ЗАО «Лазурит»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через 22 </a:t>
                      </a:r>
                      <a:r>
                        <a:rPr lang="ru-RU" sz="1400" dirty="0" err="1" smtClean="0"/>
                        <a:t>дн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Карамзин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ООО «Сапфир»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через 24 </a:t>
                      </a:r>
                      <a:r>
                        <a:rPr lang="ru-RU" sz="1400" dirty="0" err="1" smtClean="0"/>
                        <a:t>дн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Седов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ООО «Янтарь»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через 12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дн</a:t>
                      </a:r>
                      <a:r>
                        <a:rPr lang="ru-RU" sz="1400" baseline="0" dirty="0" smtClean="0"/>
                        <a:t>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Маслова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Группа 30"/>
          <p:cNvGrpSpPr/>
          <p:nvPr/>
        </p:nvGrpSpPr>
        <p:grpSpPr>
          <a:xfrm>
            <a:off x="8429652" y="1000108"/>
            <a:ext cx="252000" cy="252000"/>
            <a:chOff x="8451242" y="991218"/>
            <a:chExt cx="252000" cy="252000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8451242" y="991218"/>
              <a:ext cx="252000" cy="252000"/>
            </a:xfrm>
            <a:prstGeom prst="rect">
              <a:avLst/>
            </a:prstGeom>
            <a:solidFill>
              <a:srgbClr val="C000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Крест 32"/>
            <p:cNvSpPr/>
            <p:nvPr/>
          </p:nvSpPr>
          <p:spPr>
            <a:xfrm rot="2700493">
              <a:off x="8474517" y="1017852"/>
              <a:ext cx="201600" cy="201600"/>
            </a:xfrm>
            <a:prstGeom prst="plus">
              <a:avLst>
                <a:gd name="adj" fmla="val 33889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7000892" y="4657514"/>
            <a:ext cx="500066" cy="428628"/>
          </a:xfrm>
          <a:prstGeom prst="rect">
            <a:avLst/>
          </a:prstGeom>
          <a:solidFill>
            <a:srgbClr val="EAF0F6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743846" y="5500702"/>
            <a:ext cx="500066" cy="285752"/>
          </a:xfrm>
          <a:prstGeom prst="rect">
            <a:avLst/>
          </a:prstGeom>
          <a:solidFill>
            <a:srgbClr val="EAF0F6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Прямая соединительная линия 96"/>
          <p:cNvCxnSpPr/>
          <p:nvPr/>
        </p:nvCxnSpPr>
        <p:spPr>
          <a:xfrm>
            <a:off x="957313" y="5841556"/>
            <a:ext cx="1428760" cy="158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957313" y="4130934"/>
            <a:ext cx="1428760" cy="158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b="1" dirty="0" smtClean="0"/>
              <a:t>Эффект от работы по воронке</a:t>
            </a:r>
            <a:endParaRPr lang="ru-RU" b="1" dirty="0"/>
          </a:p>
        </p:txBody>
      </p:sp>
      <p:pic>
        <p:nvPicPr>
          <p:cNvPr id="194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7" y="6515349"/>
            <a:ext cx="2500299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3222786" y="2857496"/>
            <a:ext cx="144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Pragmatica" pitchFamily="2" charset="0"/>
              </a:rPr>
              <a:t>+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ragmatica" pitchFamily="2" charset="0"/>
              </a:rPr>
              <a:t>20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Pragmatica" pitchFamily="2" charset="0"/>
              </a:rPr>
              <a:t>%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22786" y="3357562"/>
            <a:ext cx="2792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рост пропускной способности</a:t>
            </a:r>
            <a:endParaRPr lang="ru-RU" sz="1600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014784" y="1928802"/>
            <a:ext cx="2478814" cy="294953"/>
          </a:xfrm>
          <a:prstGeom prst="roundRect">
            <a:avLst/>
          </a:prstGeom>
          <a:gradFill flip="none" rotWithShape="1">
            <a:gsLst>
              <a:gs pos="100000">
                <a:srgbClr val="355D7E"/>
              </a:gs>
              <a:gs pos="100000">
                <a:srgbClr val="D49E6C"/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Скругленный прямоугольник 33"/>
          <p:cNvSpPr/>
          <p:nvPr/>
        </p:nvSpPr>
        <p:spPr>
          <a:xfrm>
            <a:off x="1532895" y="2281738"/>
            <a:ext cx="1440000" cy="29495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Скругленный прямоугольник 36"/>
          <p:cNvSpPr/>
          <p:nvPr/>
        </p:nvSpPr>
        <p:spPr>
          <a:xfrm>
            <a:off x="1713747" y="2639175"/>
            <a:ext cx="1080000" cy="29495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Скругленный прямоугольник 39"/>
          <p:cNvSpPr/>
          <p:nvPr/>
        </p:nvSpPr>
        <p:spPr>
          <a:xfrm>
            <a:off x="1986804" y="2992472"/>
            <a:ext cx="540000" cy="29495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Скругленный прямоугольник 42"/>
          <p:cNvSpPr/>
          <p:nvPr/>
        </p:nvSpPr>
        <p:spPr>
          <a:xfrm>
            <a:off x="2133628" y="3346856"/>
            <a:ext cx="237600" cy="29495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Стрелка влево 54"/>
          <p:cNvSpPr/>
          <p:nvPr/>
        </p:nvSpPr>
        <p:spPr>
          <a:xfrm>
            <a:off x="1182182" y="2316237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 влево 58"/>
          <p:cNvSpPr/>
          <p:nvPr/>
        </p:nvSpPr>
        <p:spPr>
          <a:xfrm>
            <a:off x="1325058" y="2665391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трелка влево 59"/>
          <p:cNvSpPr/>
          <p:nvPr/>
        </p:nvSpPr>
        <p:spPr>
          <a:xfrm>
            <a:off x="1610810" y="3017917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лево 60"/>
          <p:cNvSpPr/>
          <p:nvPr/>
        </p:nvSpPr>
        <p:spPr>
          <a:xfrm>
            <a:off x="1753686" y="3375009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лево 61"/>
          <p:cNvSpPr/>
          <p:nvPr/>
        </p:nvSpPr>
        <p:spPr>
          <a:xfrm flipH="1">
            <a:off x="3109322" y="2314967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лево 62"/>
          <p:cNvSpPr/>
          <p:nvPr/>
        </p:nvSpPr>
        <p:spPr>
          <a:xfrm flipH="1">
            <a:off x="2953746" y="2660727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лево 63"/>
          <p:cNvSpPr/>
          <p:nvPr/>
        </p:nvSpPr>
        <p:spPr>
          <a:xfrm flipH="1">
            <a:off x="2680694" y="3017917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лево 64"/>
          <p:cNvSpPr/>
          <p:nvPr/>
        </p:nvSpPr>
        <p:spPr>
          <a:xfrm flipH="1">
            <a:off x="2525118" y="3375107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1193143" y="4144885"/>
            <a:ext cx="2478814" cy="294953"/>
          </a:xfrm>
          <a:prstGeom prst="roundRect">
            <a:avLst/>
          </a:prstGeom>
          <a:gradFill flip="none" rotWithShape="1">
            <a:gsLst>
              <a:gs pos="100000">
                <a:srgbClr val="355D7E"/>
              </a:gs>
              <a:gs pos="100000">
                <a:srgbClr val="D49E6C"/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1" name="Скругленный прямоугольник 80"/>
          <p:cNvSpPr/>
          <p:nvPr/>
        </p:nvSpPr>
        <p:spPr>
          <a:xfrm>
            <a:off x="1711254" y="4497821"/>
            <a:ext cx="1440000" cy="294953"/>
          </a:xfrm>
          <a:prstGeom prst="roundRect">
            <a:avLst/>
          </a:prstGeom>
          <a:gradFill>
            <a:gsLst>
              <a:gs pos="33000">
                <a:srgbClr val="355D7E"/>
              </a:gs>
              <a:gs pos="100000">
                <a:srgbClr val="D49E6C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2" name="Скругленный прямоугольник 81"/>
          <p:cNvSpPr/>
          <p:nvPr/>
        </p:nvSpPr>
        <p:spPr>
          <a:xfrm>
            <a:off x="1892106" y="4855258"/>
            <a:ext cx="1080000" cy="294953"/>
          </a:xfrm>
          <a:prstGeom prst="roundRect">
            <a:avLst/>
          </a:prstGeom>
          <a:gradFill>
            <a:gsLst>
              <a:gs pos="100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Скругленный прямоугольник 82"/>
          <p:cNvSpPr/>
          <p:nvPr/>
        </p:nvSpPr>
        <p:spPr>
          <a:xfrm>
            <a:off x="2165163" y="5208555"/>
            <a:ext cx="540000" cy="294953"/>
          </a:xfrm>
          <a:prstGeom prst="roundRect">
            <a:avLst/>
          </a:prstGeom>
          <a:gradFill>
            <a:gsLst>
              <a:gs pos="33000">
                <a:srgbClr val="D49E6C"/>
              </a:gs>
              <a:gs pos="100000">
                <a:srgbClr val="A65528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Скругленный прямоугольник 84"/>
          <p:cNvSpPr/>
          <p:nvPr/>
        </p:nvSpPr>
        <p:spPr>
          <a:xfrm>
            <a:off x="2311987" y="5562939"/>
            <a:ext cx="237600" cy="294953"/>
          </a:xfrm>
          <a:prstGeom prst="roundRect">
            <a:avLst/>
          </a:prstGeom>
          <a:gradFill>
            <a:gsLst>
              <a:gs pos="33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Стрелка влево 88"/>
          <p:cNvSpPr/>
          <p:nvPr/>
        </p:nvSpPr>
        <p:spPr>
          <a:xfrm rot="16200000" flipV="1">
            <a:off x="1264581" y="4538670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Стрелка влево 92"/>
          <p:cNvSpPr/>
          <p:nvPr/>
        </p:nvSpPr>
        <p:spPr>
          <a:xfrm rot="16200000" flipH="1">
            <a:off x="1262895" y="5587380"/>
            <a:ext cx="216000" cy="2160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5" name="Прямая со стрелкой 94"/>
          <p:cNvCxnSpPr/>
          <p:nvPr/>
        </p:nvCxnSpPr>
        <p:spPr>
          <a:xfrm rot="16200000" flipH="1">
            <a:off x="235788" y="4972852"/>
            <a:ext cx="1643075" cy="9532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330960" y="5147634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Pragmatica" pitchFamily="2" charset="0"/>
              </a:rPr>
              <a:t>-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ragmatica" pitchFamily="2" charset="0"/>
              </a:rPr>
              <a:t>20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Pragmatica" pitchFamily="2" charset="0"/>
              </a:rPr>
              <a:t>%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30960" y="5647700"/>
            <a:ext cx="2025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длительность сделки</a:t>
            </a:r>
            <a:endParaRPr lang="ru-RU" sz="1600" dirty="0"/>
          </a:p>
        </p:txBody>
      </p:sp>
      <p:sp>
        <p:nvSpPr>
          <p:cNvPr id="115" name="Правая фигурная скобка 114"/>
          <p:cNvSpPr/>
          <p:nvPr/>
        </p:nvSpPr>
        <p:spPr>
          <a:xfrm>
            <a:off x="5929322" y="1829468"/>
            <a:ext cx="500066" cy="4286280"/>
          </a:xfrm>
          <a:prstGeom prst="rightBrace">
            <a:avLst>
              <a:gd name="adj1" fmla="val 109570"/>
              <a:gd name="adj2" fmla="val 50000"/>
            </a:avLst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TextBox 115"/>
          <p:cNvSpPr txBox="1"/>
          <p:nvPr/>
        </p:nvSpPr>
        <p:spPr>
          <a:xfrm>
            <a:off x="6644663" y="3219078"/>
            <a:ext cx="16209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Pragmatica" pitchFamily="2" charset="0"/>
              </a:rPr>
              <a:t>4</a:t>
            </a:r>
            <a:r>
              <a:rPr lang="en-US" sz="5400" b="1" dirty="0" smtClean="0">
                <a:solidFill>
                  <a:srgbClr val="00B050"/>
                </a:solidFill>
                <a:latin typeface="Pragmatica" pitchFamily="2" charset="0"/>
              </a:rPr>
              <a:t>4</a:t>
            </a:r>
            <a:r>
              <a:rPr lang="en-US" sz="4400" b="1" dirty="0" smtClean="0">
                <a:solidFill>
                  <a:srgbClr val="00B050"/>
                </a:solidFill>
                <a:latin typeface="Pragmatica" pitchFamily="2" charset="0"/>
              </a:rPr>
              <a:t>%</a:t>
            </a:r>
            <a:endParaRPr lang="ru-RU" sz="2800" b="1" dirty="0">
              <a:solidFill>
                <a:srgbClr val="00B050"/>
              </a:solidFill>
              <a:latin typeface="Candara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644594" y="4033684"/>
            <a:ext cx="19431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рост эффективности</a:t>
            </a:r>
          </a:p>
          <a:p>
            <a:r>
              <a:rPr lang="ru-RU" sz="1600" dirty="0" smtClean="0"/>
              <a:t>отдела продаж</a:t>
            </a:r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1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3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3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4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47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animClr clrSpc="rgb">
                                      <p:cBhvr>
                                        <p:cTn id="5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C0A4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89" grpId="0" animBg="1"/>
      <p:bldP spid="9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142852"/>
            <a:ext cx="8001000" cy="1216025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Зачем нужна воронка?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714488"/>
            <a:ext cx="74295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/>
              <a:t>Спрогнозировать выполнение планов;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Корректировать работу отдела продаж;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Понять эффективность этапов;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Определить кадровый балласт;</a:t>
            </a:r>
            <a:endParaRPr lang="ru-RU" sz="36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2"/>
          <p:cNvGrpSpPr/>
          <p:nvPr/>
        </p:nvGrpSpPr>
        <p:grpSpPr>
          <a:xfrm>
            <a:off x="2357422" y="2910603"/>
            <a:ext cx="2130440" cy="2305479"/>
            <a:chOff x="2185518" y="2428868"/>
            <a:chExt cx="2130440" cy="2305479"/>
          </a:xfrm>
        </p:grpSpPr>
        <p:sp>
          <p:nvSpPr>
            <p:cNvPr id="32" name="Стрелка вниз 31"/>
            <p:cNvSpPr/>
            <p:nvPr/>
          </p:nvSpPr>
          <p:spPr>
            <a:xfrm>
              <a:off x="2185518" y="2428868"/>
              <a:ext cx="1643073" cy="2305479"/>
            </a:xfrm>
            <a:prstGeom prst="downArrow">
              <a:avLst>
                <a:gd name="adj1" fmla="val 50000"/>
                <a:gd name="adj2" fmla="val 42098"/>
              </a:avLst>
            </a:prstGeom>
            <a:solidFill>
              <a:schemeClr val="tx2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graphicFrame>
          <p:nvGraphicFramePr>
            <p:cNvPr id="33" name="Схема 32"/>
            <p:cNvGraphicFramePr/>
            <p:nvPr/>
          </p:nvGraphicFramePr>
          <p:xfrm>
            <a:off x="2828460" y="2500305"/>
            <a:ext cx="1487498" cy="20197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sp>
        <p:nvSpPr>
          <p:cNvPr id="6" name="Правая фигурная скобка 5"/>
          <p:cNvSpPr/>
          <p:nvPr/>
        </p:nvSpPr>
        <p:spPr>
          <a:xfrm>
            <a:off x="4728258" y="2753852"/>
            <a:ext cx="214314" cy="2643206"/>
          </a:xfrm>
          <a:prstGeom prst="rightBrace">
            <a:avLst>
              <a:gd name="adj1" fmla="val 124506"/>
              <a:gd name="adj2" fmla="val 51581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5114476" y="2852961"/>
            <a:ext cx="3071834" cy="507831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2. С течением времени число клиентов (контактов) на каждом этапе уменьшается и может быть представлено в виде т. н. «воронки продаж».</a:t>
            </a:r>
            <a:endParaRPr lang="ru-RU" sz="1100" dirty="0">
              <a:solidFill>
                <a:schemeClr val="tx1"/>
              </a:solidFill>
            </a:endParaRPr>
          </a:p>
        </p:txBody>
      </p:sp>
      <p:grpSp>
        <p:nvGrpSpPr>
          <p:cNvPr id="3" name="Группа 73"/>
          <p:cNvGrpSpPr/>
          <p:nvPr/>
        </p:nvGrpSpPr>
        <p:grpSpPr>
          <a:xfrm>
            <a:off x="5258484" y="3567341"/>
            <a:ext cx="2915576" cy="2000264"/>
            <a:chOff x="4286248" y="2500306"/>
            <a:chExt cx="3929090" cy="3020397"/>
          </a:xfrm>
          <a:gradFill>
            <a:gsLst>
              <a:gs pos="0">
                <a:schemeClr val="accent1">
                  <a:lumMod val="50000"/>
                </a:schemeClr>
              </a:gs>
              <a:gs pos="36000">
                <a:srgbClr val="D49E6C"/>
              </a:gs>
              <a:gs pos="80000">
                <a:srgbClr val="A65528"/>
              </a:gs>
              <a:gs pos="90000">
                <a:srgbClr val="663012"/>
              </a:gs>
            </a:gsLst>
            <a:lin ang="5400000" scaled="0"/>
          </a:gradFill>
        </p:grpSpPr>
        <p:grpSp>
          <p:nvGrpSpPr>
            <p:cNvPr id="4" name="Группа 10"/>
            <p:cNvGrpSpPr/>
            <p:nvPr/>
          </p:nvGrpSpPr>
          <p:grpSpPr>
            <a:xfrm>
              <a:off x="4286248" y="2500306"/>
              <a:ext cx="3929090" cy="520067"/>
              <a:chOff x="0" y="6062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0" y="6062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Скругленный прямоугольник 4"/>
              <p:cNvSpPr/>
              <p:nvPr/>
            </p:nvSpPr>
            <p:spPr>
              <a:xfrm>
                <a:off x="29851" y="35912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100" kern="1200" dirty="0" smtClean="0"/>
                  <a:t>Выход на лицо, </a:t>
                </a:r>
                <a:br>
                  <a:rPr lang="ru-RU" sz="1100" kern="1200" dirty="0" smtClean="0"/>
                </a:br>
                <a:r>
                  <a:rPr lang="ru-RU" sz="1100" kern="1200" dirty="0" smtClean="0"/>
                  <a:t>принимающее решение</a:t>
                </a:r>
                <a:endParaRPr lang="ru-RU" sz="1100" kern="1200" dirty="0"/>
              </a:p>
            </p:txBody>
          </p:sp>
        </p:grpSp>
        <p:grpSp>
          <p:nvGrpSpPr>
            <p:cNvPr id="5" name="Группа 13"/>
            <p:cNvGrpSpPr/>
            <p:nvPr/>
          </p:nvGrpSpPr>
          <p:grpSpPr>
            <a:xfrm>
              <a:off x="4695826" y="3122610"/>
              <a:ext cx="3109934" cy="520067"/>
              <a:chOff x="0" y="778848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0" y="778848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Скругленный прямоугольник 4"/>
              <p:cNvSpPr/>
              <p:nvPr/>
            </p:nvSpPr>
            <p:spPr>
              <a:xfrm>
                <a:off x="29851" y="808699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100" kern="1200" dirty="0" smtClean="0"/>
                  <a:t>Презентация / встреча</a:t>
                </a:r>
                <a:endParaRPr lang="ru-RU" sz="1100" kern="1200" dirty="0"/>
              </a:p>
            </p:txBody>
          </p:sp>
        </p:grpSp>
        <p:grpSp>
          <p:nvGrpSpPr>
            <p:cNvPr id="9" name="Группа 16"/>
            <p:cNvGrpSpPr/>
            <p:nvPr/>
          </p:nvGrpSpPr>
          <p:grpSpPr>
            <a:xfrm>
              <a:off x="5072066" y="3752852"/>
              <a:ext cx="2357454" cy="520067"/>
              <a:chOff x="0" y="1571636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8" name="Скругленный прямоугольник 17"/>
              <p:cNvSpPr/>
              <p:nvPr/>
            </p:nvSpPr>
            <p:spPr>
              <a:xfrm>
                <a:off x="0" y="1571636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Скругленный прямоугольник 4"/>
              <p:cNvSpPr/>
              <p:nvPr/>
            </p:nvSpPr>
            <p:spPr>
              <a:xfrm>
                <a:off x="29851" y="1601487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100" kern="1200" dirty="0" smtClean="0"/>
                  <a:t>Коммерческое предложение</a:t>
                </a:r>
                <a:endParaRPr lang="ru-RU" sz="1100" kern="1200" dirty="0"/>
              </a:p>
            </p:txBody>
          </p:sp>
        </p:grpSp>
        <p:grpSp>
          <p:nvGrpSpPr>
            <p:cNvPr id="10" name="Группа 19"/>
            <p:cNvGrpSpPr/>
            <p:nvPr/>
          </p:nvGrpSpPr>
          <p:grpSpPr>
            <a:xfrm>
              <a:off x="5414968" y="4375793"/>
              <a:ext cx="1663712" cy="520067"/>
              <a:chOff x="0" y="2324421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1" name="Скругленный прямоугольник 20"/>
              <p:cNvSpPr/>
              <p:nvPr/>
            </p:nvSpPr>
            <p:spPr>
              <a:xfrm>
                <a:off x="0" y="2324421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Скругленный прямоугольник 4"/>
              <p:cNvSpPr/>
              <p:nvPr/>
            </p:nvSpPr>
            <p:spPr>
              <a:xfrm>
                <a:off x="29851" y="2354272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100" kern="1200" dirty="0" smtClean="0"/>
                  <a:t>Договор</a:t>
                </a:r>
                <a:endParaRPr lang="ru-RU" sz="1100" kern="1200" dirty="0"/>
              </a:p>
            </p:txBody>
          </p:sp>
        </p:grpSp>
        <p:grpSp>
          <p:nvGrpSpPr>
            <p:cNvPr id="11" name="Группа 22"/>
            <p:cNvGrpSpPr/>
            <p:nvPr/>
          </p:nvGrpSpPr>
          <p:grpSpPr>
            <a:xfrm>
              <a:off x="5762632" y="5000636"/>
              <a:ext cx="944570" cy="520067"/>
              <a:chOff x="0" y="3097207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4" name="Скругленный прямоугольник 23"/>
              <p:cNvSpPr/>
              <p:nvPr/>
            </p:nvSpPr>
            <p:spPr>
              <a:xfrm>
                <a:off x="0" y="3097207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Скругленный прямоугольник 4"/>
              <p:cNvSpPr/>
              <p:nvPr/>
            </p:nvSpPr>
            <p:spPr>
              <a:xfrm>
                <a:off x="29851" y="3127058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100" kern="1200" dirty="0" smtClean="0"/>
                  <a:t>Оплата</a:t>
                </a:r>
                <a:endParaRPr lang="ru-RU" sz="1100" kern="1200" dirty="0"/>
              </a:p>
            </p:txBody>
          </p:sp>
        </p:grpSp>
      </p:grpSp>
      <p:grpSp>
        <p:nvGrpSpPr>
          <p:cNvPr id="14" name="Group 34"/>
          <p:cNvGrpSpPr>
            <a:grpSpLocks/>
          </p:cNvGrpSpPr>
          <p:nvPr/>
        </p:nvGrpSpPr>
        <p:grpSpPr bwMode="auto">
          <a:xfrm>
            <a:off x="8400624" y="3710217"/>
            <a:ext cx="307455" cy="2071702"/>
            <a:chOff x="654" y="1440"/>
            <a:chExt cx="170" cy="1800"/>
          </a:xfrm>
        </p:grpSpPr>
        <p:sp>
          <p:nvSpPr>
            <p:cNvPr id="37" name="Line 31"/>
            <p:cNvSpPr>
              <a:spLocks noChangeShapeType="1"/>
            </p:cNvSpPr>
            <p:nvPr/>
          </p:nvSpPr>
          <p:spPr bwMode="auto">
            <a:xfrm>
              <a:off x="824" y="1440"/>
              <a:ext cx="0" cy="1800"/>
            </a:xfrm>
            <a:prstGeom prst="line">
              <a:avLst/>
            </a:prstGeom>
            <a:noFill/>
            <a:ln w="28575">
              <a:solidFill>
                <a:srgbClr val="41474D"/>
              </a:solidFill>
              <a:round/>
              <a:headEnd/>
              <a:tailEnd type="triangle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0" tIns="0" rIns="0" bIns="0" anchor="ctr"/>
            <a:lstStyle/>
            <a:p>
              <a:endParaRPr lang="ru-RU" dirty="0"/>
            </a:p>
          </p:txBody>
        </p:sp>
        <p:sp>
          <p:nvSpPr>
            <p:cNvPr id="38" name="Text Box 32"/>
            <p:cNvSpPr txBox="1">
              <a:spLocks noChangeArrowheads="1"/>
            </p:cNvSpPr>
            <p:nvPr/>
          </p:nvSpPr>
          <p:spPr bwMode="auto">
            <a:xfrm rot="16200000">
              <a:off x="353" y="2148"/>
              <a:ext cx="772" cy="170"/>
            </a:xfrm>
            <a:prstGeom prst="rect">
              <a:avLst/>
            </a:prstGeom>
            <a:noFill/>
            <a:ln w="4699" algn="in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0" tIns="0" rIns="0" bIns="0">
              <a:spAutoFit/>
            </a:bodyPr>
            <a:lstStyle/>
            <a:p>
              <a:r>
                <a:rPr lang="ru-RU" sz="1400" b="1" dirty="0"/>
                <a:t>Время</a:t>
              </a:r>
            </a:p>
          </p:txBody>
        </p:sp>
      </p:grpSp>
      <p:grpSp>
        <p:nvGrpSpPr>
          <p:cNvPr id="17" name="Группа 89"/>
          <p:cNvGrpSpPr/>
          <p:nvPr/>
        </p:nvGrpSpPr>
        <p:grpSpPr>
          <a:xfrm>
            <a:off x="5250546" y="5958133"/>
            <a:ext cx="2928958" cy="258081"/>
            <a:chOff x="4857752" y="5357827"/>
            <a:chExt cx="2928958" cy="258081"/>
          </a:xfrm>
        </p:grpSpPr>
        <p:sp>
          <p:nvSpPr>
            <p:cNvPr id="40" name="Line 31"/>
            <p:cNvSpPr>
              <a:spLocks noChangeShapeType="1"/>
            </p:cNvSpPr>
            <p:nvPr/>
          </p:nvSpPr>
          <p:spPr bwMode="auto">
            <a:xfrm rot="5400000">
              <a:off x="6322231" y="3893348"/>
              <a:ext cx="0" cy="2928958"/>
            </a:xfrm>
            <a:prstGeom prst="line">
              <a:avLst/>
            </a:prstGeom>
            <a:noFill/>
            <a:ln w="28575">
              <a:solidFill>
                <a:srgbClr val="41474D"/>
              </a:solidFill>
              <a:round/>
              <a:headEnd type="triangle" w="med" len="med"/>
              <a:tailEnd type="triangle" w="med" len="med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0" tIns="0" rIns="0" bIns="0" anchor="ctr"/>
            <a:lstStyle/>
            <a:p>
              <a:endParaRPr lang="ru-RU" dirty="0"/>
            </a:p>
          </p:txBody>
        </p:sp>
        <p:sp>
          <p:nvSpPr>
            <p:cNvPr id="41" name="Text Box 32"/>
            <p:cNvSpPr txBox="1">
              <a:spLocks noChangeArrowheads="1"/>
            </p:cNvSpPr>
            <p:nvPr/>
          </p:nvSpPr>
          <p:spPr bwMode="auto">
            <a:xfrm>
              <a:off x="5384211" y="5446631"/>
              <a:ext cx="1880209" cy="169277"/>
            </a:xfrm>
            <a:prstGeom prst="rect">
              <a:avLst/>
            </a:prstGeom>
            <a:noFill/>
            <a:ln w="4699" algn="in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ru-RU" sz="1100" b="1" dirty="0" smtClean="0"/>
                <a:t>Число клиентов на этапе</a:t>
              </a:r>
              <a:endParaRPr lang="ru-RU" sz="1100" b="1" dirty="0"/>
            </a:p>
          </p:txBody>
        </p:sp>
      </p:grpSp>
      <p:cxnSp>
        <p:nvCxnSpPr>
          <p:cNvPr id="48" name="Прямая соединительная линия 47"/>
          <p:cNvCxnSpPr/>
          <p:nvPr/>
        </p:nvCxnSpPr>
        <p:spPr>
          <a:xfrm rot="5400000">
            <a:off x="7243508" y="4924663"/>
            <a:ext cx="1858182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>
            <a:off x="7166433" y="5133342"/>
            <a:ext cx="1418281" cy="79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>
            <a:off x="5845626" y="5541490"/>
            <a:ext cx="571506" cy="79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7" y="6515349"/>
            <a:ext cx="2500299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  <p:pic>
        <p:nvPicPr>
          <p:cNvPr id="44" name="Picture 33" descr="ASU_logo">
            <a:hlinkClick r:id="" action="ppaction://hlinkshowjump?jump=lastslid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7" y="6500835"/>
            <a:ext cx="714380" cy="247985"/>
          </a:xfrm>
          <a:prstGeom prst="rect">
            <a:avLst/>
          </a:prstGeom>
          <a:noFill/>
        </p:spPr>
      </p:pic>
      <p:grpSp>
        <p:nvGrpSpPr>
          <p:cNvPr id="20" name="Группа 44"/>
          <p:cNvGrpSpPr/>
          <p:nvPr/>
        </p:nvGrpSpPr>
        <p:grpSpPr>
          <a:xfrm>
            <a:off x="785786" y="2567209"/>
            <a:ext cx="1462098" cy="1788214"/>
            <a:chOff x="7358082" y="2143116"/>
            <a:chExt cx="1571636" cy="2571768"/>
          </a:xfrm>
        </p:grpSpPr>
        <p:grpSp>
          <p:nvGrpSpPr>
            <p:cNvPr id="23" name="Группа 18"/>
            <p:cNvGrpSpPr/>
            <p:nvPr/>
          </p:nvGrpSpPr>
          <p:grpSpPr>
            <a:xfrm>
              <a:off x="7358082" y="2143116"/>
              <a:ext cx="1571636" cy="2571768"/>
              <a:chOff x="7072330" y="2143116"/>
              <a:chExt cx="1571636" cy="2571768"/>
            </a:xfrm>
          </p:grpSpPr>
          <p:sp>
            <p:nvSpPr>
              <p:cNvPr id="54" name="Стрелка вниз 53"/>
              <p:cNvSpPr/>
              <p:nvPr/>
            </p:nvSpPr>
            <p:spPr>
              <a:xfrm>
                <a:off x="7286644" y="2143116"/>
                <a:ext cx="1357322" cy="2571768"/>
              </a:xfrm>
              <a:prstGeom prst="downArrow">
                <a:avLst>
                  <a:gd name="adj1" fmla="val 50000"/>
                  <a:gd name="adj2" fmla="val 42098"/>
                </a:avLst>
              </a:prstGeom>
              <a:solidFill>
                <a:schemeClr val="tx2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aphicFrame>
            <p:nvGraphicFramePr>
              <p:cNvPr id="55" name="Схема 54"/>
              <p:cNvGraphicFramePr/>
              <p:nvPr/>
            </p:nvGraphicFramePr>
            <p:xfrm>
              <a:off x="7072330" y="2303852"/>
              <a:ext cx="1071569" cy="200496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p:grpSp>
        <p:sp>
          <p:nvSpPr>
            <p:cNvPr id="49" name="Стрелка вниз 48"/>
            <p:cNvSpPr/>
            <p:nvPr/>
          </p:nvSpPr>
          <p:spPr>
            <a:xfrm>
              <a:off x="8215338" y="2571744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Стрелка вниз 49"/>
            <p:cNvSpPr/>
            <p:nvPr/>
          </p:nvSpPr>
          <p:spPr>
            <a:xfrm>
              <a:off x="8215338" y="3000372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Стрелка вниз 50"/>
            <p:cNvSpPr/>
            <p:nvPr/>
          </p:nvSpPr>
          <p:spPr>
            <a:xfrm>
              <a:off x="8215338" y="3429000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Стрелка вниз 51"/>
            <p:cNvSpPr/>
            <p:nvPr/>
          </p:nvSpPr>
          <p:spPr>
            <a:xfrm>
              <a:off x="8215338" y="3857628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6" name="Дуга 85"/>
          <p:cNvSpPr/>
          <p:nvPr/>
        </p:nvSpPr>
        <p:spPr>
          <a:xfrm rot="9779239">
            <a:off x="1723567" y="3741651"/>
            <a:ext cx="1338080" cy="1238894"/>
          </a:xfrm>
          <a:prstGeom prst="arc">
            <a:avLst>
              <a:gd name="adj1" fmla="val 16413451"/>
              <a:gd name="adj2" fmla="val 336386"/>
            </a:avLst>
          </a:prstGeom>
          <a:ln w="57150">
            <a:headEnd type="triangl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Text Box 39"/>
          <p:cNvSpPr txBox="1">
            <a:spLocks noChangeArrowheads="1"/>
          </p:cNvSpPr>
          <p:nvPr/>
        </p:nvSpPr>
        <p:spPr bwMode="auto">
          <a:xfrm>
            <a:off x="357158" y="4857760"/>
            <a:ext cx="1500198" cy="507831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1. Выделение этапов </a:t>
            </a:r>
            <a:b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в бизнес-процессе продажи.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9" name="Text Box 39"/>
          <p:cNvSpPr txBox="1">
            <a:spLocks noChangeArrowheads="1"/>
          </p:cNvSpPr>
          <p:nvPr/>
        </p:nvSpPr>
        <p:spPr bwMode="auto">
          <a:xfrm>
            <a:off x="673129" y="1702346"/>
            <a:ext cx="7970837" cy="553998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363538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	Схемы формализованных и структурированных бизнес-процессов могут быть представлены в виде дерева задач, которое показывает связь результатов подчиненных и родительских задач  </a:t>
            </a:r>
            <a:r>
              <a:rPr lang="ru-RU" sz="1050" i="1" dirty="0" smtClean="0">
                <a:solidFill>
                  <a:schemeClr val="accent1">
                    <a:lumMod val="50000"/>
                  </a:schemeClr>
                </a:solidFill>
              </a:rPr>
              <a:t>(см. презентацию «Дерево задач»).</a:t>
            </a:r>
          </a:p>
          <a:p>
            <a:pPr algn="l" defTabSz="363538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	Представим выделенные этапы бизнес-процесса в графическом виде.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17" name="Прямая соединительная линия 116"/>
          <p:cNvCxnSpPr/>
          <p:nvPr/>
        </p:nvCxnSpPr>
        <p:spPr>
          <a:xfrm rot="5400000">
            <a:off x="4337410" y="4924663"/>
            <a:ext cx="1858182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rot="5400000">
            <a:off x="4858353" y="5125720"/>
            <a:ext cx="1418281" cy="79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16200000" flipH="1">
            <a:off x="7090631" y="5343290"/>
            <a:ext cx="989653" cy="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rot="16200000" flipH="1">
            <a:off x="5345640" y="5348051"/>
            <a:ext cx="989653" cy="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rot="5400000">
            <a:off x="7029591" y="5544348"/>
            <a:ext cx="571506" cy="79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rot="5400000">
            <a:off x="6257029" y="5730166"/>
            <a:ext cx="214313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rot="5400000">
            <a:off x="6945691" y="5737786"/>
            <a:ext cx="214313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Заголовок 1"/>
          <p:cNvSpPr txBox="1">
            <a:spLocks/>
          </p:cNvSpPr>
          <p:nvPr/>
        </p:nvSpPr>
        <p:spPr>
          <a:xfrm>
            <a:off x="609600" y="466704"/>
            <a:ext cx="8153400" cy="71438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400" b="1" dirty="0" smtClean="0">
                <a:solidFill>
                  <a:schemeClr val="tx2"/>
                </a:solidFill>
              </a:rPr>
              <a:t>От сбора данных к анализу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1435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Наши клиенты</a:t>
            </a:r>
            <a:endParaRPr lang="ru-RU" sz="4800" b="1" dirty="0"/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90536" y="1714489"/>
          <a:ext cx="7858180" cy="4697114"/>
        </p:xfrm>
        <a:graphic>
          <a:graphicData uri="http://schemas.openxmlformats.org/drawingml/2006/table">
            <a:tbl>
              <a:tblPr/>
              <a:tblGrid>
                <a:gridCol w="1122597"/>
                <a:gridCol w="841948"/>
                <a:gridCol w="280649"/>
                <a:gridCol w="1122597"/>
                <a:gridCol w="561299"/>
                <a:gridCol w="561299"/>
                <a:gridCol w="1122597"/>
                <a:gridCol w="280649"/>
                <a:gridCol w="841948"/>
                <a:gridCol w="1122597"/>
              </a:tblGrid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Завод «Масса-К»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«Армалит-1»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Завод «Металлист»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Ленинцец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«Транс-Балтия»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Обуховский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МХК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Регионхимснаб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 dirty="0">
                          <a:latin typeface="+mn-lt"/>
                          <a:ea typeface="Times New Roman"/>
                        </a:rPr>
                        <a:t>Jam Hall Media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ООО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Баумит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ООО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«Композит СПб»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НПФ «Уран»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Компания </a:t>
                      </a:r>
                      <a:br>
                        <a:rPr lang="ru-RU" sz="800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>
                          <a:latin typeface="+mn-lt"/>
                          <a:ea typeface="Times New Roman"/>
                        </a:rPr>
                        <a:t>Vip</a:t>
                      </a:r>
                      <a:r>
                        <a:rPr lang="ru-RU" sz="800">
                          <a:latin typeface="+mn-lt"/>
                          <a:ea typeface="Times New Roman"/>
                        </a:rPr>
                        <a:t> Паркет»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Дювернуа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Консалтинг»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«Балтийский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берег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Агентство</a:t>
                      </a:r>
                      <a:r>
                        <a:rPr lang="ru-RU" sz="780" baseline="0" dirty="0" smtClean="0">
                          <a:latin typeface="+mn-lt"/>
                          <a:ea typeface="Times New Roman"/>
                        </a:rPr>
                        <a:t> недвижимости «</a:t>
                      </a:r>
                      <a:r>
                        <a:rPr lang="ru-RU" sz="780" baseline="0" dirty="0" err="1" smtClean="0">
                          <a:latin typeface="+mn-lt"/>
                          <a:ea typeface="Times New Roman"/>
                        </a:rPr>
                        <a:t>Астера</a:t>
                      </a: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78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Реконт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«Хит»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Рокс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Вектон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«Эхо Москвы»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Рекламное агентство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Фричойс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«Марлоу Навигейшн»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Группа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Конти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en-US" sz="800" dirty="0" err="1">
                          <a:latin typeface="+mn-lt"/>
                          <a:ea typeface="Times New Roman"/>
                        </a:rPr>
                        <a:t>Directorica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«Бизнес-журнал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Меди-Эстетик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СК «Мегалит»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5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Управляющая 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Арсагера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 smtClean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«Метроном»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"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Невисс-Комплекс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Газета «Аргументы и факты»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«Прогресс»</a:t>
                      </a:r>
                      <a:br>
                        <a:rPr lang="ru-RU" sz="800" baseline="0" dirty="0" smtClean="0">
                          <a:latin typeface="+mn-lt"/>
                          <a:ea typeface="Times New Roman"/>
                        </a:rPr>
                      </a:b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Фирма «Шарм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ЗАО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Тепломаш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Морской торговый порт «Выборг»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Журнал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«Персонал 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Микс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08" name="Picture 60" descr="Massa_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5614" y="1808786"/>
            <a:ext cx="571698" cy="614362"/>
          </a:xfrm>
          <a:prstGeom prst="rect">
            <a:avLst/>
          </a:prstGeom>
          <a:noFill/>
        </p:spPr>
      </p:pic>
      <p:pic>
        <p:nvPicPr>
          <p:cNvPr id="2107" name="Picture 59" descr="armalit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5478" y="1775741"/>
            <a:ext cx="642942" cy="618832"/>
          </a:xfrm>
          <a:prstGeom prst="rect">
            <a:avLst/>
          </a:prstGeom>
          <a:noFill/>
        </p:spPr>
      </p:pic>
      <p:pic>
        <p:nvPicPr>
          <p:cNvPr id="2106" name="Picture 58" descr="metallis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75626" y="1786879"/>
            <a:ext cx="642942" cy="634369"/>
          </a:xfrm>
          <a:prstGeom prst="rect">
            <a:avLst/>
          </a:prstGeom>
          <a:noFill/>
        </p:spPr>
      </p:pic>
      <p:pic>
        <p:nvPicPr>
          <p:cNvPr id="2105" name="Picture 57" descr="lenine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6718" y="1717346"/>
            <a:ext cx="809625" cy="723900"/>
          </a:xfrm>
          <a:prstGeom prst="rect">
            <a:avLst/>
          </a:prstGeom>
          <a:noFill/>
        </p:spPr>
      </p:pic>
      <p:pic>
        <p:nvPicPr>
          <p:cNvPr id="2104" name="Picture 56" descr="trans_baltiy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0684" y="1755446"/>
            <a:ext cx="619125" cy="676275"/>
          </a:xfrm>
          <a:prstGeom prst="rect">
            <a:avLst/>
          </a:prstGeom>
          <a:noFill/>
        </p:spPr>
      </p:pic>
      <p:pic>
        <p:nvPicPr>
          <p:cNvPr id="2103" name="Picture 55" descr="obuxovskij_zavod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40832" y="1737348"/>
            <a:ext cx="638175" cy="723900"/>
          </a:xfrm>
          <a:prstGeom prst="rect">
            <a:avLst/>
          </a:prstGeom>
          <a:noFill/>
        </p:spPr>
      </p:pic>
      <p:pic>
        <p:nvPicPr>
          <p:cNvPr id="2102" name="Picture 54" descr="JamHall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3412" y="2714620"/>
            <a:ext cx="800100" cy="523875"/>
          </a:xfrm>
          <a:prstGeom prst="rect">
            <a:avLst/>
          </a:prstGeom>
          <a:noFill/>
        </p:spPr>
      </p:pic>
      <p:pic>
        <p:nvPicPr>
          <p:cNvPr id="2101" name="Picture 53" descr="Baumit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47858" y="2643182"/>
            <a:ext cx="647700" cy="647700"/>
          </a:xfrm>
          <a:prstGeom prst="rect">
            <a:avLst/>
          </a:prstGeom>
          <a:noFill/>
        </p:spPr>
      </p:pic>
      <p:pic>
        <p:nvPicPr>
          <p:cNvPr id="2100" name="Picture 52" descr="composit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90866" y="2643182"/>
            <a:ext cx="657225" cy="581025"/>
          </a:xfrm>
          <a:prstGeom prst="rect">
            <a:avLst/>
          </a:prstGeom>
          <a:noFill/>
        </p:spPr>
      </p:pic>
      <p:pic>
        <p:nvPicPr>
          <p:cNvPr id="2099" name="Picture 51" descr="uran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93842" y="2684140"/>
            <a:ext cx="1019175" cy="571500"/>
          </a:xfrm>
          <a:prstGeom prst="rect">
            <a:avLst/>
          </a:prstGeom>
          <a:noFill/>
        </p:spPr>
      </p:pic>
      <p:pic>
        <p:nvPicPr>
          <p:cNvPr id="2098" name="Picture 50" descr="vip_parque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62568" y="2643182"/>
            <a:ext cx="962025" cy="561975"/>
          </a:xfrm>
          <a:prstGeom prst="rect">
            <a:avLst/>
          </a:prstGeom>
          <a:noFill/>
        </p:spPr>
      </p:pic>
      <p:pic>
        <p:nvPicPr>
          <p:cNvPr id="2097" name="Picture 49" descr="duvernoix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84634" y="2659970"/>
            <a:ext cx="785818" cy="503277"/>
          </a:xfrm>
          <a:prstGeom prst="rect">
            <a:avLst/>
          </a:prstGeom>
          <a:noFill/>
        </p:spPr>
      </p:pic>
      <p:pic>
        <p:nvPicPr>
          <p:cNvPr id="2095" name="Picture 47" descr="reco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76420" y="3500438"/>
            <a:ext cx="752475" cy="523875"/>
          </a:xfrm>
          <a:prstGeom prst="rect">
            <a:avLst/>
          </a:prstGeom>
          <a:noFill/>
        </p:spPr>
      </p:pic>
      <p:pic>
        <p:nvPicPr>
          <p:cNvPr id="2094" name="Picture 46" descr="hit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209916" y="3543016"/>
            <a:ext cx="571504" cy="605122"/>
          </a:xfrm>
          <a:prstGeom prst="rect">
            <a:avLst/>
          </a:prstGeom>
          <a:noFill/>
        </p:spPr>
      </p:pic>
      <p:pic>
        <p:nvPicPr>
          <p:cNvPr id="2093" name="Picture 45" descr="roks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295774" y="3562351"/>
            <a:ext cx="628650" cy="581025"/>
          </a:xfrm>
          <a:prstGeom prst="rect">
            <a:avLst/>
          </a:prstGeom>
          <a:noFill/>
        </p:spPr>
      </p:pic>
      <p:pic>
        <p:nvPicPr>
          <p:cNvPr id="2091" name="Picture 43" descr="echo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477014" y="3571876"/>
            <a:ext cx="714375" cy="457200"/>
          </a:xfrm>
          <a:prstGeom prst="rect">
            <a:avLst/>
          </a:prstGeom>
          <a:noFill/>
        </p:spPr>
      </p:pic>
      <p:pic>
        <p:nvPicPr>
          <p:cNvPr id="2090" name="Picture 42" descr="marlow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04850" y="4500570"/>
            <a:ext cx="685800" cy="495300"/>
          </a:xfrm>
          <a:prstGeom prst="rect">
            <a:avLst/>
          </a:prstGeom>
          <a:noFill/>
        </p:spPr>
      </p:pic>
      <p:pic>
        <p:nvPicPr>
          <p:cNvPr id="2089" name="Picture 41" descr="conti_group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897362" y="4518668"/>
            <a:ext cx="962025" cy="371475"/>
          </a:xfrm>
          <a:prstGeom prst="rect">
            <a:avLst/>
          </a:prstGeom>
          <a:noFill/>
        </p:spPr>
      </p:pic>
      <p:pic>
        <p:nvPicPr>
          <p:cNvPr id="2088" name="Picture 40" descr="directorica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3047990" y="4480570"/>
            <a:ext cx="942975" cy="361950"/>
          </a:xfrm>
          <a:prstGeom prst="rect">
            <a:avLst/>
          </a:prstGeom>
          <a:noFill/>
        </p:spPr>
      </p:pic>
      <p:pic>
        <p:nvPicPr>
          <p:cNvPr id="2087" name="Picture 39" descr="biznes-zhyrn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190998" y="4572008"/>
            <a:ext cx="800100" cy="352425"/>
          </a:xfrm>
          <a:prstGeom prst="rect">
            <a:avLst/>
          </a:prstGeom>
          <a:noFill/>
        </p:spPr>
      </p:pic>
      <p:pic>
        <p:nvPicPr>
          <p:cNvPr id="2086" name="Picture 38" descr="medi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5405444" y="4429132"/>
            <a:ext cx="600075" cy="609600"/>
          </a:xfrm>
          <a:prstGeom prst="rect">
            <a:avLst/>
          </a:prstGeom>
          <a:noFill/>
        </p:spPr>
      </p:pic>
      <p:pic>
        <p:nvPicPr>
          <p:cNvPr id="2084" name="Picture 36" descr="metronom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047726" y="5291151"/>
            <a:ext cx="1437471" cy="357190"/>
          </a:xfrm>
          <a:prstGeom prst="rect">
            <a:avLst/>
          </a:prstGeom>
          <a:noFill/>
        </p:spPr>
      </p:pic>
      <p:pic>
        <p:nvPicPr>
          <p:cNvPr id="2083" name="Picture 35" descr="neviss_komplex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3047990" y="5267338"/>
            <a:ext cx="1209675" cy="428625"/>
          </a:xfrm>
          <a:prstGeom prst="rect">
            <a:avLst/>
          </a:prstGeom>
          <a:noFill/>
        </p:spPr>
      </p:pic>
      <p:pic>
        <p:nvPicPr>
          <p:cNvPr id="2082" name="Picture 34" descr="aif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4886328" y="5243525"/>
            <a:ext cx="1485900" cy="428625"/>
          </a:xfrm>
          <a:prstGeom prst="rect">
            <a:avLst/>
          </a:prstGeom>
          <a:noFill/>
        </p:spPr>
      </p:pic>
      <p:pic>
        <p:nvPicPr>
          <p:cNvPr id="2081" name="Picture 33" descr="sharm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976288" y="5881705"/>
            <a:ext cx="1543050" cy="352425"/>
          </a:xfrm>
          <a:prstGeom prst="rect">
            <a:avLst/>
          </a:prstGeom>
          <a:noFill/>
        </p:spPr>
      </p:pic>
      <p:pic>
        <p:nvPicPr>
          <p:cNvPr id="2080" name="Picture 32" descr="Image1"/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2905114" y="5891230"/>
            <a:ext cx="1609725" cy="342900"/>
          </a:xfrm>
          <a:prstGeom prst="rect">
            <a:avLst/>
          </a:prstGeom>
          <a:noFill/>
        </p:spPr>
      </p:pic>
      <p:pic>
        <p:nvPicPr>
          <p:cNvPr id="2079" name="Picture 31" descr="viborgsky_port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4905378" y="5895993"/>
            <a:ext cx="1438275" cy="323850"/>
          </a:xfrm>
          <a:prstGeom prst="rect">
            <a:avLst/>
          </a:prstGeom>
          <a:noFill/>
        </p:spPr>
      </p:pic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10" name="Picture 62" descr="\\Notebook4\рабочий стол 4\Logo\ready\rhs.jpg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7548584" y="2000240"/>
            <a:ext cx="928694" cy="335236"/>
          </a:xfrm>
          <a:prstGeom prst="rect">
            <a:avLst/>
          </a:prstGeom>
          <a:noFill/>
        </p:spPr>
      </p:pic>
      <p:pic>
        <p:nvPicPr>
          <p:cNvPr id="2111" name="Picture 63" descr="\\Notebook4\рабочий стол 4\Logo\ready\progress.jpg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6949458" y="5282956"/>
            <a:ext cx="1214446" cy="360622"/>
          </a:xfrm>
          <a:prstGeom prst="rect">
            <a:avLst/>
          </a:prstGeom>
          <a:noFill/>
        </p:spPr>
      </p:pic>
      <p:pic>
        <p:nvPicPr>
          <p:cNvPr id="2112" name="Picture 64" descr="\\Notebook4\рабочий стол 4\Logo\ready\free_choise.jpg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7548584" y="3643314"/>
            <a:ext cx="870862" cy="285752"/>
          </a:xfrm>
          <a:prstGeom prst="rect">
            <a:avLst/>
          </a:prstGeom>
          <a:noFill/>
        </p:spPr>
      </p:pic>
      <p:pic>
        <p:nvPicPr>
          <p:cNvPr id="2113" name="Picture 65" descr="\\Notebook4\рабочий стол 4\Logo\ready\personal-mix.jpg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933290" y="5888372"/>
            <a:ext cx="1309672" cy="353965"/>
          </a:xfrm>
          <a:prstGeom prst="rect">
            <a:avLst/>
          </a:prstGeom>
          <a:noFill/>
        </p:spPr>
      </p:pic>
      <p:pic>
        <p:nvPicPr>
          <p:cNvPr id="2115" name="Picture 67" descr="\\Notebook4\рабочий стол 4\Logo\ready\Terminal (baltbereg).jp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7660980" y="2714620"/>
            <a:ext cx="688164" cy="500066"/>
          </a:xfrm>
          <a:prstGeom prst="rect">
            <a:avLst/>
          </a:prstGeom>
          <a:noFill/>
        </p:spPr>
      </p:pic>
      <p:pic>
        <p:nvPicPr>
          <p:cNvPr id="1026" name="Picture 2" descr="C:\Documents and Settings\User\Рабочий стол\Logo\ready\vekton.jpg"/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5353056" y="3561417"/>
            <a:ext cx="714380" cy="653396"/>
          </a:xfrm>
          <a:prstGeom prst="rect">
            <a:avLst/>
          </a:prstGeom>
          <a:noFill/>
        </p:spPr>
      </p:pic>
      <p:pic>
        <p:nvPicPr>
          <p:cNvPr id="2" name="Picture 2" descr="C:\Documents and Settings\User\Рабочий стол\Логотипы клиентов\ready\astera.jpg"/>
          <p:cNvPicPr>
            <a:picLocks noChangeAspect="1" noChangeArrowheads="1"/>
          </p:cNvPicPr>
          <p:nvPr/>
        </p:nvPicPr>
        <p:blipFill>
          <a:blip r:embed="rId36"/>
          <a:srcRect/>
          <a:stretch>
            <a:fillRect/>
          </a:stretch>
        </p:blipFill>
        <p:spPr bwMode="auto">
          <a:xfrm>
            <a:off x="814361" y="3714752"/>
            <a:ext cx="900108" cy="300036"/>
          </a:xfrm>
          <a:prstGeom prst="rect">
            <a:avLst/>
          </a:prstGeom>
          <a:noFill/>
        </p:spPr>
      </p:pic>
      <p:pic>
        <p:nvPicPr>
          <p:cNvPr id="1027" name="Picture 3" descr="arsagera"/>
          <p:cNvPicPr>
            <a:picLocks noChangeAspect="1" noChangeArrowheads="1"/>
          </p:cNvPicPr>
          <p:nvPr/>
        </p:nvPicPr>
        <p:blipFill>
          <a:blip r:embed="rId37"/>
          <a:srcRect/>
          <a:stretch>
            <a:fillRect/>
          </a:stretch>
        </p:blipFill>
        <p:spPr bwMode="auto">
          <a:xfrm>
            <a:off x="7482860" y="4564070"/>
            <a:ext cx="985733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C:\Documents and Settings\User\Рабочий стол\ОТДЕЛ ПРОДАЖ\Наши клиенты\Логотипы клиентов\Логотипы\megalit.jpg"/>
          <p:cNvPicPr>
            <a:picLocks noChangeAspect="1" noChangeArrowheads="1"/>
          </p:cNvPicPr>
          <p:nvPr/>
        </p:nvPicPr>
        <p:blipFill>
          <a:blip r:embed="rId38"/>
          <a:srcRect/>
          <a:stretch>
            <a:fillRect/>
          </a:stretch>
        </p:blipFill>
        <p:spPr bwMode="auto">
          <a:xfrm>
            <a:off x="6283314" y="4572009"/>
            <a:ext cx="1012557" cy="2857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0004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Разработчик</a:t>
            </a:r>
            <a:endParaRPr lang="ru-RU" sz="4800" b="1" dirty="0"/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3330258" y="2129468"/>
            <a:ext cx="485778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ООО </a:t>
            </a:r>
            <a:r>
              <a:rPr lang="ru-RU" sz="2800" b="1" dirty="0" smtClean="0">
                <a:solidFill>
                  <a:schemeClr val="tx1"/>
                </a:solidFill>
              </a:rPr>
              <a:t>«Компания АСУ </a:t>
            </a:r>
            <a:r>
              <a:rPr lang="ru-RU" sz="2800" b="1" dirty="0">
                <a:solidFill>
                  <a:schemeClr val="tx1"/>
                </a:solidFill>
              </a:rPr>
              <a:t>XXI век»</a:t>
            </a:r>
          </a:p>
          <a:p>
            <a:pPr algn="l"/>
            <a:r>
              <a:rPr lang="ru-RU" sz="1600" dirty="0" smtClean="0">
                <a:solidFill>
                  <a:srgbClr val="000066"/>
                </a:solidFill>
              </a:rPr>
              <a:t>Разработка информационных систем для бизнеса.</a:t>
            </a:r>
            <a:endParaRPr lang="ru-RU" sz="1600" dirty="0">
              <a:solidFill>
                <a:srgbClr val="000066"/>
              </a:solidFill>
            </a:endParaRPr>
          </a:p>
          <a:p>
            <a:pPr algn="l"/>
            <a:endParaRPr lang="ru-RU" sz="1600" i="1" dirty="0">
              <a:solidFill>
                <a:srgbClr val="003399"/>
              </a:solidFill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197110</a:t>
            </a:r>
            <a:r>
              <a:rPr lang="ru-RU" sz="1600" dirty="0">
                <a:solidFill>
                  <a:schemeClr val="tx1"/>
                </a:solidFill>
              </a:rPr>
              <a:t>, Санкт-Петербург, Петровский пр</a:t>
            </a:r>
            <a:r>
              <a:rPr lang="ru-RU" sz="1600" dirty="0" smtClean="0">
                <a:solidFill>
                  <a:schemeClr val="tx1"/>
                </a:solidFill>
              </a:rPr>
              <a:t>., д. 26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тел</a:t>
            </a:r>
            <a:r>
              <a:rPr lang="ru-RU" sz="1600" dirty="0" smtClean="0">
                <a:solidFill>
                  <a:schemeClr val="tx1"/>
                </a:solidFill>
              </a:rPr>
              <a:t>. / факс</a:t>
            </a:r>
            <a:r>
              <a:rPr lang="ru-RU" sz="1600" dirty="0">
                <a:solidFill>
                  <a:schemeClr val="tx1"/>
                </a:solidFill>
              </a:rPr>
              <a:t>: (812) 350-94-14; 235-48-90</a:t>
            </a:r>
          </a:p>
          <a:p>
            <a:pPr algn="l"/>
            <a:r>
              <a:rPr lang="ru-RU" sz="1600" dirty="0" err="1" smtClean="0">
                <a:solidFill>
                  <a:schemeClr val="tx1"/>
                </a:solidFill>
                <a:hlinkClick r:id="rId3"/>
              </a:rPr>
              <a:t>www.asuxxivek.ru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latin typeface="Calibri" pitchFamily="34" charset="0"/>
                <a:hlinkClick r:id="rId4"/>
              </a:rPr>
              <a:t>mailbox</a:t>
            </a:r>
            <a:r>
              <a:rPr lang="ru-RU" sz="1600" dirty="0" smtClean="0">
                <a:solidFill>
                  <a:schemeClr val="tx1"/>
                </a:solidFill>
                <a:hlinkClick r:id="rId4"/>
              </a:rPr>
              <a:t>@</a:t>
            </a:r>
            <a:r>
              <a:rPr lang="ru-RU" sz="1600" dirty="0" err="1" smtClean="0">
                <a:solidFill>
                  <a:schemeClr val="tx1"/>
                </a:solidFill>
                <a:hlinkClick r:id="rId4"/>
              </a:rPr>
              <a:t>asuxxivek.ru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82283" name="Picture 11" descr="ASU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253172"/>
            <a:ext cx="1738335" cy="6043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7" y="6515349"/>
            <a:ext cx="2500299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  <p:grpSp>
        <p:nvGrpSpPr>
          <p:cNvPr id="17" name="Группа 44"/>
          <p:cNvGrpSpPr/>
          <p:nvPr/>
        </p:nvGrpSpPr>
        <p:grpSpPr>
          <a:xfrm>
            <a:off x="1000100" y="2000240"/>
            <a:ext cx="2659652" cy="3286148"/>
            <a:chOff x="7358082" y="2143116"/>
            <a:chExt cx="1571636" cy="2571768"/>
          </a:xfrm>
        </p:grpSpPr>
        <p:grpSp>
          <p:nvGrpSpPr>
            <p:cNvPr id="20" name="Группа 18"/>
            <p:cNvGrpSpPr/>
            <p:nvPr/>
          </p:nvGrpSpPr>
          <p:grpSpPr>
            <a:xfrm>
              <a:off x="7358082" y="2143116"/>
              <a:ext cx="1571636" cy="2571768"/>
              <a:chOff x="7072330" y="2143116"/>
              <a:chExt cx="1571636" cy="2571768"/>
            </a:xfrm>
          </p:grpSpPr>
          <p:sp>
            <p:nvSpPr>
              <p:cNvPr id="54" name="Стрелка вниз 53"/>
              <p:cNvSpPr/>
              <p:nvPr/>
            </p:nvSpPr>
            <p:spPr>
              <a:xfrm>
                <a:off x="7286644" y="2143116"/>
                <a:ext cx="1357322" cy="2571768"/>
              </a:xfrm>
              <a:prstGeom prst="downArrow">
                <a:avLst>
                  <a:gd name="adj1" fmla="val 50000"/>
                  <a:gd name="adj2" fmla="val 42098"/>
                </a:avLst>
              </a:prstGeom>
              <a:solidFill>
                <a:schemeClr val="tx2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aphicFrame>
            <p:nvGraphicFramePr>
              <p:cNvPr id="55" name="Схема 54"/>
              <p:cNvGraphicFramePr/>
              <p:nvPr/>
            </p:nvGraphicFramePr>
            <p:xfrm>
              <a:off x="7072330" y="2303852"/>
              <a:ext cx="1071569" cy="19434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p:grpSp>
        <p:sp>
          <p:nvSpPr>
            <p:cNvPr id="49" name="Стрелка вниз 48"/>
            <p:cNvSpPr/>
            <p:nvPr/>
          </p:nvSpPr>
          <p:spPr>
            <a:xfrm>
              <a:off x="8215338" y="2571744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Стрелка вниз 49"/>
            <p:cNvSpPr/>
            <p:nvPr/>
          </p:nvSpPr>
          <p:spPr>
            <a:xfrm>
              <a:off x="8215338" y="3000372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Стрелка вниз 50"/>
            <p:cNvSpPr/>
            <p:nvPr/>
          </p:nvSpPr>
          <p:spPr>
            <a:xfrm>
              <a:off x="8215338" y="3429000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Стрелка вниз 51"/>
            <p:cNvSpPr/>
            <p:nvPr/>
          </p:nvSpPr>
          <p:spPr>
            <a:xfrm>
              <a:off x="8215338" y="3857628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7" name="Text Box 39"/>
          <p:cNvSpPr txBox="1">
            <a:spLocks noChangeArrowheads="1"/>
          </p:cNvSpPr>
          <p:nvPr/>
        </p:nvSpPr>
        <p:spPr bwMode="auto">
          <a:xfrm>
            <a:off x="1000100" y="5500702"/>
            <a:ext cx="3071834" cy="553998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1. Выделение этапов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бизнес-процессе продажи.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>
            <a:off x="581464" y="466704"/>
            <a:ext cx="8153400" cy="71438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такое воронка продаж?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929058" y="2428868"/>
            <a:ext cx="44291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Продажа – это процесс, состоящий из этапов. Потенциальный клиент и продавец проходят последовательно по этапам процесса продажи. </a:t>
            </a:r>
          </a:p>
          <a:p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7" y="6515349"/>
            <a:ext cx="2500299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  <p:sp>
        <p:nvSpPr>
          <p:cNvPr id="87" name="Text Box 39"/>
          <p:cNvSpPr txBox="1">
            <a:spLocks noChangeArrowheads="1"/>
          </p:cNvSpPr>
          <p:nvPr/>
        </p:nvSpPr>
        <p:spPr bwMode="auto">
          <a:xfrm>
            <a:off x="642910" y="4429132"/>
            <a:ext cx="1428760" cy="553998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1. Выделение этапов </a:t>
            </a:r>
            <a:b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в бизнес-процессе продажи.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>
            <a:off x="581464" y="466704"/>
            <a:ext cx="8153400" cy="71438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такое воронка продаж?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4" name="Группа 44"/>
          <p:cNvGrpSpPr/>
          <p:nvPr/>
        </p:nvGrpSpPr>
        <p:grpSpPr>
          <a:xfrm>
            <a:off x="928662" y="1857364"/>
            <a:ext cx="1624696" cy="2241103"/>
            <a:chOff x="7358082" y="2143116"/>
            <a:chExt cx="1571636" cy="2571768"/>
          </a:xfrm>
        </p:grpSpPr>
        <p:grpSp>
          <p:nvGrpSpPr>
            <p:cNvPr id="15" name="Группа 18"/>
            <p:cNvGrpSpPr/>
            <p:nvPr/>
          </p:nvGrpSpPr>
          <p:grpSpPr>
            <a:xfrm>
              <a:off x="7358082" y="2143116"/>
              <a:ext cx="1571636" cy="2571768"/>
              <a:chOff x="7072330" y="2143116"/>
              <a:chExt cx="1571636" cy="2571768"/>
            </a:xfrm>
          </p:grpSpPr>
          <p:sp>
            <p:nvSpPr>
              <p:cNvPr id="20" name="Стрелка вниз 19"/>
              <p:cNvSpPr/>
              <p:nvPr/>
            </p:nvSpPr>
            <p:spPr>
              <a:xfrm>
                <a:off x="7286644" y="2143116"/>
                <a:ext cx="1357322" cy="2571768"/>
              </a:xfrm>
              <a:prstGeom prst="downArrow">
                <a:avLst>
                  <a:gd name="adj1" fmla="val 50000"/>
                  <a:gd name="adj2" fmla="val 42098"/>
                </a:avLst>
              </a:prstGeom>
              <a:solidFill>
                <a:schemeClr val="tx2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aphicFrame>
            <p:nvGraphicFramePr>
              <p:cNvPr id="21" name="Схема 20"/>
              <p:cNvGraphicFramePr/>
              <p:nvPr/>
            </p:nvGraphicFramePr>
            <p:xfrm>
              <a:off x="7072330" y="2303852"/>
              <a:ext cx="1071569" cy="200496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p:grpSp>
        <p:sp>
          <p:nvSpPr>
            <p:cNvPr id="16" name="Стрелка вниз 15"/>
            <p:cNvSpPr/>
            <p:nvPr/>
          </p:nvSpPr>
          <p:spPr>
            <a:xfrm>
              <a:off x="8215338" y="2571744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8215338" y="3000372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8215338" y="3429000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8215338" y="3857628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112"/>
          <p:cNvGrpSpPr/>
          <p:nvPr/>
        </p:nvGrpSpPr>
        <p:grpSpPr>
          <a:xfrm>
            <a:off x="2490389" y="2071678"/>
            <a:ext cx="2510239" cy="3357586"/>
            <a:chOff x="2185518" y="2428868"/>
            <a:chExt cx="2259017" cy="2679074"/>
          </a:xfrm>
        </p:grpSpPr>
        <p:sp>
          <p:nvSpPr>
            <p:cNvPr id="23" name="Стрелка вниз 22"/>
            <p:cNvSpPr/>
            <p:nvPr/>
          </p:nvSpPr>
          <p:spPr>
            <a:xfrm>
              <a:off x="2185518" y="2428868"/>
              <a:ext cx="1643073" cy="2679074"/>
            </a:xfrm>
            <a:prstGeom prst="downArrow">
              <a:avLst>
                <a:gd name="adj1" fmla="val 50000"/>
                <a:gd name="adj2" fmla="val 42098"/>
              </a:avLst>
            </a:prstGeom>
            <a:solidFill>
              <a:schemeClr val="tx2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graphicFrame>
          <p:nvGraphicFramePr>
            <p:cNvPr id="24" name="Схема 23"/>
            <p:cNvGraphicFramePr/>
            <p:nvPr/>
          </p:nvGraphicFramePr>
          <p:xfrm>
            <a:off x="2644455" y="2567655"/>
            <a:ext cx="1800080" cy="226562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sp>
        <p:nvSpPr>
          <p:cNvPr id="27" name="Дуга 26"/>
          <p:cNvSpPr/>
          <p:nvPr/>
        </p:nvSpPr>
        <p:spPr>
          <a:xfrm rot="9779239">
            <a:off x="2104687" y="2835801"/>
            <a:ext cx="1486886" cy="1552660"/>
          </a:xfrm>
          <a:prstGeom prst="arc">
            <a:avLst>
              <a:gd name="adj1" fmla="val 16413451"/>
              <a:gd name="adj2" fmla="val 336386"/>
            </a:avLst>
          </a:prstGeom>
          <a:ln w="57150">
            <a:headEnd type="triangl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1857356" y="5699850"/>
            <a:ext cx="3071834" cy="276999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2. Что это за этапы?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112"/>
          <p:cNvGrpSpPr/>
          <p:nvPr/>
        </p:nvGrpSpPr>
        <p:grpSpPr>
          <a:xfrm>
            <a:off x="2357422" y="2714620"/>
            <a:ext cx="2130440" cy="2305479"/>
            <a:chOff x="2185518" y="2428868"/>
            <a:chExt cx="2130440" cy="2305479"/>
          </a:xfrm>
        </p:grpSpPr>
        <p:sp>
          <p:nvSpPr>
            <p:cNvPr id="30" name="Стрелка вниз 29"/>
            <p:cNvSpPr/>
            <p:nvPr/>
          </p:nvSpPr>
          <p:spPr>
            <a:xfrm>
              <a:off x="2185518" y="2428868"/>
              <a:ext cx="1643073" cy="2305479"/>
            </a:xfrm>
            <a:prstGeom prst="downArrow">
              <a:avLst>
                <a:gd name="adj1" fmla="val 50000"/>
                <a:gd name="adj2" fmla="val 42098"/>
              </a:avLst>
            </a:prstGeom>
            <a:solidFill>
              <a:schemeClr val="tx2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graphicFrame>
          <p:nvGraphicFramePr>
            <p:cNvPr id="31" name="Схема 30"/>
            <p:cNvGraphicFramePr/>
            <p:nvPr/>
          </p:nvGraphicFramePr>
          <p:xfrm>
            <a:off x="2828460" y="2500305"/>
            <a:ext cx="1487498" cy="20197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sp>
        <p:nvSpPr>
          <p:cNvPr id="46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7" y="6515349"/>
            <a:ext cx="2500299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>
            <a:off x="581464" y="466704"/>
            <a:ext cx="8153400" cy="71438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такое воронка продаж?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Правая фигурная скобка 24"/>
          <p:cNvSpPr/>
          <p:nvPr/>
        </p:nvSpPr>
        <p:spPr>
          <a:xfrm>
            <a:off x="4615302" y="2402383"/>
            <a:ext cx="238148" cy="3312633"/>
          </a:xfrm>
          <a:prstGeom prst="rightBrace">
            <a:avLst>
              <a:gd name="adj1" fmla="val 124506"/>
              <a:gd name="adj2" fmla="val 51581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0" name="Группа 44"/>
          <p:cNvGrpSpPr/>
          <p:nvPr/>
        </p:nvGrpSpPr>
        <p:grpSpPr>
          <a:xfrm>
            <a:off x="928662" y="1857364"/>
            <a:ext cx="1624696" cy="2241103"/>
            <a:chOff x="7358082" y="2143116"/>
            <a:chExt cx="1571636" cy="2571768"/>
          </a:xfrm>
        </p:grpSpPr>
        <p:grpSp>
          <p:nvGrpSpPr>
            <p:cNvPr id="41" name="Группа 18"/>
            <p:cNvGrpSpPr/>
            <p:nvPr/>
          </p:nvGrpSpPr>
          <p:grpSpPr>
            <a:xfrm>
              <a:off x="7358082" y="2143116"/>
              <a:ext cx="1571636" cy="2571768"/>
              <a:chOff x="7072330" y="2143116"/>
              <a:chExt cx="1571636" cy="2571768"/>
            </a:xfrm>
          </p:grpSpPr>
          <p:sp>
            <p:nvSpPr>
              <p:cNvPr id="47" name="Стрелка вниз 46"/>
              <p:cNvSpPr/>
              <p:nvPr/>
            </p:nvSpPr>
            <p:spPr>
              <a:xfrm>
                <a:off x="7286644" y="2143116"/>
                <a:ext cx="1357322" cy="2571768"/>
              </a:xfrm>
              <a:prstGeom prst="downArrow">
                <a:avLst>
                  <a:gd name="adj1" fmla="val 50000"/>
                  <a:gd name="adj2" fmla="val 42098"/>
                </a:avLst>
              </a:prstGeom>
              <a:solidFill>
                <a:schemeClr val="tx2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aphicFrame>
            <p:nvGraphicFramePr>
              <p:cNvPr id="48" name="Схема 47"/>
              <p:cNvGraphicFramePr/>
              <p:nvPr/>
            </p:nvGraphicFramePr>
            <p:xfrm>
              <a:off x="7072330" y="2303852"/>
              <a:ext cx="1071569" cy="200496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p:grpSp>
        <p:sp>
          <p:nvSpPr>
            <p:cNvPr id="42" name="Стрелка вниз 41"/>
            <p:cNvSpPr/>
            <p:nvPr/>
          </p:nvSpPr>
          <p:spPr>
            <a:xfrm>
              <a:off x="8215338" y="2571744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Стрелка вниз 42"/>
            <p:cNvSpPr/>
            <p:nvPr/>
          </p:nvSpPr>
          <p:spPr>
            <a:xfrm>
              <a:off x="8215338" y="3000372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Стрелка вниз 43"/>
            <p:cNvSpPr/>
            <p:nvPr/>
          </p:nvSpPr>
          <p:spPr>
            <a:xfrm>
              <a:off x="8215338" y="3429000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Стрелка вниз 44"/>
            <p:cNvSpPr/>
            <p:nvPr/>
          </p:nvSpPr>
          <p:spPr>
            <a:xfrm>
              <a:off x="8215338" y="3857628"/>
              <a:ext cx="357190" cy="214314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Дуга 48"/>
          <p:cNvSpPr/>
          <p:nvPr/>
        </p:nvSpPr>
        <p:spPr>
          <a:xfrm rot="9779239">
            <a:off x="2097810" y="2888195"/>
            <a:ext cx="1143452" cy="1454282"/>
          </a:xfrm>
          <a:prstGeom prst="arc">
            <a:avLst>
              <a:gd name="adj1" fmla="val 16413451"/>
              <a:gd name="adj2" fmla="val 336386"/>
            </a:avLst>
          </a:prstGeom>
          <a:ln w="57150">
            <a:headEnd type="triangl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 Box 39"/>
          <p:cNvSpPr txBox="1">
            <a:spLocks noChangeArrowheads="1"/>
          </p:cNvSpPr>
          <p:nvPr/>
        </p:nvSpPr>
        <p:spPr bwMode="auto">
          <a:xfrm>
            <a:off x="4746496" y="1857364"/>
            <a:ext cx="3921804" cy="646331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3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. С течением времени число клиентов (контактов) на каждом этапе уменьшается и может быть представлено в виде т. н. «воронки продаж».</a:t>
            </a:r>
            <a:endParaRPr lang="ru-RU" sz="1400" dirty="0">
              <a:solidFill>
                <a:schemeClr val="tx1"/>
              </a:solidFill>
            </a:endParaRPr>
          </a:p>
        </p:txBody>
      </p:sp>
      <p:grpSp>
        <p:nvGrpSpPr>
          <p:cNvPr id="86" name="Группа 73"/>
          <p:cNvGrpSpPr/>
          <p:nvPr/>
        </p:nvGrpSpPr>
        <p:grpSpPr>
          <a:xfrm>
            <a:off x="4985242" y="2756992"/>
            <a:ext cx="3239813" cy="2506857"/>
            <a:chOff x="4286248" y="2500306"/>
            <a:chExt cx="3929090" cy="3020397"/>
          </a:xfrm>
          <a:gradFill>
            <a:gsLst>
              <a:gs pos="0">
                <a:schemeClr val="accent1">
                  <a:lumMod val="50000"/>
                </a:schemeClr>
              </a:gs>
              <a:gs pos="36000">
                <a:srgbClr val="D49E6C"/>
              </a:gs>
              <a:gs pos="80000">
                <a:srgbClr val="A65528"/>
              </a:gs>
              <a:gs pos="90000">
                <a:srgbClr val="663012"/>
              </a:gs>
            </a:gsLst>
            <a:lin ang="5400000" scaled="0"/>
          </a:gradFill>
        </p:grpSpPr>
        <p:grpSp>
          <p:nvGrpSpPr>
            <p:cNvPr id="88" name="Группа 10"/>
            <p:cNvGrpSpPr/>
            <p:nvPr/>
          </p:nvGrpSpPr>
          <p:grpSpPr>
            <a:xfrm>
              <a:off x="4286248" y="2500306"/>
              <a:ext cx="3929090" cy="520067"/>
              <a:chOff x="0" y="6062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01" name="Скругленный прямоугольник 100"/>
              <p:cNvSpPr/>
              <p:nvPr/>
            </p:nvSpPr>
            <p:spPr>
              <a:xfrm>
                <a:off x="0" y="6062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2" name="Скругленный прямоугольник 4"/>
              <p:cNvSpPr/>
              <p:nvPr/>
            </p:nvSpPr>
            <p:spPr>
              <a:xfrm>
                <a:off x="29851" y="35912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Выход на лицо, </a:t>
                </a:r>
                <a:br>
                  <a:rPr lang="ru-RU" sz="1400" kern="1200" dirty="0" smtClean="0"/>
                </a:br>
                <a:r>
                  <a:rPr lang="ru-RU" sz="1400" kern="1200" dirty="0" smtClean="0"/>
                  <a:t>принимающее решение</a:t>
                </a:r>
                <a:endParaRPr lang="ru-RU" sz="1400" kern="1200" dirty="0"/>
              </a:p>
            </p:txBody>
          </p:sp>
        </p:grpSp>
        <p:grpSp>
          <p:nvGrpSpPr>
            <p:cNvPr id="89" name="Группа 13"/>
            <p:cNvGrpSpPr/>
            <p:nvPr/>
          </p:nvGrpSpPr>
          <p:grpSpPr>
            <a:xfrm>
              <a:off x="4695826" y="3122610"/>
              <a:ext cx="3109934" cy="520067"/>
              <a:chOff x="0" y="778848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99" name="Скругленный прямоугольник 98"/>
              <p:cNvSpPr/>
              <p:nvPr/>
            </p:nvSpPr>
            <p:spPr>
              <a:xfrm>
                <a:off x="0" y="778848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0" name="Скругленный прямоугольник 4"/>
              <p:cNvSpPr/>
              <p:nvPr/>
            </p:nvSpPr>
            <p:spPr>
              <a:xfrm>
                <a:off x="29851" y="808699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Презентация / встреча</a:t>
                </a:r>
                <a:endParaRPr lang="ru-RU" sz="1400" kern="1200" dirty="0"/>
              </a:p>
            </p:txBody>
          </p:sp>
        </p:grpSp>
        <p:grpSp>
          <p:nvGrpSpPr>
            <p:cNvPr id="90" name="Группа 16"/>
            <p:cNvGrpSpPr/>
            <p:nvPr/>
          </p:nvGrpSpPr>
          <p:grpSpPr>
            <a:xfrm>
              <a:off x="5072066" y="3752852"/>
              <a:ext cx="2357454" cy="520067"/>
              <a:chOff x="0" y="1571636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97" name="Скругленный прямоугольник 96"/>
              <p:cNvSpPr/>
              <p:nvPr/>
            </p:nvSpPr>
            <p:spPr>
              <a:xfrm>
                <a:off x="0" y="1571636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8" name="Скругленный прямоугольник 4"/>
              <p:cNvSpPr/>
              <p:nvPr/>
            </p:nvSpPr>
            <p:spPr>
              <a:xfrm>
                <a:off x="29851" y="1601487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Коммерческое предложение</a:t>
                </a:r>
                <a:endParaRPr lang="ru-RU" sz="1400" kern="1200" dirty="0"/>
              </a:p>
            </p:txBody>
          </p:sp>
        </p:grpSp>
        <p:grpSp>
          <p:nvGrpSpPr>
            <p:cNvPr id="91" name="Группа 19"/>
            <p:cNvGrpSpPr/>
            <p:nvPr/>
          </p:nvGrpSpPr>
          <p:grpSpPr>
            <a:xfrm>
              <a:off x="5414968" y="4375793"/>
              <a:ext cx="1663712" cy="520067"/>
              <a:chOff x="0" y="2324421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95" name="Скругленный прямоугольник 94"/>
              <p:cNvSpPr/>
              <p:nvPr/>
            </p:nvSpPr>
            <p:spPr>
              <a:xfrm>
                <a:off x="0" y="2324421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6" name="Скругленный прямоугольник 4"/>
              <p:cNvSpPr/>
              <p:nvPr/>
            </p:nvSpPr>
            <p:spPr>
              <a:xfrm>
                <a:off x="29851" y="2354272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Договор</a:t>
                </a:r>
                <a:endParaRPr lang="ru-RU" sz="1400" kern="1200" dirty="0"/>
              </a:p>
            </p:txBody>
          </p:sp>
        </p:grpSp>
        <p:grpSp>
          <p:nvGrpSpPr>
            <p:cNvPr id="92" name="Группа 22"/>
            <p:cNvGrpSpPr/>
            <p:nvPr/>
          </p:nvGrpSpPr>
          <p:grpSpPr>
            <a:xfrm>
              <a:off x="5762632" y="5000636"/>
              <a:ext cx="944570" cy="520067"/>
              <a:chOff x="0" y="3097207"/>
              <a:chExt cx="2071702" cy="611506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93" name="Скругленный прямоугольник 92"/>
              <p:cNvSpPr/>
              <p:nvPr/>
            </p:nvSpPr>
            <p:spPr>
              <a:xfrm>
                <a:off x="0" y="3097207"/>
                <a:ext cx="2071702" cy="611506"/>
              </a:xfrm>
              <a:prstGeom prst="roundRect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4" name="Скругленный прямоугольник 4"/>
              <p:cNvSpPr/>
              <p:nvPr/>
            </p:nvSpPr>
            <p:spPr>
              <a:xfrm>
                <a:off x="29851" y="3127058"/>
                <a:ext cx="2012000" cy="551804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Оплата</a:t>
                </a:r>
                <a:endParaRPr lang="ru-RU" sz="1400" kern="1200" dirty="0"/>
              </a:p>
            </p:txBody>
          </p:sp>
        </p:grpSp>
      </p:grpSp>
      <p:grpSp>
        <p:nvGrpSpPr>
          <p:cNvPr id="103" name="Group 34"/>
          <p:cNvGrpSpPr>
            <a:grpSpLocks/>
          </p:cNvGrpSpPr>
          <p:nvPr/>
        </p:nvGrpSpPr>
        <p:grpSpPr bwMode="auto">
          <a:xfrm>
            <a:off x="8389834" y="2936053"/>
            <a:ext cx="325570" cy="2596388"/>
            <a:chOff x="662" y="1440"/>
            <a:chExt cx="162" cy="1800"/>
          </a:xfrm>
        </p:grpSpPr>
        <p:sp>
          <p:nvSpPr>
            <p:cNvPr id="104" name="Line 31"/>
            <p:cNvSpPr>
              <a:spLocks noChangeShapeType="1"/>
            </p:cNvSpPr>
            <p:nvPr/>
          </p:nvSpPr>
          <p:spPr bwMode="auto">
            <a:xfrm>
              <a:off x="824" y="1440"/>
              <a:ext cx="0" cy="1800"/>
            </a:xfrm>
            <a:prstGeom prst="line">
              <a:avLst/>
            </a:prstGeom>
            <a:noFill/>
            <a:ln w="28575">
              <a:solidFill>
                <a:srgbClr val="41474D"/>
              </a:solidFill>
              <a:round/>
              <a:headEnd/>
              <a:tailEnd type="triangle" w="lg" len="lg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0" tIns="0" rIns="0" bIns="0" anchor="ctr"/>
            <a:lstStyle/>
            <a:p>
              <a:endParaRPr lang="ru-RU" dirty="0"/>
            </a:p>
          </p:txBody>
        </p:sp>
        <p:sp>
          <p:nvSpPr>
            <p:cNvPr id="105" name="Text Box 32"/>
            <p:cNvSpPr txBox="1">
              <a:spLocks noChangeArrowheads="1"/>
            </p:cNvSpPr>
            <p:nvPr/>
          </p:nvSpPr>
          <p:spPr bwMode="auto">
            <a:xfrm rot="16200000">
              <a:off x="353" y="2156"/>
              <a:ext cx="772" cy="153"/>
            </a:xfrm>
            <a:prstGeom prst="rect">
              <a:avLst/>
            </a:prstGeom>
            <a:noFill/>
            <a:ln w="4699" algn="in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0" tIns="0" rIns="0" bIns="0">
              <a:spAutoFit/>
            </a:bodyPr>
            <a:lstStyle/>
            <a:p>
              <a:r>
                <a:rPr lang="ru-RU" sz="2000" b="1" dirty="0"/>
                <a:t>Время</a:t>
              </a:r>
            </a:p>
          </p:txBody>
        </p:sp>
      </p:grpSp>
      <p:grpSp>
        <p:nvGrpSpPr>
          <p:cNvPr id="106" name="Группа 89"/>
          <p:cNvGrpSpPr/>
          <p:nvPr/>
        </p:nvGrpSpPr>
        <p:grpSpPr>
          <a:xfrm>
            <a:off x="4976422" y="5753276"/>
            <a:ext cx="3254683" cy="357520"/>
            <a:chOff x="4857752" y="5357827"/>
            <a:chExt cx="2928958" cy="285272"/>
          </a:xfrm>
        </p:grpSpPr>
        <p:sp>
          <p:nvSpPr>
            <p:cNvPr id="107" name="Line 31"/>
            <p:cNvSpPr>
              <a:spLocks noChangeShapeType="1"/>
            </p:cNvSpPr>
            <p:nvPr/>
          </p:nvSpPr>
          <p:spPr bwMode="auto">
            <a:xfrm rot="5400000">
              <a:off x="6322231" y="3893348"/>
              <a:ext cx="0" cy="2928958"/>
            </a:xfrm>
            <a:prstGeom prst="line">
              <a:avLst/>
            </a:prstGeom>
            <a:noFill/>
            <a:ln w="28575">
              <a:solidFill>
                <a:srgbClr val="41474D"/>
              </a:solidFill>
              <a:round/>
              <a:headEnd type="triangle" w="med" len="med"/>
              <a:tailEnd type="triangle" w="med" len="med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ot="10800000" wrap="none" lIns="0" tIns="0" rIns="0" bIns="0" anchor="ctr"/>
            <a:lstStyle/>
            <a:p>
              <a:endParaRPr lang="ru-RU" dirty="0"/>
            </a:p>
          </p:txBody>
        </p:sp>
        <p:sp>
          <p:nvSpPr>
            <p:cNvPr id="108" name="Text Box 32"/>
            <p:cNvSpPr txBox="1">
              <a:spLocks noChangeArrowheads="1"/>
            </p:cNvSpPr>
            <p:nvPr/>
          </p:nvSpPr>
          <p:spPr bwMode="auto">
            <a:xfrm>
              <a:off x="5229434" y="5446635"/>
              <a:ext cx="2250100" cy="196464"/>
            </a:xfrm>
            <a:prstGeom prst="rect">
              <a:avLst/>
            </a:prstGeom>
            <a:noFill/>
            <a:ln w="4699" algn="in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ru-RU" sz="1600" b="1" dirty="0" smtClean="0"/>
                <a:t>Число клиентов на этапе</a:t>
              </a:r>
              <a:endParaRPr lang="ru-RU" sz="1600" b="1" dirty="0"/>
            </a:p>
          </p:txBody>
        </p:sp>
      </p:grpSp>
      <p:cxnSp>
        <p:nvCxnSpPr>
          <p:cNvPr id="109" name="Прямая соединительная линия 108"/>
          <p:cNvCxnSpPr/>
          <p:nvPr/>
        </p:nvCxnSpPr>
        <p:spPr>
          <a:xfrm rot="5400000">
            <a:off x="7059036" y="4458130"/>
            <a:ext cx="2328791" cy="88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5400000">
            <a:off x="7004635" y="4719660"/>
            <a:ext cx="1777480" cy="88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5400000">
            <a:off x="5597087" y="5231177"/>
            <a:ext cx="716247" cy="88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5400000">
            <a:off x="3829755" y="4458130"/>
            <a:ext cx="2328791" cy="88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rot="5400000">
            <a:off x="4439877" y="4710107"/>
            <a:ext cx="1777480" cy="88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rot="16200000" flipH="1">
            <a:off x="6950847" y="4982723"/>
            <a:ext cx="1240296" cy="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rot="16200000" flipH="1">
            <a:off x="5011799" y="4988690"/>
            <a:ext cx="1240296" cy="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rot="5400000">
            <a:off x="6912719" y="5234759"/>
            <a:ext cx="716247" cy="88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rot="5400000">
            <a:off x="6079612" y="5467694"/>
            <a:ext cx="268591" cy="176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rot="5400000">
            <a:off x="6844859" y="5477244"/>
            <a:ext cx="268591" cy="176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Text Box 39"/>
          <p:cNvSpPr txBox="1">
            <a:spLocks noChangeArrowheads="1"/>
          </p:cNvSpPr>
          <p:nvPr/>
        </p:nvSpPr>
        <p:spPr bwMode="auto">
          <a:xfrm>
            <a:off x="642910" y="4429132"/>
            <a:ext cx="1428760" cy="553998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1. Выделение этапов </a:t>
            </a:r>
            <a:b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в бизнес-процессе продажи.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0" name="Text Box 39"/>
          <p:cNvSpPr txBox="1">
            <a:spLocks noChangeArrowheads="1"/>
          </p:cNvSpPr>
          <p:nvPr/>
        </p:nvSpPr>
        <p:spPr bwMode="auto">
          <a:xfrm>
            <a:off x="2529532" y="5357826"/>
            <a:ext cx="1428760" cy="184666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2. Что это за этапы?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2111028" y="3414400"/>
            <a:ext cx="3971342" cy="2498666"/>
            <a:chOff x="785786" y="2214554"/>
            <a:chExt cx="2643206" cy="1785946"/>
          </a:xfrm>
          <a:gradFill flip="none" rotWithShape="1">
            <a:gsLst>
              <a:gs pos="0">
                <a:schemeClr val="accent1">
                  <a:lumMod val="50000"/>
                </a:schemeClr>
              </a:gs>
              <a:gs pos="47000">
                <a:srgbClr val="D49E6C"/>
              </a:gs>
              <a:gs pos="80000">
                <a:srgbClr val="A65528"/>
              </a:gs>
              <a:gs pos="93000">
                <a:srgbClr val="663012"/>
              </a:gs>
            </a:gsLst>
            <a:lin ang="5400000" scaled="0"/>
            <a:tileRect/>
          </a:gradFill>
        </p:grpSpPr>
        <p:sp>
          <p:nvSpPr>
            <p:cNvPr id="52" name="Трапеция 51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129403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Трапеция 65"/>
            <p:cNvSpPr/>
            <p:nvPr/>
          </p:nvSpPr>
          <p:spPr>
            <a:xfrm flipV="1">
              <a:off x="1230463" y="2571740"/>
              <a:ext cx="1760400" cy="357190"/>
            </a:xfrm>
            <a:prstGeom prst="trapezoid">
              <a:avLst>
                <a:gd name="adj" fmla="val 4673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Трапеция 66"/>
            <p:cNvSpPr/>
            <p:nvPr/>
          </p:nvSpPr>
          <p:spPr>
            <a:xfrm flipV="1">
              <a:off x="1393976" y="2928930"/>
              <a:ext cx="1436400" cy="357190"/>
            </a:xfrm>
            <a:prstGeom prst="trapezoid">
              <a:avLst>
                <a:gd name="adj" fmla="val 108811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Трапеция 67"/>
            <p:cNvSpPr/>
            <p:nvPr/>
          </p:nvSpPr>
          <p:spPr>
            <a:xfrm flipV="1">
              <a:off x="1769256" y="3285678"/>
              <a:ext cx="691200" cy="375000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Трапеция 68"/>
            <p:cNvSpPr/>
            <p:nvPr/>
          </p:nvSpPr>
          <p:spPr>
            <a:xfrm flipV="1">
              <a:off x="1854975" y="3660678"/>
              <a:ext cx="522000" cy="339822"/>
            </a:xfrm>
            <a:prstGeom prst="trapezoid">
              <a:avLst>
                <a:gd name="adj" fmla="val 40755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0" name="Стрелка вниз 69"/>
          <p:cNvSpPr/>
          <p:nvPr/>
        </p:nvSpPr>
        <p:spPr>
          <a:xfrm>
            <a:off x="3642320" y="2893843"/>
            <a:ext cx="966002" cy="62466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2" name="Picture 33" descr="ASU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4908357" y="3547737"/>
            <a:ext cx="4021361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Выход на лицо, принимающее решение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1" name="Text Box 22"/>
          <p:cNvSpPr txBox="1">
            <a:spLocks noChangeArrowheads="1"/>
          </p:cNvSpPr>
          <p:nvPr/>
        </p:nvSpPr>
        <p:spPr bwMode="auto">
          <a:xfrm>
            <a:off x="4901055" y="4048940"/>
            <a:ext cx="3314284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Презентация, встреча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>
            <a:off x="4904547" y="5076071"/>
            <a:ext cx="1984389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Договор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4901055" y="2995616"/>
            <a:ext cx="3885788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dirty="0">
                <a:solidFill>
                  <a:srgbClr val="C00000"/>
                </a:solidFill>
              </a:rPr>
              <a:t>Холодные» телефонные звонки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4916295" y="5576137"/>
            <a:ext cx="1281440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Оплата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4901055" y="4571788"/>
            <a:ext cx="3742912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Коммерческое предложение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Text Box 23"/>
          <p:cNvSpPr txBox="1">
            <a:spLocks noChangeArrowheads="1"/>
          </p:cNvSpPr>
          <p:nvPr/>
        </p:nvSpPr>
        <p:spPr bwMode="auto">
          <a:xfrm>
            <a:off x="3564248" y="3522161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1420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9" name="Text Box 23"/>
          <p:cNvSpPr txBox="1">
            <a:spLocks noChangeArrowheads="1"/>
          </p:cNvSpPr>
          <p:nvPr/>
        </p:nvSpPr>
        <p:spPr bwMode="auto">
          <a:xfrm>
            <a:off x="3563612" y="3992993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Calibri" pitchFamily="34" charset="0"/>
              </a:rPr>
              <a:t>1104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" name="Text Box 23"/>
          <p:cNvSpPr txBox="1">
            <a:spLocks noChangeArrowheads="1"/>
          </p:cNvSpPr>
          <p:nvPr/>
        </p:nvSpPr>
        <p:spPr bwMode="auto">
          <a:xfrm>
            <a:off x="3571232" y="4493059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Calibri" pitchFamily="34" charset="0"/>
              </a:rPr>
              <a:t>438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557164" y="5008291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Calibri" pitchFamily="34" charset="0"/>
              </a:rPr>
              <a:t>218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auto">
          <a:xfrm>
            <a:off x="3571232" y="5564629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Calibri" pitchFamily="34" charset="0"/>
              </a:rPr>
              <a:t>121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3571868" y="2984108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1680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915692" y="1686352"/>
            <a:ext cx="7286676" cy="61555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Воронка продаж </a:t>
            </a:r>
            <a:r>
              <a:rPr lang="ru-RU" sz="2000" dirty="0">
                <a:solidFill>
                  <a:schemeClr val="tx1"/>
                </a:solidFill>
              </a:rPr>
              <a:t>показывает количество </a:t>
            </a:r>
            <a:r>
              <a:rPr lang="ru-RU" sz="2000" dirty="0" smtClean="0"/>
              <a:t>к</a:t>
            </a:r>
            <a:r>
              <a:rPr lang="ru-RU" sz="2000" dirty="0" smtClean="0">
                <a:solidFill>
                  <a:schemeClr val="tx1"/>
                </a:solidFill>
              </a:rPr>
              <a:t>лиентов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smtClean="0">
                <a:solidFill>
                  <a:schemeClr val="tx1"/>
                </a:solidFill>
              </a:rPr>
              <a:t>находящихся </a:t>
            </a:r>
            <a:r>
              <a:rPr lang="ru-RU" sz="2000" dirty="0">
                <a:solidFill>
                  <a:schemeClr val="tx1"/>
                </a:solidFill>
              </a:rPr>
              <a:t>на определенной ступени заключения сделки.</a:t>
            </a:r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>
          <a:xfrm>
            <a:off x="576263" y="180952"/>
            <a:ext cx="8001000" cy="1216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 показывает воронка продаж?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39"/>
          <p:cNvGrpSpPr/>
          <p:nvPr/>
        </p:nvGrpSpPr>
        <p:grpSpPr>
          <a:xfrm>
            <a:off x="2111028" y="3414400"/>
            <a:ext cx="3971342" cy="2498666"/>
            <a:chOff x="785786" y="2214554"/>
            <a:chExt cx="2643206" cy="1785946"/>
          </a:xfrm>
          <a:gradFill flip="none" rotWithShape="1">
            <a:gsLst>
              <a:gs pos="0">
                <a:schemeClr val="accent1">
                  <a:lumMod val="50000"/>
                </a:schemeClr>
              </a:gs>
              <a:gs pos="47000">
                <a:srgbClr val="D49E6C"/>
              </a:gs>
              <a:gs pos="80000">
                <a:srgbClr val="A65528"/>
              </a:gs>
              <a:gs pos="93000">
                <a:srgbClr val="663012"/>
              </a:gs>
            </a:gsLst>
            <a:lin ang="5400000" scaled="0"/>
            <a:tileRect/>
          </a:gradFill>
        </p:grpSpPr>
        <p:sp>
          <p:nvSpPr>
            <p:cNvPr id="52" name="Трапеция 51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129403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Трапеция 65"/>
            <p:cNvSpPr/>
            <p:nvPr/>
          </p:nvSpPr>
          <p:spPr>
            <a:xfrm flipV="1">
              <a:off x="1230463" y="2571740"/>
              <a:ext cx="1760400" cy="357190"/>
            </a:xfrm>
            <a:prstGeom prst="trapezoid">
              <a:avLst>
                <a:gd name="adj" fmla="val 4673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Трапеция 66"/>
            <p:cNvSpPr/>
            <p:nvPr/>
          </p:nvSpPr>
          <p:spPr>
            <a:xfrm flipV="1">
              <a:off x="1393976" y="2928930"/>
              <a:ext cx="1436400" cy="357190"/>
            </a:xfrm>
            <a:prstGeom prst="trapezoid">
              <a:avLst>
                <a:gd name="adj" fmla="val 108811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Трапеция 67"/>
            <p:cNvSpPr/>
            <p:nvPr/>
          </p:nvSpPr>
          <p:spPr>
            <a:xfrm flipV="1">
              <a:off x="1769256" y="3285678"/>
              <a:ext cx="691200" cy="375000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Трапеция 68"/>
            <p:cNvSpPr/>
            <p:nvPr/>
          </p:nvSpPr>
          <p:spPr>
            <a:xfrm flipV="1">
              <a:off x="1854975" y="3660678"/>
              <a:ext cx="522000" cy="339822"/>
            </a:xfrm>
            <a:prstGeom prst="trapezoid">
              <a:avLst>
                <a:gd name="adj" fmla="val 40755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0" name="Стрелка вниз 69"/>
          <p:cNvSpPr/>
          <p:nvPr/>
        </p:nvSpPr>
        <p:spPr>
          <a:xfrm>
            <a:off x="3642320" y="2893843"/>
            <a:ext cx="966002" cy="62466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2" name="Picture 33" descr="ASU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4908357" y="3547737"/>
            <a:ext cx="4021361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Выход на лицо, принимающее решение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1" name="Text Box 22"/>
          <p:cNvSpPr txBox="1">
            <a:spLocks noChangeArrowheads="1"/>
          </p:cNvSpPr>
          <p:nvPr/>
        </p:nvSpPr>
        <p:spPr bwMode="auto">
          <a:xfrm>
            <a:off x="4901055" y="4048940"/>
            <a:ext cx="3314284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Презентация, встреча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>
            <a:off x="4904547" y="5076071"/>
            <a:ext cx="1984389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Договор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4901055" y="2995616"/>
            <a:ext cx="3885788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dirty="0">
                <a:solidFill>
                  <a:srgbClr val="C00000"/>
                </a:solidFill>
              </a:rPr>
              <a:t>Холодные» телефонные звонки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4916295" y="5576137"/>
            <a:ext cx="1281440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Оплата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4901055" y="4571788"/>
            <a:ext cx="3742912" cy="276999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rgbClr val="C00000"/>
                </a:solidFill>
              </a:rPr>
              <a:t>Коммерческое предложение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Text Box 23"/>
          <p:cNvSpPr txBox="1">
            <a:spLocks noChangeArrowheads="1"/>
          </p:cNvSpPr>
          <p:nvPr/>
        </p:nvSpPr>
        <p:spPr bwMode="auto">
          <a:xfrm>
            <a:off x="3564248" y="3522161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1420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9" name="Text Box 23"/>
          <p:cNvSpPr txBox="1">
            <a:spLocks noChangeArrowheads="1"/>
          </p:cNvSpPr>
          <p:nvPr/>
        </p:nvSpPr>
        <p:spPr bwMode="auto">
          <a:xfrm>
            <a:off x="3563612" y="3992993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Calibri" pitchFamily="34" charset="0"/>
              </a:rPr>
              <a:t>1104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" name="Text Box 23"/>
          <p:cNvSpPr txBox="1">
            <a:spLocks noChangeArrowheads="1"/>
          </p:cNvSpPr>
          <p:nvPr/>
        </p:nvSpPr>
        <p:spPr bwMode="auto">
          <a:xfrm>
            <a:off x="3571232" y="4493059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Calibri" pitchFamily="34" charset="0"/>
              </a:rPr>
              <a:t>438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557164" y="5008291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Calibri" pitchFamily="34" charset="0"/>
              </a:rPr>
              <a:t>218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auto">
          <a:xfrm>
            <a:off x="3571232" y="5564629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smtClean="0">
                <a:solidFill>
                  <a:schemeClr val="bg1"/>
                </a:solidFill>
                <a:latin typeface="Calibri" pitchFamily="34" charset="0"/>
              </a:rPr>
              <a:t>121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3571868" y="2984108"/>
            <a:ext cx="1143008" cy="307777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1680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915692" y="1686352"/>
            <a:ext cx="7286676" cy="61555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Воронка продаж </a:t>
            </a:r>
            <a:r>
              <a:rPr lang="ru-RU" sz="2000" dirty="0">
                <a:solidFill>
                  <a:schemeClr val="tx1"/>
                </a:solidFill>
              </a:rPr>
              <a:t>показывает количество </a:t>
            </a:r>
            <a:r>
              <a:rPr lang="ru-RU" sz="2000" dirty="0" smtClean="0"/>
              <a:t>к</a:t>
            </a:r>
            <a:r>
              <a:rPr lang="ru-RU" sz="2000" dirty="0" smtClean="0">
                <a:solidFill>
                  <a:schemeClr val="tx1"/>
                </a:solidFill>
              </a:rPr>
              <a:t>лиентов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smtClean="0">
                <a:solidFill>
                  <a:schemeClr val="tx1"/>
                </a:solidFill>
              </a:rPr>
              <a:t>находящихся </a:t>
            </a:r>
            <a:r>
              <a:rPr lang="ru-RU" sz="2000" dirty="0">
                <a:solidFill>
                  <a:schemeClr val="tx1"/>
                </a:solidFill>
              </a:rPr>
              <a:t>на определенной ступени заключения сделки.</a:t>
            </a:r>
          </a:p>
        </p:txBody>
      </p:sp>
      <p:sp>
        <p:nvSpPr>
          <p:cNvPr id="105" name="TextBox 104"/>
          <p:cNvSpPr txBox="1"/>
          <p:nvPr/>
        </p:nvSpPr>
        <p:spPr>
          <a:xfrm rot="16200000">
            <a:off x="-455676" y="4448434"/>
            <a:ext cx="2280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Длительность сделки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6" name="Прямая со стрелкой 105"/>
          <p:cNvCxnSpPr/>
          <p:nvPr/>
        </p:nvCxnSpPr>
        <p:spPr>
          <a:xfrm rot="5400000">
            <a:off x="-243646" y="4689448"/>
            <a:ext cx="2394562" cy="2386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871816" y="3412078"/>
            <a:ext cx="2146671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840811" y="5910752"/>
            <a:ext cx="3268788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1428728" y="4907997"/>
            <a:ext cx="2700000" cy="4937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1428728" y="5435495"/>
            <a:ext cx="2304000" cy="2136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1387182" y="4874263"/>
            <a:ext cx="1389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Длительность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одного этапа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24" name="Прямая со стрелкой 123"/>
          <p:cNvCxnSpPr/>
          <p:nvPr/>
        </p:nvCxnSpPr>
        <p:spPr>
          <a:xfrm rot="5400000">
            <a:off x="2620201" y="5175713"/>
            <a:ext cx="472187" cy="2386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025422" y="3853746"/>
            <a:ext cx="1617752" cy="584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Пропускная 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способность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[%]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 flipH="1">
            <a:off x="1103549" y="3906218"/>
            <a:ext cx="2146671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/>
          <p:nvPr/>
        </p:nvCxnSpPr>
        <p:spPr>
          <a:xfrm rot="5400000">
            <a:off x="2474716" y="4145484"/>
            <a:ext cx="416446" cy="2386"/>
          </a:xfrm>
          <a:prstGeom prst="straightConnector1">
            <a:avLst/>
          </a:prstGeom>
          <a:ln w="12700">
            <a:solidFill>
              <a:srgbClr val="CC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H="1">
            <a:off x="1103549" y="4409422"/>
            <a:ext cx="2254005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889975" y="6055942"/>
            <a:ext cx="2439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Сделки на выходе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шт.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814186" y="2455906"/>
            <a:ext cx="2612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Входящие контакты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шт.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Что показывает воронка продаж?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119"/>
          <p:cNvSpPr txBox="1"/>
          <p:nvPr/>
        </p:nvSpPr>
        <p:spPr>
          <a:xfrm rot="16200000">
            <a:off x="949304" y="3955446"/>
            <a:ext cx="2280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Длительность сделки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" name="Группа 39"/>
          <p:cNvGrpSpPr/>
          <p:nvPr/>
        </p:nvGrpSpPr>
        <p:grpSpPr>
          <a:xfrm>
            <a:off x="2567791" y="2919090"/>
            <a:ext cx="3971342" cy="2498666"/>
            <a:chOff x="785786" y="2214554"/>
            <a:chExt cx="2643206" cy="1785946"/>
          </a:xfrm>
          <a:gradFill flip="none" rotWithShape="1">
            <a:gsLst>
              <a:gs pos="0">
                <a:schemeClr val="accent1">
                  <a:lumMod val="50000"/>
                </a:schemeClr>
              </a:gs>
              <a:gs pos="47000">
                <a:srgbClr val="D49E6C"/>
              </a:gs>
              <a:gs pos="80000">
                <a:srgbClr val="A65528"/>
              </a:gs>
              <a:gs pos="93000">
                <a:srgbClr val="663012"/>
              </a:gs>
            </a:gsLst>
            <a:lin ang="5400000" scaled="0"/>
            <a:tileRect/>
          </a:gradFill>
        </p:grpSpPr>
        <p:sp>
          <p:nvSpPr>
            <p:cNvPr id="52" name="Трапеция 51"/>
            <p:cNvSpPr/>
            <p:nvPr/>
          </p:nvSpPr>
          <p:spPr>
            <a:xfrm flipV="1">
              <a:off x="785786" y="2214554"/>
              <a:ext cx="2643206" cy="357190"/>
            </a:xfrm>
            <a:prstGeom prst="trapezoid">
              <a:avLst>
                <a:gd name="adj" fmla="val 129403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Трапеция 65"/>
            <p:cNvSpPr/>
            <p:nvPr/>
          </p:nvSpPr>
          <p:spPr>
            <a:xfrm flipV="1">
              <a:off x="1230463" y="2571740"/>
              <a:ext cx="1760400" cy="357190"/>
            </a:xfrm>
            <a:prstGeom prst="trapezoid">
              <a:avLst>
                <a:gd name="adj" fmla="val 4673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Трапеция 66"/>
            <p:cNvSpPr/>
            <p:nvPr/>
          </p:nvSpPr>
          <p:spPr>
            <a:xfrm flipV="1">
              <a:off x="1393976" y="2928930"/>
              <a:ext cx="1436400" cy="357190"/>
            </a:xfrm>
            <a:prstGeom prst="trapezoid">
              <a:avLst>
                <a:gd name="adj" fmla="val 108811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Трапеция 67"/>
            <p:cNvSpPr/>
            <p:nvPr/>
          </p:nvSpPr>
          <p:spPr>
            <a:xfrm flipV="1">
              <a:off x="1769256" y="3285678"/>
              <a:ext cx="691200" cy="375000"/>
            </a:xfrm>
            <a:prstGeom prst="trapezoid">
              <a:avLst>
                <a:gd name="adj" fmla="val 23478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Трапеция 68"/>
            <p:cNvSpPr/>
            <p:nvPr/>
          </p:nvSpPr>
          <p:spPr>
            <a:xfrm flipV="1">
              <a:off x="1854975" y="3660678"/>
              <a:ext cx="522000" cy="339822"/>
            </a:xfrm>
            <a:prstGeom prst="trapezoid">
              <a:avLst>
                <a:gd name="adj" fmla="val 40755"/>
              </a:avLst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0" name="Стрелка вниз 69"/>
          <p:cNvSpPr/>
          <p:nvPr/>
        </p:nvSpPr>
        <p:spPr>
          <a:xfrm>
            <a:off x="4099083" y="2398533"/>
            <a:ext cx="966002" cy="62466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3309357" y="1929162"/>
            <a:ext cx="2612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Входящие контакты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шт.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297657" y="5488560"/>
            <a:ext cx="2439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Сделки на выходе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шт.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883206" y="3856093"/>
            <a:ext cx="1617752" cy="584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Пропускная 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способность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[%]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3748460" y="3915095"/>
            <a:ext cx="2146671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rot="5400000">
            <a:off x="5580768" y="4167234"/>
            <a:ext cx="416446" cy="2386"/>
          </a:xfrm>
          <a:prstGeom prst="straightConnector1">
            <a:avLst/>
          </a:prstGeom>
          <a:ln w="12700">
            <a:solidFill>
              <a:srgbClr val="CC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3641127" y="4418299"/>
            <a:ext cx="2254005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rot="5400000">
            <a:off x="1161334" y="4196460"/>
            <a:ext cx="2394562" cy="2386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2276796" y="2919090"/>
            <a:ext cx="2146671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2245791" y="5417764"/>
            <a:ext cx="2146671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3655450" y="4945797"/>
            <a:ext cx="858668" cy="2314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 rot="5400000">
            <a:off x="3513560" y="4680955"/>
            <a:ext cx="472187" cy="2386"/>
          </a:xfrm>
          <a:prstGeom prst="straightConnector1">
            <a:avLst/>
          </a:prstGeom>
          <a:ln w="12700">
            <a:solidFill>
              <a:srgbClr val="CC0000"/>
            </a:solidFill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2353124" y="4409966"/>
            <a:ext cx="1389740" cy="584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Длительность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одного этапа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2" name="Picture 33" descr="ASU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6429036"/>
            <a:ext cx="714380" cy="247985"/>
          </a:xfrm>
          <a:prstGeom prst="rect">
            <a:avLst/>
          </a:prstGeom>
          <a:noFill/>
        </p:spPr>
      </p:pic>
      <p:sp>
        <p:nvSpPr>
          <p:cNvPr id="8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80952"/>
            <a:ext cx="8001000" cy="1216025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Показатели воронки </a:t>
            </a:r>
            <a:r>
              <a:rPr lang="ru-RU" b="1" dirty="0"/>
              <a:t>продаж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Группа 82"/>
          <p:cNvGrpSpPr/>
          <p:nvPr/>
        </p:nvGrpSpPr>
        <p:grpSpPr>
          <a:xfrm>
            <a:off x="428596" y="2143116"/>
            <a:ext cx="8223354" cy="3214713"/>
            <a:chOff x="333346" y="4613187"/>
            <a:chExt cx="4493559" cy="1739508"/>
          </a:xfrm>
        </p:grpSpPr>
        <p:sp>
          <p:nvSpPr>
            <p:cNvPr id="143" name="TextBox 142"/>
            <p:cNvSpPr txBox="1"/>
            <p:nvPr/>
          </p:nvSpPr>
          <p:spPr>
            <a:xfrm>
              <a:off x="333346" y="4613187"/>
              <a:ext cx="2385589" cy="366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Экстенсивный</a:t>
              </a:r>
              <a:r>
                <a:rPr lang="ru-RU" sz="2000" dirty="0" smtClean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ru-RU" sz="2000" dirty="0" smtClean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ru-RU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(увеличение числа входящих контактов)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5" name="Группа 39"/>
            <p:cNvGrpSpPr/>
            <p:nvPr/>
          </p:nvGrpSpPr>
          <p:grpSpPr>
            <a:xfrm>
              <a:off x="524800" y="5082731"/>
              <a:ext cx="1951686" cy="1242063"/>
              <a:chOff x="785786" y="2214554"/>
              <a:chExt cx="2643206" cy="1785946"/>
            </a:xfrm>
            <a:gradFill flip="none" rotWithShape="1">
              <a:gsLst>
                <a:gs pos="1000">
                  <a:srgbClr val="002060"/>
                </a:gs>
                <a:gs pos="43000">
                  <a:srgbClr val="FFC000"/>
                </a:gs>
                <a:gs pos="64000">
                  <a:srgbClr val="F9882B"/>
                </a:gs>
                <a:gs pos="100000">
                  <a:srgbClr val="C00000"/>
                </a:gs>
              </a:gsLst>
              <a:lin ang="5400000" scaled="0"/>
              <a:tileRect/>
            </a:gradFill>
          </p:grpSpPr>
          <p:sp>
            <p:nvSpPr>
              <p:cNvPr id="138" name="Трапеция 137"/>
              <p:cNvSpPr/>
              <p:nvPr/>
            </p:nvSpPr>
            <p:spPr>
              <a:xfrm flipV="1">
                <a:off x="785786" y="2214554"/>
                <a:ext cx="2643206" cy="357190"/>
              </a:xfrm>
              <a:prstGeom prst="trapezoid">
                <a:avLst>
                  <a:gd name="adj" fmla="val 129403"/>
                </a:avLst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39" name="Трапеция 138"/>
              <p:cNvSpPr/>
              <p:nvPr/>
            </p:nvSpPr>
            <p:spPr>
              <a:xfrm flipV="1">
                <a:off x="1230463" y="2571740"/>
                <a:ext cx="1760400" cy="357190"/>
              </a:xfrm>
              <a:prstGeom prst="trapezoid">
                <a:avLst>
                  <a:gd name="adj" fmla="val 46738"/>
                </a:avLst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40" name="Трапеция 139"/>
              <p:cNvSpPr/>
              <p:nvPr/>
            </p:nvSpPr>
            <p:spPr>
              <a:xfrm flipV="1">
                <a:off x="1393976" y="2928930"/>
                <a:ext cx="1436400" cy="357190"/>
              </a:xfrm>
              <a:prstGeom prst="trapezoid">
                <a:avLst>
                  <a:gd name="adj" fmla="val 108811"/>
                </a:avLst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41" name="Трапеция 140"/>
              <p:cNvSpPr/>
              <p:nvPr/>
            </p:nvSpPr>
            <p:spPr>
              <a:xfrm flipV="1">
                <a:off x="1769256" y="3285678"/>
                <a:ext cx="691200" cy="375000"/>
              </a:xfrm>
              <a:prstGeom prst="trapezoid">
                <a:avLst>
                  <a:gd name="adj" fmla="val 23478"/>
                </a:avLst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42" name="Трапеция 141"/>
              <p:cNvSpPr/>
              <p:nvPr/>
            </p:nvSpPr>
            <p:spPr>
              <a:xfrm flipV="1">
                <a:off x="1854975" y="3660678"/>
                <a:ext cx="522000" cy="339822"/>
              </a:xfrm>
              <a:prstGeom prst="trapezoid">
                <a:avLst>
                  <a:gd name="adj" fmla="val 40755"/>
                </a:avLst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6" name="Группа 39"/>
            <p:cNvGrpSpPr/>
            <p:nvPr/>
          </p:nvGrpSpPr>
          <p:grpSpPr>
            <a:xfrm>
              <a:off x="524801" y="5182065"/>
              <a:ext cx="1451619" cy="1170630"/>
              <a:chOff x="785786" y="2214554"/>
              <a:chExt cx="2643206" cy="1785948"/>
            </a:xfrm>
            <a:gradFill flip="none" rotWithShape="1">
              <a:gsLst>
                <a:gs pos="1000">
                  <a:srgbClr val="002060"/>
                </a:gs>
                <a:gs pos="43000">
                  <a:srgbClr val="FFC000"/>
                </a:gs>
                <a:gs pos="64000">
                  <a:srgbClr val="F9882B"/>
                </a:gs>
                <a:gs pos="100000">
                  <a:srgbClr val="C00000"/>
                </a:gs>
              </a:gsLst>
              <a:lin ang="5400000" scaled="0"/>
              <a:tileRect/>
            </a:gradFill>
          </p:grpSpPr>
          <p:sp>
            <p:nvSpPr>
              <p:cNvPr id="126" name="Трапеция 125"/>
              <p:cNvSpPr/>
              <p:nvPr/>
            </p:nvSpPr>
            <p:spPr>
              <a:xfrm flipV="1">
                <a:off x="785786" y="2214554"/>
                <a:ext cx="2643206" cy="357190"/>
              </a:xfrm>
              <a:prstGeom prst="trapezoid">
                <a:avLst>
                  <a:gd name="adj" fmla="val 129403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7" name="Трапеция 126"/>
              <p:cNvSpPr/>
              <p:nvPr/>
            </p:nvSpPr>
            <p:spPr>
              <a:xfrm flipV="1">
                <a:off x="1337922" y="2571737"/>
                <a:ext cx="1545120" cy="357190"/>
              </a:xfrm>
              <a:prstGeom prst="trapezoid">
                <a:avLst>
                  <a:gd name="adj" fmla="val 46738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8" name="Трапеция 127"/>
              <p:cNvSpPr/>
              <p:nvPr/>
            </p:nvSpPr>
            <p:spPr>
              <a:xfrm flipV="1">
                <a:off x="1525548" y="2928930"/>
                <a:ext cx="1172160" cy="357189"/>
              </a:xfrm>
              <a:prstGeom prst="trapezoid">
                <a:avLst>
                  <a:gd name="adj" fmla="val 108811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9" name="Трапеция 128"/>
              <p:cNvSpPr/>
              <p:nvPr/>
            </p:nvSpPr>
            <p:spPr>
              <a:xfrm flipV="1">
                <a:off x="1985410" y="3285675"/>
                <a:ext cx="266400" cy="375000"/>
              </a:xfrm>
              <a:prstGeom prst="trapezoid">
                <a:avLst>
                  <a:gd name="adj" fmla="val 23478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30" name="Трапеция 129"/>
              <p:cNvSpPr/>
              <p:nvPr/>
            </p:nvSpPr>
            <p:spPr>
              <a:xfrm flipV="1">
                <a:off x="2047634" y="3660680"/>
                <a:ext cx="138528" cy="339822"/>
              </a:xfrm>
              <a:prstGeom prst="trapezoid">
                <a:avLst>
                  <a:gd name="adj" fmla="val 40755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150" name="Стрелка вправо 149"/>
            <p:cNvSpPr/>
            <p:nvPr/>
          </p:nvSpPr>
          <p:spPr>
            <a:xfrm>
              <a:off x="1660188" y="5297045"/>
              <a:ext cx="357190" cy="28575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441316" y="4613187"/>
              <a:ext cx="2385589" cy="366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Интенсивный</a:t>
              </a:r>
              <a:br>
                <a:rPr lang="ru-RU" sz="2400" b="1" dirty="0" smtClean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ru-RU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(изменения в структуре процесса продажи)</a:t>
              </a:r>
              <a:endParaRPr lang="ru-RU" sz="1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7" name="Группа 39"/>
            <p:cNvGrpSpPr/>
            <p:nvPr/>
          </p:nvGrpSpPr>
          <p:grpSpPr>
            <a:xfrm>
              <a:off x="2700324" y="5082731"/>
              <a:ext cx="1951686" cy="1242063"/>
              <a:chOff x="785786" y="2214554"/>
              <a:chExt cx="2643206" cy="1785946"/>
            </a:xfrm>
            <a:gradFill flip="none" rotWithShape="1">
              <a:gsLst>
                <a:gs pos="1000">
                  <a:srgbClr val="002060"/>
                </a:gs>
                <a:gs pos="43000">
                  <a:srgbClr val="FFC000"/>
                </a:gs>
                <a:gs pos="64000">
                  <a:srgbClr val="F9882B"/>
                </a:gs>
                <a:gs pos="100000">
                  <a:srgbClr val="C00000"/>
                </a:gs>
              </a:gsLst>
              <a:lin ang="5400000" scaled="0"/>
              <a:tileRect/>
            </a:gradFill>
          </p:grpSpPr>
          <p:sp>
            <p:nvSpPr>
              <p:cNvPr id="174" name="Трапеция 173"/>
              <p:cNvSpPr/>
              <p:nvPr/>
            </p:nvSpPr>
            <p:spPr>
              <a:xfrm flipV="1">
                <a:off x="785786" y="2214554"/>
                <a:ext cx="2643206" cy="357190"/>
              </a:xfrm>
              <a:prstGeom prst="trapezoid">
                <a:avLst>
                  <a:gd name="adj" fmla="val 77000"/>
                </a:avLst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6" name="Трапеция 175"/>
              <p:cNvSpPr/>
              <p:nvPr/>
            </p:nvSpPr>
            <p:spPr>
              <a:xfrm flipV="1">
                <a:off x="1159886" y="2928921"/>
                <a:ext cx="1901464" cy="357190"/>
              </a:xfrm>
              <a:prstGeom prst="trapezoid">
                <a:avLst>
                  <a:gd name="adj" fmla="val 66633"/>
                </a:avLst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7" name="Трапеция 176"/>
              <p:cNvSpPr/>
              <p:nvPr/>
            </p:nvSpPr>
            <p:spPr>
              <a:xfrm flipV="1">
                <a:off x="1383485" y="3285672"/>
                <a:ext cx="1451247" cy="374999"/>
              </a:xfrm>
              <a:prstGeom prst="trapezoid">
                <a:avLst>
                  <a:gd name="adj" fmla="val 23478"/>
                </a:avLst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8" name="Трапеция 177"/>
              <p:cNvSpPr/>
              <p:nvPr/>
            </p:nvSpPr>
            <p:spPr>
              <a:xfrm flipV="1">
                <a:off x="1471635" y="3660678"/>
                <a:ext cx="1277394" cy="339822"/>
              </a:xfrm>
              <a:prstGeom prst="trapezoid">
                <a:avLst>
                  <a:gd name="adj" fmla="val 40755"/>
                </a:avLst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5" name="Трапеция 174"/>
              <p:cNvSpPr/>
              <p:nvPr/>
            </p:nvSpPr>
            <p:spPr>
              <a:xfrm flipV="1">
                <a:off x="1041636" y="2571735"/>
                <a:ext cx="2128497" cy="357190"/>
              </a:xfrm>
              <a:prstGeom prst="trapezoid">
                <a:avLst>
                  <a:gd name="adj" fmla="val 33957"/>
                </a:avLst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8" name="Группа 39"/>
            <p:cNvGrpSpPr/>
            <p:nvPr/>
          </p:nvGrpSpPr>
          <p:grpSpPr>
            <a:xfrm>
              <a:off x="2700324" y="5082731"/>
              <a:ext cx="1951686" cy="1242063"/>
              <a:chOff x="785786" y="2214554"/>
              <a:chExt cx="2643206" cy="1785946"/>
            </a:xfrm>
            <a:gradFill flip="none" rotWithShape="1">
              <a:gsLst>
                <a:gs pos="1000">
                  <a:srgbClr val="002060"/>
                </a:gs>
                <a:gs pos="43000">
                  <a:srgbClr val="FFC000"/>
                </a:gs>
                <a:gs pos="64000">
                  <a:srgbClr val="F9882B"/>
                </a:gs>
                <a:gs pos="100000">
                  <a:srgbClr val="C00000"/>
                </a:gs>
              </a:gsLst>
              <a:lin ang="5400000" scaled="0"/>
              <a:tileRect/>
            </a:gradFill>
          </p:grpSpPr>
          <p:sp>
            <p:nvSpPr>
              <p:cNvPr id="168" name="Трапеция 167"/>
              <p:cNvSpPr/>
              <p:nvPr/>
            </p:nvSpPr>
            <p:spPr>
              <a:xfrm flipV="1">
                <a:off x="785786" y="2214554"/>
                <a:ext cx="2643206" cy="357190"/>
              </a:xfrm>
              <a:prstGeom prst="trapezoid">
                <a:avLst>
                  <a:gd name="adj" fmla="val 129403"/>
                </a:avLst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69" name="Трапеция 168"/>
              <p:cNvSpPr/>
              <p:nvPr/>
            </p:nvSpPr>
            <p:spPr>
              <a:xfrm flipV="1">
                <a:off x="1230463" y="2571740"/>
                <a:ext cx="1760400" cy="357190"/>
              </a:xfrm>
              <a:prstGeom prst="trapezoid">
                <a:avLst>
                  <a:gd name="adj" fmla="val 46738"/>
                </a:avLst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0" name="Трапеция 169"/>
              <p:cNvSpPr/>
              <p:nvPr/>
            </p:nvSpPr>
            <p:spPr>
              <a:xfrm flipV="1">
                <a:off x="1393976" y="2928930"/>
                <a:ext cx="1436400" cy="357190"/>
              </a:xfrm>
              <a:prstGeom prst="trapezoid">
                <a:avLst>
                  <a:gd name="adj" fmla="val 108811"/>
                </a:avLst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1" name="Трапеция 170"/>
              <p:cNvSpPr/>
              <p:nvPr/>
            </p:nvSpPr>
            <p:spPr>
              <a:xfrm flipV="1">
                <a:off x="1769256" y="3285678"/>
                <a:ext cx="691200" cy="375000"/>
              </a:xfrm>
              <a:prstGeom prst="trapezoid">
                <a:avLst>
                  <a:gd name="adj" fmla="val 23478"/>
                </a:avLst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72" name="Трапеция 171"/>
              <p:cNvSpPr/>
              <p:nvPr/>
            </p:nvSpPr>
            <p:spPr>
              <a:xfrm flipV="1">
                <a:off x="1854975" y="3660678"/>
                <a:ext cx="522000" cy="339822"/>
              </a:xfrm>
              <a:prstGeom prst="trapezoid">
                <a:avLst>
                  <a:gd name="adj" fmla="val 40755"/>
                </a:avLst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179" name="Стрелка вправо 178"/>
            <p:cNvSpPr/>
            <p:nvPr/>
          </p:nvSpPr>
          <p:spPr>
            <a:xfrm>
              <a:off x="4048122" y="5439921"/>
              <a:ext cx="357190" cy="28575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0" name="Стрелка вправо 179"/>
            <p:cNvSpPr/>
            <p:nvPr/>
          </p:nvSpPr>
          <p:spPr>
            <a:xfrm rot="10800000">
              <a:off x="2905114" y="5439921"/>
              <a:ext cx="357190" cy="28575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82" name="Picture 33" descr="ASU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85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500298" cy="293687"/>
          </a:xfrm>
        </p:spPr>
        <p:txBody>
          <a:bodyPr/>
          <a:lstStyle/>
          <a:p>
            <a:pPr algn="l"/>
            <a:r>
              <a:rPr lang="ru-RU" sz="1000" dirty="0" smtClean="0"/>
              <a:t>Воронка продаж</a:t>
            </a:r>
            <a:endParaRPr lang="en-US" sz="1000" dirty="0"/>
          </a:p>
        </p:txBody>
      </p:sp>
      <p:sp>
        <p:nvSpPr>
          <p:cNvPr id="84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172348"/>
            <a:ext cx="8001000" cy="1216025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Рост продаж</a:t>
            </a:r>
            <a:endParaRPr lang="ru-RU" sz="5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1710</Words>
  <Application>Microsoft Office PowerPoint</Application>
  <PresentationFormat>Экран (4:3)</PresentationFormat>
  <Paragraphs>703</Paragraphs>
  <Slides>21</Slides>
  <Notes>14</Notes>
  <HiddenSlides>5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Student presentation</vt:lpstr>
      <vt:lpstr>ВОРОНКА ПРОДАЖ Технология контроля и анализа продаж</vt:lpstr>
      <vt:lpstr>Слайд 2</vt:lpstr>
      <vt:lpstr>Слайд 3</vt:lpstr>
      <vt:lpstr>Слайд 4</vt:lpstr>
      <vt:lpstr>Слайд 5</vt:lpstr>
      <vt:lpstr>Слайд 6</vt:lpstr>
      <vt:lpstr>Что показывает воронка продаж?</vt:lpstr>
      <vt:lpstr>Показатели воронки продаж</vt:lpstr>
      <vt:lpstr>Рост продаж</vt:lpstr>
      <vt:lpstr>Что показывает воронка продаж?</vt:lpstr>
      <vt:lpstr>Эталонная воронка продаж</vt:lpstr>
      <vt:lpstr>Воронка продаж в динамике</vt:lpstr>
      <vt:lpstr>Воронка продаж в динамике</vt:lpstr>
      <vt:lpstr>Воронка продаж в динамике</vt:lpstr>
      <vt:lpstr>Слайд 15</vt:lpstr>
      <vt:lpstr>Воронка продаж в таблице</vt:lpstr>
      <vt:lpstr>Воронка продаж в таблице</vt:lpstr>
      <vt:lpstr>Эффект от работы по воронке</vt:lpstr>
      <vt:lpstr>Зачем нужна воронка?</vt:lpstr>
      <vt:lpstr>Наши клиенты</vt:lpstr>
      <vt:lpstr>Разработчик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Построение отдела продаж</dc:subject>
  <dc:creator/>
  <cp:lastModifiedBy/>
  <cp:revision>1</cp:revision>
  <dcterms:created xsi:type="dcterms:W3CDTF">2007-06-17T18:44:40Z</dcterms:created>
  <dcterms:modified xsi:type="dcterms:W3CDTF">2008-11-18T11:32:16Z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1049</vt:lpwstr>
  </property>
  <property fmtid="{D5CDD505-2E9C-101B-9397-08002B2CF9AE}" pid="3" name="_TemplateID">
    <vt:lpwstr>TC101671251049</vt:lpwstr>
  </property>
</Properties>
</file>