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89" r:id="rId3"/>
    <p:sldId id="300" r:id="rId4"/>
    <p:sldId id="303" r:id="rId5"/>
    <p:sldId id="306" r:id="rId6"/>
    <p:sldId id="305" r:id="rId7"/>
    <p:sldId id="296" r:id="rId8"/>
    <p:sldId id="261" r:id="rId9"/>
    <p:sldId id="262" r:id="rId10"/>
    <p:sldId id="263" r:id="rId11"/>
    <p:sldId id="264" r:id="rId12"/>
    <p:sldId id="265" r:id="rId13"/>
    <p:sldId id="293" r:id="rId14"/>
    <p:sldId id="294" r:id="rId15"/>
    <p:sldId id="295" r:id="rId16"/>
    <p:sldId id="290" r:id="rId17"/>
    <p:sldId id="291" r:id="rId18"/>
    <p:sldId id="29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7B94"/>
    <a:srgbClr val="D34817"/>
    <a:srgbClr val="FAD9CD"/>
    <a:srgbClr val="64957D"/>
    <a:srgbClr val="7F955A"/>
    <a:srgbClr val="918485"/>
    <a:srgbClr val="8D7992"/>
    <a:srgbClr val="6E8D7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485" autoAdjust="0"/>
    <p:restoredTop sz="99329" autoAdjust="0"/>
  </p:normalViewPr>
  <p:slideViewPr>
    <p:cSldViewPr>
      <p:cViewPr>
        <p:scale>
          <a:sx n="66" d="100"/>
          <a:sy n="66" d="100"/>
        </p:scale>
        <p:origin x="-48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0524BA-5547-42F1-BB21-C4F622D3CBE5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1B9C210-3152-4212-9E3F-7B9B60ADDDBE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«Экспресс-Статистика»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A2166-09D9-4B8E-9E10-BE7E2614E5DC}" type="par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613E74-A9AD-4EBB-B136-2BD31BD01CD9}" type="sib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BF67EF-B7DC-44F4-BD73-3004A279C496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«Экспресс-Бюджетирование»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12DE70-BBCE-41C1-BBAD-E040D6946154}" type="par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FF2BC8-B73B-4628-A320-C46DD95FB71B}" type="sib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5220E-D56E-4A98-AFF2-C3EFAD635611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b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Контакт»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39842-3B0F-4A99-A7E9-26218514B7B0}" type="par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DF456C-3A00-4210-80FA-378681132981}" type="sib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A6626B-A9F4-48AF-99DA-46D395E28CE4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«Экспресс-Продажи»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930ED6-319E-41DF-B10A-552AE9DE1915}" type="par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47046B-92BF-440A-A1DA-86268394CE42}" type="sib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D1739-3F0A-46A0-B0C4-860D76BA0B34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«Экспресс-Договоры»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4EBBD-E4E6-40CA-BC97-F2BC011ADD89}" type="par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367F83-827C-4742-846C-C9F185427078}" type="sib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E5BFEF-C72A-4CA9-8F39-06A477BF0FCB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«Экспресс-Финансы»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B766C2-E241-43EC-AB5F-58E23C7DE9F2}" type="sib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8DDAC-1025-46D5-9D7C-9841ADAE044D}" type="par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FD2A3-FBCF-4F69-8A84-69439E3FEA30}" type="pres">
      <dgm:prSet presAssocID="{4B0524BA-5547-42F1-BB21-C4F622D3CB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D96653-565A-4BB8-BC95-F606C3E823BC}" type="pres">
      <dgm:prSet presAssocID="{7FE5BFEF-C72A-4CA9-8F39-06A477BF0FC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74511-5416-4BBD-900D-7A18B3CDE38E}" type="pres">
      <dgm:prSet presAssocID="{90B766C2-E241-43EC-AB5F-58E23C7DE9F2}" presName="sibTrans" presStyleCnt="0"/>
      <dgm:spPr/>
      <dgm:t>
        <a:bodyPr/>
        <a:lstStyle/>
        <a:p>
          <a:endParaRPr lang="ru-RU"/>
        </a:p>
      </dgm:t>
    </dgm:pt>
    <dgm:pt modelId="{675D5570-BF1E-4F5E-8599-F06477335DFF}" type="pres">
      <dgm:prSet presAssocID="{11B9C210-3152-4212-9E3F-7B9B60ADDDB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51E65-2CA0-4B17-8796-56261A3C3782}" type="pres">
      <dgm:prSet presAssocID="{23613E74-A9AD-4EBB-B136-2BD31BD01CD9}" presName="sibTrans" presStyleCnt="0"/>
      <dgm:spPr/>
      <dgm:t>
        <a:bodyPr/>
        <a:lstStyle/>
        <a:p>
          <a:endParaRPr lang="ru-RU"/>
        </a:p>
      </dgm:t>
    </dgm:pt>
    <dgm:pt modelId="{59C0C2B9-0722-4E88-9E10-2AF2E3212836}" type="pres">
      <dgm:prSet presAssocID="{A0BF67EF-B7DC-44F4-BD73-3004A279C49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B5D73-BE62-4C80-95D9-A4646750C08E}" type="pres">
      <dgm:prSet presAssocID="{2FFF2BC8-B73B-4628-A320-C46DD95FB71B}" presName="sibTrans" presStyleCnt="0"/>
      <dgm:spPr/>
      <dgm:t>
        <a:bodyPr/>
        <a:lstStyle/>
        <a:p>
          <a:endParaRPr lang="ru-RU"/>
        </a:p>
      </dgm:t>
    </dgm:pt>
    <dgm:pt modelId="{D1D055E9-0946-4C27-876E-A9DBC1682799}" type="pres">
      <dgm:prSet presAssocID="{D1A5220E-D56E-4A98-AFF2-C3EFAD6356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CBBD2-00F5-489B-BDF2-44A6B6504A96}" type="pres">
      <dgm:prSet presAssocID="{AADF456C-3A00-4210-80FA-378681132981}" presName="sibTrans" presStyleCnt="0"/>
      <dgm:spPr/>
      <dgm:t>
        <a:bodyPr/>
        <a:lstStyle/>
        <a:p>
          <a:endParaRPr lang="ru-RU"/>
        </a:p>
      </dgm:t>
    </dgm:pt>
    <dgm:pt modelId="{E290C56F-3A55-4532-A5A4-23B3A783C8ED}" type="pres">
      <dgm:prSet presAssocID="{27A6626B-A9F4-48AF-99DA-46D395E28CE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1361E-B1BF-4158-BD95-3CF686FE3A1F}" type="pres">
      <dgm:prSet presAssocID="{A147046B-92BF-440A-A1DA-86268394CE42}" presName="sibTrans" presStyleCnt="0"/>
      <dgm:spPr/>
      <dgm:t>
        <a:bodyPr/>
        <a:lstStyle/>
        <a:p>
          <a:endParaRPr lang="ru-RU"/>
        </a:p>
      </dgm:t>
    </dgm:pt>
    <dgm:pt modelId="{AA5797A1-F8C6-458B-9369-5AF3A5C0B512}" type="pres">
      <dgm:prSet presAssocID="{7A5D1739-3F0A-46A0-B0C4-860D76BA0B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472F11-4AB6-4AAC-BBC7-B3F9F46573FE}" type="presOf" srcId="{4B0524BA-5547-42F1-BB21-C4F622D3CBE5}" destId="{20AFD2A3-FBCF-4F69-8A84-69439E3FEA30}" srcOrd="0" destOrd="0" presId="urn:microsoft.com/office/officeart/2005/8/layout/default"/>
    <dgm:cxn modelId="{845E24DE-9293-4409-BF7B-AB964772B19F}" type="presOf" srcId="{11B9C210-3152-4212-9E3F-7B9B60ADDDBE}" destId="{675D5570-BF1E-4F5E-8599-F06477335DFF}" srcOrd="0" destOrd="0" presId="urn:microsoft.com/office/officeart/2005/8/layout/default"/>
    <dgm:cxn modelId="{FA82C03E-88CD-4D5C-8BC7-B0BCD4CBEFB4}" srcId="{4B0524BA-5547-42F1-BB21-C4F622D3CBE5}" destId="{11B9C210-3152-4212-9E3F-7B9B60ADDDBE}" srcOrd="1" destOrd="0" parTransId="{7F2A2166-09D9-4B8E-9E10-BE7E2614E5DC}" sibTransId="{23613E74-A9AD-4EBB-B136-2BD31BD01CD9}"/>
    <dgm:cxn modelId="{AC50F2C0-7E4A-48E7-801B-79795613B2E3}" srcId="{4B0524BA-5547-42F1-BB21-C4F622D3CBE5}" destId="{7A5D1739-3F0A-46A0-B0C4-860D76BA0B34}" srcOrd="5" destOrd="0" parTransId="{0E84EBBD-E4E6-40CA-BC97-F2BC011ADD89}" sibTransId="{1B367F83-827C-4742-846C-C9F185427078}"/>
    <dgm:cxn modelId="{587F9DB1-486F-4DAD-8253-FB5C0FF55253}" srcId="{4B0524BA-5547-42F1-BB21-C4F622D3CBE5}" destId="{27A6626B-A9F4-48AF-99DA-46D395E28CE4}" srcOrd="4" destOrd="0" parTransId="{52930ED6-319E-41DF-B10A-552AE9DE1915}" sibTransId="{A147046B-92BF-440A-A1DA-86268394CE42}"/>
    <dgm:cxn modelId="{B4132696-A71A-4222-A7FC-8D9642B416F8}" type="presOf" srcId="{A0BF67EF-B7DC-44F4-BD73-3004A279C496}" destId="{59C0C2B9-0722-4E88-9E10-2AF2E3212836}" srcOrd="0" destOrd="0" presId="urn:microsoft.com/office/officeart/2005/8/layout/default"/>
    <dgm:cxn modelId="{A086DFE8-5491-4ECD-965A-3D10B01F9383}" type="presOf" srcId="{7A5D1739-3F0A-46A0-B0C4-860D76BA0B34}" destId="{AA5797A1-F8C6-458B-9369-5AF3A5C0B512}" srcOrd="0" destOrd="0" presId="urn:microsoft.com/office/officeart/2005/8/layout/default"/>
    <dgm:cxn modelId="{63BBFF6F-0D19-4770-A5D2-407C448C1415}" type="presOf" srcId="{7FE5BFEF-C72A-4CA9-8F39-06A477BF0FCB}" destId="{BDD96653-565A-4BB8-BC95-F606C3E823BC}" srcOrd="0" destOrd="0" presId="urn:microsoft.com/office/officeart/2005/8/layout/default"/>
    <dgm:cxn modelId="{30D3AA7E-143F-4258-BF6C-21DBAA7E9954}" type="presOf" srcId="{27A6626B-A9F4-48AF-99DA-46D395E28CE4}" destId="{E290C56F-3A55-4532-A5A4-23B3A783C8ED}" srcOrd="0" destOrd="0" presId="urn:microsoft.com/office/officeart/2005/8/layout/default"/>
    <dgm:cxn modelId="{B6C87497-7C70-40D9-BFC0-439544AE198A}" type="presOf" srcId="{D1A5220E-D56E-4A98-AFF2-C3EFAD635611}" destId="{D1D055E9-0946-4C27-876E-A9DBC1682799}" srcOrd="0" destOrd="0" presId="urn:microsoft.com/office/officeart/2005/8/layout/default"/>
    <dgm:cxn modelId="{915CD178-C2B6-436E-B2BA-AE6E18394E67}" srcId="{4B0524BA-5547-42F1-BB21-C4F622D3CBE5}" destId="{D1A5220E-D56E-4A98-AFF2-C3EFAD635611}" srcOrd="3" destOrd="0" parTransId="{B4B39842-3B0F-4A99-A7E9-26218514B7B0}" sibTransId="{AADF456C-3A00-4210-80FA-378681132981}"/>
    <dgm:cxn modelId="{8AD68D0E-5936-4190-801F-1F712AE1F71D}" srcId="{4B0524BA-5547-42F1-BB21-C4F622D3CBE5}" destId="{7FE5BFEF-C72A-4CA9-8F39-06A477BF0FCB}" srcOrd="0" destOrd="0" parTransId="{2E68DDAC-1025-46D5-9D7C-9841ADAE044D}" sibTransId="{90B766C2-E241-43EC-AB5F-58E23C7DE9F2}"/>
    <dgm:cxn modelId="{7EBB11F5-8A29-4023-BC1C-EBD8557E82D4}" srcId="{4B0524BA-5547-42F1-BB21-C4F622D3CBE5}" destId="{A0BF67EF-B7DC-44F4-BD73-3004A279C496}" srcOrd="2" destOrd="0" parTransId="{7712DE70-BBCE-41C1-BBAD-E040D6946154}" sibTransId="{2FFF2BC8-B73B-4628-A320-C46DD95FB71B}"/>
    <dgm:cxn modelId="{06294382-42EC-4D31-9E16-4EA63B69A07C}" type="presParOf" srcId="{20AFD2A3-FBCF-4F69-8A84-69439E3FEA30}" destId="{BDD96653-565A-4BB8-BC95-F606C3E823BC}" srcOrd="0" destOrd="0" presId="urn:microsoft.com/office/officeart/2005/8/layout/default"/>
    <dgm:cxn modelId="{7E76EE2F-2D7A-4715-A3BB-0975D6681DBA}" type="presParOf" srcId="{20AFD2A3-FBCF-4F69-8A84-69439E3FEA30}" destId="{DA374511-5416-4BBD-900D-7A18B3CDE38E}" srcOrd="1" destOrd="0" presId="urn:microsoft.com/office/officeart/2005/8/layout/default"/>
    <dgm:cxn modelId="{BB54E3B6-1309-4E83-A452-AD88B3C5D4B0}" type="presParOf" srcId="{20AFD2A3-FBCF-4F69-8A84-69439E3FEA30}" destId="{675D5570-BF1E-4F5E-8599-F06477335DFF}" srcOrd="2" destOrd="0" presId="urn:microsoft.com/office/officeart/2005/8/layout/default"/>
    <dgm:cxn modelId="{D625F032-EB5D-4FA4-9EEC-BEB2C1EBB9DF}" type="presParOf" srcId="{20AFD2A3-FBCF-4F69-8A84-69439E3FEA30}" destId="{CB851E65-2CA0-4B17-8796-56261A3C3782}" srcOrd="3" destOrd="0" presId="urn:microsoft.com/office/officeart/2005/8/layout/default"/>
    <dgm:cxn modelId="{EEAA96ED-1653-4A1D-AA5A-C2FFB46B3DC1}" type="presParOf" srcId="{20AFD2A3-FBCF-4F69-8A84-69439E3FEA30}" destId="{59C0C2B9-0722-4E88-9E10-2AF2E3212836}" srcOrd="4" destOrd="0" presId="urn:microsoft.com/office/officeart/2005/8/layout/default"/>
    <dgm:cxn modelId="{93ED2DFF-9DEC-4545-A0A9-2C0D3020738F}" type="presParOf" srcId="{20AFD2A3-FBCF-4F69-8A84-69439E3FEA30}" destId="{F38B5D73-BE62-4C80-95D9-A4646750C08E}" srcOrd="5" destOrd="0" presId="urn:microsoft.com/office/officeart/2005/8/layout/default"/>
    <dgm:cxn modelId="{FD3E50B8-B2C0-49D8-A8B4-BB161A6F34D5}" type="presParOf" srcId="{20AFD2A3-FBCF-4F69-8A84-69439E3FEA30}" destId="{D1D055E9-0946-4C27-876E-A9DBC1682799}" srcOrd="6" destOrd="0" presId="urn:microsoft.com/office/officeart/2005/8/layout/default"/>
    <dgm:cxn modelId="{BC298607-CB8D-40CF-9E01-142C0F45F743}" type="presParOf" srcId="{20AFD2A3-FBCF-4F69-8A84-69439E3FEA30}" destId="{1DFCBBD2-00F5-489B-BDF2-44A6B6504A96}" srcOrd="7" destOrd="0" presId="urn:microsoft.com/office/officeart/2005/8/layout/default"/>
    <dgm:cxn modelId="{7E37D58A-99FB-4966-B748-A2F463B76687}" type="presParOf" srcId="{20AFD2A3-FBCF-4F69-8A84-69439E3FEA30}" destId="{E290C56F-3A55-4532-A5A4-23B3A783C8ED}" srcOrd="8" destOrd="0" presId="urn:microsoft.com/office/officeart/2005/8/layout/default"/>
    <dgm:cxn modelId="{F2524698-4E54-4E12-8852-F47C19D29B11}" type="presParOf" srcId="{20AFD2A3-FBCF-4F69-8A84-69439E3FEA30}" destId="{94D1361E-B1BF-4158-BD95-3CF686FE3A1F}" srcOrd="9" destOrd="0" presId="urn:microsoft.com/office/officeart/2005/8/layout/default"/>
    <dgm:cxn modelId="{B0E9EEA5-8EA2-4C0C-8706-11E68F4D8822}" type="presParOf" srcId="{20AFD2A3-FBCF-4F69-8A84-69439E3FEA30}" destId="{AA5797A1-F8C6-458B-9369-5AF3A5C0B512}" srcOrd="10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0524BA-5547-42F1-BB21-C4F622D3CBE5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FE5BFEF-C72A-4CA9-8F39-06A477BF0FCB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«Экспресс-Финансы»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8DDAC-1025-46D5-9D7C-9841ADAE044D}" type="par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B766C2-E241-43EC-AB5F-58E23C7DE9F2}" type="sib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B9C210-3152-4212-9E3F-7B9B60ADDDBE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«Экспресс-Статистика»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A2166-09D9-4B8E-9E10-BE7E2614E5DC}" type="par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613E74-A9AD-4EBB-B136-2BD31BD01CD9}" type="sib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BF67EF-B7DC-44F4-BD73-3004A279C496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«Экспресс-Бюджетирование»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12DE70-BBCE-41C1-BBAD-E040D6946154}" type="par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FF2BC8-B73B-4628-A320-C46DD95FB71B}" type="sib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5220E-D56E-4A98-AFF2-C3EFAD635611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b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Контакт»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39842-3B0F-4A99-A7E9-26218514B7B0}" type="par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DF456C-3A00-4210-80FA-378681132981}" type="sib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A6626B-A9F4-48AF-99DA-46D395E28CE4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«Экспресс-Продажи»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930ED6-319E-41DF-B10A-552AE9DE1915}" type="par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47046B-92BF-440A-A1DA-86268394CE42}" type="sib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D1739-3F0A-46A0-B0C4-860D76BA0B34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«Экспресс-Договоры»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4EBBD-E4E6-40CA-BC97-F2BC011ADD89}" type="par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367F83-827C-4742-846C-C9F185427078}" type="sib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FD2A3-FBCF-4F69-8A84-69439E3FEA30}" type="pres">
      <dgm:prSet presAssocID="{4B0524BA-5547-42F1-BB21-C4F622D3CB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D96653-565A-4BB8-BC95-F606C3E823BC}" type="pres">
      <dgm:prSet presAssocID="{7FE5BFEF-C72A-4CA9-8F39-06A477BF0FC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74511-5416-4BBD-900D-7A18B3CDE38E}" type="pres">
      <dgm:prSet presAssocID="{90B766C2-E241-43EC-AB5F-58E23C7DE9F2}" presName="sibTrans" presStyleCnt="0"/>
      <dgm:spPr/>
      <dgm:t>
        <a:bodyPr/>
        <a:lstStyle/>
        <a:p>
          <a:endParaRPr lang="ru-RU"/>
        </a:p>
      </dgm:t>
    </dgm:pt>
    <dgm:pt modelId="{675D5570-BF1E-4F5E-8599-F06477335DFF}" type="pres">
      <dgm:prSet presAssocID="{11B9C210-3152-4212-9E3F-7B9B60ADDDB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51E65-2CA0-4B17-8796-56261A3C3782}" type="pres">
      <dgm:prSet presAssocID="{23613E74-A9AD-4EBB-B136-2BD31BD01CD9}" presName="sibTrans" presStyleCnt="0"/>
      <dgm:spPr/>
      <dgm:t>
        <a:bodyPr/>
        <a:lstStyle/>
        <a:p>
          <a:endParaRPr lang="ru-RU"/>
        </a:p>
      </dgm:t>
    </dgm:pt>
    <dgm:pt modelId="{59C0C2B9-0722-4E88-9E10-2AF2E3212836}" type="pres">
      <dgm:prSet presAssocID="{A0BF67EF-B7DC-44F4-BD73-3004A279C49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B5D73-BE62-4C80-95D9-A4646750C08E}" type="pres">
      <dgm:prSet presAssocID="{2FFF2BC8-B73B-4628-A320-C46DD95FB71B}" presName="sibTrans" presStyleCnt="0"/>
      <dgm:spPr/>
      <dgm:t>
        <a:bodyPr/>
        <a:lstStyle/>
        <a:p>
          <a:endParaRPr lang="ru-RU"/>
        </a:p>
      </dgm:t>
    </dgm:pt>
    <dgm:pt modelId="{D1D055E9-0946-4C27-876E-A9DBC1682799}" type="pres">
      <dgm:prSet presAssocID="{D1A5220E-D56E-4A98-AFF2-C3EFAD6356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CBBD2-00F5-489B-BDF2-44A6B6504A96}" type="pres">
      <dgm:prSet presAssocID="{AADF456C-3A00-4210-80FA-378681132981}" presName="sibTrans" presStyleCnt="0"/>
      <dgm:spPr/>
      <dgm:t>
        <a:bodyPr/>
        <a:lstStyle/>
        <a:p>
          <a:endParaRPr lang="ru-RU"/>
        </a:p>
      </dgm:t>
    </dgm:pt>
    <dgm:pt modelId="{E290C56F-3A55-4532-A5A4-23B3A783C8ED}" type="pres">
      <dgm:prSet presAssocID="{27A6626B-A9F4-48AF-99DA-46D395E28CE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1361E-B1BF-4158-BD95-3CF686FE3A1F}" type="pres">
      <dgm:prSet presAssocID="{A147046B-92BF-440A-A1DA-86268394CE42}" presName="sibTrans" presStyleCnt="0"/>
      <dgm:spPr/>
      <dgm:t>
        <a:bodyPr/>
        <a:lstStyle/>
        <a:p>
          <a:endParaRPr lang="ru-RU"/>
        </a:p>
      </dgm:t>
    </dgm:pt>
    <dgm:pt modelId="{AA5797A1-F8C6-458B-9369-5AF3A5C0B512}" type="pres">
      <dgm:prSet presAssocID="{7A5D1739-3F0A-46A0-B0C4-860D76BA0B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093E40-698E-4D81-A0EE-627484A6FF27}" type="presOf" srcId="{11B9C210-3152-4212-9E3F-7B9B60ADDDBE}" destId="{675D5570-BF1E-4F5E-8599-F06477335DFF}" srcOrd="0" destOrd="0" presId="urn:microsoft.com/office/officeart/2005/8/layout/default"/>
    <dgm:cxn modelId="{91249DB9-DE7F-46FD-BBF2-A400DBA43DE6}" type="presOf" srcId="{27A6626B-A9F4-48AF-99DA-46D395E28CE4}" destId="{E290C56F-3A55-4532-A5A4-23B3A783C8ED}" srcOrd="0" destOrd="0" presId="urn:microsoft.com/office/officeart/2005/8/layout/default"/>
    <dgm:cxn modelId="{AE5176AA-A535-4B04-90B5-B4C57385172D}" type="presOf" srcId="{7A5D1739-3F0A-46A0-B0C4-860D76BA0B34}" destId="{AA5797A1-F8C6-458B-9369-5AF3A5C0B512}" srcOrd="0" destOrd="0" presId="urn:microsoft.com/office/officeart/2005/8/layout/default"/>
    <dgm:cxn modelId="{7EBB11F5-8A29-4023-BC1C-EBD8557E82D4}" srcId="{4B0524BA-5547-42F1-BB21-C4F622D3CBE5}" destId="{A0BF67EF-B7DC-44F4-BD73-3004A279C496}" srcOrd="2" destOrd="0" parTransId="{7712DE70-BBCE-41C1-BBAD-E040D6946154}" sibTransId="{2FFF2BC8-B73B-4628-A320-C46DD95FB71B}"/>
    <dgm:cxn modelId="{FFB912DD-A8C4-4372-8E60-00F06A1A7A64}" type="presOf" srcId="{7FE5BFEF-C72A-4CA9-8F39-06A477BF0FCB}" destId="{BDD96653-565A-4BB8-BC95-F606C3E823BC}" srcOrd="0" destOrd="0" presId="urn:microsoft.com/office/officeart/2005/8/layout/default"/>
    <dgm:cxn modelId="{8AD68D0E-5936-4190-801F-1F712AE1F71D}" srcId="{4B0524BA-5547-42F1-BB21-C4F622D3CBE5}" destId="{7FE5BFEF-C72A-4CA9-8F39-06A477BF0FCB}" srcOrd="0" destOrd="0" parTransId="{2E68DDAC-1025-46D5-9D7C-9841ADAE044D}" sibTransId="{90B766C2-E241-43EC-AB5F-58E23C7DE9F2}"/>
    <dgm:cxn modelId="{FBE66E4B-B59F-4BB3-8F16-CC18BC38EA4C}" type="presOf" srcId="{4B0524BA-5547-42F1-BB21-C4F622D3CBE5}" destId="{20AFD2A3-FBCF-4F69-8A84-69439E3FEA30}" srcOrd="0" destOrd="0" presId="urn:microsoft.com/office/officeart/2005/8/layout/default"/>
    <dgm:cxn modelId="{5470BEB2-7939-4A6C-BAA9-45604DCA079A}" type="presOf" srcId="{D1A5220E-D56E-4A98-AFF2-C3EFAD635611}" destId="{D1D055E9-0946-4C27-876E-A9DBC1682799}" srcOrd="0" destOrd="0" presId="urn:microsoft.com/office/officeart/2005/8/layout/default"/>
    <dgm:cxn modelId="{EC3B1354-CC77-41C0-B173-36F7D88EABEC}" type="presOf" srcId="{A0BF67EF-B7DC-44F4-BD73-3004A279C496}" destId="{59C0C2B9-0722-4E88-9E10-2AF2E3212836}" srcOrd="0" destOrd="0" presId="urn:microsoft.com/office/officeart/2005/8/layout/default"/>
    <dgm:cxn modelId="{587F9DB1-486F-4DAD-8253-FB5C0FF55253}" srcId="{4B0524BA-5547-42F1-BB21-C4F622D3CBE5}" destId="{27A6626B-A9F4-48AF-99DA-46D395E28CE4}" srcOrd="4" destOrd="0" parTransId="{52930ED6-319E-41DF-B10A-552AE9DE1915}" sibTransId="{A147046B-92BF-440A-A1DA-86268394CE42}"/>
    <dgm:cxn modelId="{915CD178-C2B6-436E-B2BA-AE6E18394E67}" srcId="{4B0524BA-5547-42F1-BB21-C4F622D3CBE5}" destId="{D1A5220E-D56E-4A98-AFF2-C3EFAD635611}" srcOrd="3" destOrd="0" parTransId="{B4B39842-3B0F-4A99-A7E9-26218514B7B0}" sibTransId="{AADF456C-3A00-4210-80FA-378681132981}"/>
    <dgm:cxn modelId="{AC50F2C0-7E4A-48E7-801B-79795613B2E3}" srcId="{4B0524BA-5547-42F1-BB21-C4F622D3CBE5}" destId="{7A5D1739-3F0A-46A0-B0C4-860D76BA0B34}" srcOrd="5" destOrd="0" parTransId="{0E84EBBD-E4E6-40CA-BC97-F2BC011ADD89}" sibTransId="{1B367F83-827C-4742-846C-C9F185427078}"/>
    <dgm:cxn modelId="{FA82C03E-88CD-4D5C-8BC7-B0BCD4CBEFB4}" srcId="{4B0524BA-5547-42F1-BB21-C4F622D3CBE5}" destId="{11B9C210-3152-4212-9E3F-7B9B60ADDDBE}" srcOrd="1" destOrd="0" parTransId="{7F2A2166-09D9-4B8E-9E10-BE7E2614E5DC}" sibTransId="{23613E74-A9AD-4EBB-B136-2BD31BD01CD9}"/>
    <dgm:cxn modelId="{EB48D0B7-AC5C-4EA8-A9FE-1C5531D3A470}" type="presParOf" srcId="{20AFD2A3-FBCF-4F69-8A84-69439E3FEA30}" destId="{BDD96653-565A-4BB8-BC95-F606C3E823BC}" srcOrd="0" destOrd="0" presId="urn:microsoft.com/office/officeart/2005/8/layout/default"/>
    <dgm:cxn modelId="{A50E7CAF-44F9-4B68-A046-84C8A0D91878}" type="presParOf" srcId="{20AFD2A3-FBCF-4F69-8A84-69439E3FEA30}" destId="{DA374511-5416-4BBD-900D-7A18B3CDE38E}" srcOrd="1" destOrd="0" presId="urn:microsoft.com/office/officeart/2005/8/layout/default"/>
    <dgm:cxn modelId="{9041B9CF-9608-4AA9-8387-15FAF4F02D63}" type="presParOf" srcId="{20AFD2A3-FBCF-4F69-8A84-69439E3FEA30}" destId="{675D5570-BF1E-4F5E-8599-F06477335DFF}" srcOrd="2" destOrd="0" presId="urn:microsoft.com/office/officeart/2005/8/layout/default"/>
    <dgm:cxn modelId="{3F5C63B4-70F4-4BE3-A30C-94A9A10789FC}" type="presParOf" srcId="{20AFD2A3-FBCF-4F69-8A84-69439E3FEA30}" destId="{CB851E65-2CA0-4B17-8796-56261A3C3782}" srcOrd="3" destOrd="0" presId="urn:microsoft.com/office/officeart/2005/8/layout/default"/>
    <dgm:cxn modelId="{90F8AB52-997B-49B8-BFEE-D519F941AA58}" type="presParOf" srcId="{20AFD2A3-FBCF-4F69-8A84-69439E3FEA30}" destId="{59C0C2B9-0722-4E88-9E10-2AF2E3212836}" srcOrd="4" destOrd="0" presId="urn:microsoft.com/office/officeart/2005/8/layout/default"/>
    <dgm:cxn modelId="{B4A37D80-8EA4-4184-B087-7C9F0DDEA3E7}" type="presParOf" srcId="{20AFD2A3-FBCF-4F69-8A84-69439E3FEA30}" destId="{F38B5D73-BE62-4C80-95D9-A4646750C08E}" srcOrd="5" destOrd="0" presId="urn:microsoft.com/office/officeart/2005/8/layout/default"/>
    <dgm:cxn modelId="{E79D39C7-596E-474D-991E-238C2C7496DB}" type="presParOf" srcId="{20AFD2A3-FBCF-4F69-8A84-69439E3FEA30}" destId="{D1D055E9-0946-4C27-876E-A9DBC1682799}" srcOrd="6" destOrd="0" presId="urn:microsoft.com/office/officeart/2005/8/layout/default"/>
    <dgm:cxn modelId="{8606D6B0-563E-40FC-BC20-ED7DA02FD288}" type="presParOf" srcId="{20AFD2A3-FBCF-4F69-8A84-69439E3FEA30}" destId="{1DFCBBD2-00F5-489B-BDF2-44A6B6504A96}" srcOrd="7" destOrd="0" presId="urn:microsoft.com/office/officeart/2005/8/layout/default"/>
    <dgm:cxn modelId="{82FEEB4C-1AA3-4E63-9E2D-D714B524E0A7}" type="presParOf" srcId="{20AFD2A3-FBCF-4F69-8A84-69439E3FEA30}" destId="{E290C56F-3A55-4532-A5A4-23B3A783C8ED}" srcOrd="8" destOrd="0" presId="urn:microsoft.com/office/officeart/2005/8/layout/default"/>
    <dgm:cxn modelId="{ACB64D0B-4EF3-48F3-8402-85D2F96A0E6C}" type="presParOf" srcId="{20AFD2A3-FBCF-4F69-8A84-69439E3FEA30}" destId="{94D1361E-B1BF-4158-BD95-3CF686FE3A1F}" srcOrd="9" destOrd="0" presId="urn:microsoft.com/office/officeart/2005/8/layout/default"/>
    <dgm:cxn modelId="{6F9A69A7-D948-4149-93A4-A4BF65AC2401}" type="presParOf" srcId="{20AFD2A3-FBCF-4F69-8A84-69439E3FEA30}" destId="{AA5797A1-F8C6-458B-9369-5AF3A5C0B512}" srcOrd="10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0524BA-5547-42F1-BB21-C4F622D3CBE5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FE5BFEF-C72A-4CA9-8F39-06A477BF0FCB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«Экспресс-Финансы»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8DDAC-1025-46D5-9D7C-9841ADAE044D}" type="par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B766C2-E241-43EC-AB5F-58E23C7DE9F2}" type="sib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B9C210-3152-4212-9E3F-7B9B60ADDDBE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«Экспресс-Статистика»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A2166-09D9-4B8E-9E10-BE7E2614E5DC}" type="par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613E74-A9AD-4EBB-B136-2BD31BD01CD9}" type="sib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BF67EF-B7DC-44F4-BD73-3004A279C496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r>
            <a: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Бюджетирование»</a:t>
          </a:r>
          <a:endParaRPr lang="ru-RU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12DE70-BBCE-41C1-BBAD-E040D6946154}" type="par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FF2BC8-B73B-4628-A320-C46DD95FB71B}" type="sib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5220E-D56E-4A98-AFF2-C3EFAD635611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b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Контакт»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39842-3B0F-4A99-A7E9-26218514B7B0}" type="par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DF456C-3A00-4210-80FA-378681132981}" type="sib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A6626B-A9F4-48AF-99DA-46D395E28CE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«Экспресс-Продажи»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930ED6-319E-41DF-B10A-552AE9DE1915}" type="par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47046B-92BF-440A-A1DA-86268394CE42}" type="sib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D1739-3F0A-46A0-B0C4-860D76BA0B3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«Экспресс-Договоры»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4EBBD-E4E6-40CA-BC97-F2BC011ADD89}" type="par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367F83-827C-4742-846C-C9F185427078}" type="sib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FD2A3-FBCF-4F69-8A84-69439E3FEA30}" type="pres">
      <dgm:prSet presAssocID="{4B0524BA-5547-42F1-BB21-C4F622D3CB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D96653-565A-4BB8-BC95-F606C3E823BC}" type="pres">
      <dgm:prSet presAssocID="{7FE5BFEF-C72A-4CA9-8F39-06A477BF0FC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74511-5416-4BBD-900D-7A18B3CDE38E}" type="pres">
      <dgm:prSet presAssocID="{90B766C2-E241-43EC-AB5F-58E23C7DE9F2}" presName="sibTrans" presStyleCnt="0"/>
      <dgm:spPr/>
      <dgm:t>
        <a:bodyPr/>
        <a:lstStyle/>
        <a:p>
          <a:endParaRPr lang="ru-RU"/>
        </a:p>
      </dgm:t>
    </dgm:pt>
    <dgm:pt modelId="{675D5570-BF1E-4F5E-8599-F06477335DFF}" type="pres">
      <dgm:prSet presAssocID="{11B9C210-3152-4212-9E3F-7B9B60ADDDB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51E65-2CA0-4B17-8796-56261A3C3782}" type="pres">
      <dgm:prSet presAssocID="{23613E74-A9AD-4EBB-B136-2BD31BD01CD9}" presName="sibTrans" presStyleCnt="0"/>
      <dgm:spPr/>
      <dgm:t>
        <a:bodyPr/>
        <a:lstStyle/>
        <a:p>
          <a:endParaRPr lang="ru-RU"/>
        </a:p>
      </dgm:t>
    </dgm:pt>
    <dgm:pt modelId="{59C0C2B9-0722-4E88-9E10-2AF2E3212836}" type="pres">
      <dgm:prSet presAssocID="{A0BF67EF-B7DC-44F4-BD73-3004A279C49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B5D73-BE62-4C80-95D9-A4646750C08E}" type="pres">
      <dgm:prSet presAssocID="{2FFF2BC8-B73B-4628-A320-C46DD95FB71B}" presName="sibTrans" presStyleCnt="0"/>
      <dgm:spPr/>
      <dgm:t>
        <a:bodyPr/>
        <a:lstStyle/>
        <a:p>
          <a:endParaRPr lang="ru-RU"/>
        </a:p>
      </dgm:t>
    </dgm:pt>
    <dgm:pt modelId="{D1D055E9-0946-4C27-876E-A9DBC1682799}" type="pres">
      <dgm:prSet presAssocID="{D1A5220E-D56E-4A98-AFF2-C3EFAD6356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CBBD2-00F5-489B-BDF2-44A6B6504A96}" type="pres">
      <dgm:prSet presAssocID="{AADF456C-3A00-4210-80FA-378681132981}" presName="sibTrans" presStyleCnt="0"/>
      <dgm:spPr/>
      <dgm:t>
        <a:bodyPr/>
        <a:lstStyle/>
        <a:p>
          <a:endParaRPr lang="ru-RU"/>
        </a:p>
      </dgm:t>
    </dgm:pt>
    <dgm:pt modelId="{E290C56F-3A55-4532-A5A4-23B3A783C8ED}" type="pres">
      <dgm:prSet presAssocID="{27A6626B-A9F4-48AF-99DA-46D395E28CE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1361E-B1BF-4158-BD95-3CF686FE3A1F}" type="pres">
      <dgm:prSet presAssocID="{A147046B-92BF-440A-A1DA-86268394CE42}" presName="sibTrans" presStyleCnt="0"/>
      <dgm:spPr/>
      <dgm:t>
        <a:bodyPr/>
        <a:lstStyle/>
        <a:p>
          <a:endParaRPr lang="ru-RU"/>
        </a:p>
      </dgm:t>
    </dgm:pt>
    <dgm:pt modelId="{AA5797A1-F8C6-458B-9369-5AF3A5C0B512}" type="pres">
      <dgm:prSet presAssocID="{7A5D1739-3F0A-46A0-B0C4-860D76BA0B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033D48-D02F-4D2C-8F19-963AAA58E8FF}" type="presOf" srcId="{A0BF67EF-B7DC-44F4-BD73-3004A279C496}" destId="{59C0C2B9-0722-4E88-9E10-2AF2E3212836}" srcOrd="0" destOrd="0" presId="urn:microsoft.com/office/officeart/2005/8/layout/default"/>
    <dgm:cxn modelId="{E808595B-2251-44F3-B7C0-77DCA2003B10}" type="presOf" srcId="{7A5D1739-3F0A-46A0-B0C4-860D76BA0B34}" destId="{AA5797A1-F8C6-458B-9369-5AF3A5C0B512}" srcOrd="0" destOrd="0" presId="urn:microsoft.com/office/officeart/2005/8/layout/default"/>
    <dgm:cxn modelId="{FA82C03E-88CD-4D5C-8BC7-B0BCD4CBEFB4}" srcId="{4B0524BA-5547-42F1-BB21-C4F622D3CBE5}" destId="{11B9C210-3152-4212-9E3F-7B9B60ADDDBE}" srcOrd="1" destOrd="0" parTransId="{7F2A2166-09D9-4B8E-9E10-BE7E2614E5DC}" sibTransId="{23613E74-A9AD-4EBB-B136-2BD31BD01CD9}"/>
    <dgm:cxn modelId="{AC50F2C0-7E4A-48E7-801B-79795613B2E3}" srcId="{4B0524BA-5547-42F1-BB21-C4F622D3CBE5}" destId="{7A5D1739-3F0A-46A0-B0C4-860D76BA0B34}" srcOrd="5" destOrd="0" parTransId="{0E84EBBD-E4E6-40CA-BC97-F2BC011ADD89}" sibTransId="{1B367F83-827C-4742-846C-C9F185427078}"/>
    <dgm:cxn modelId="{587F9DB1-486F-4DAD-8253-FB5C0FF55253}" srcId="{4B0524BA-5547-42F1-BB21-C4F622D3CBE5}" destId="{27A6626B-A9F4-48AF-99DA-46D395E28CE4}" srcOrd="4" destOrd="0" parTransId="{52930ED6-319E-41DF-B10A-552AE9DE1915}" sibTransId="{A147046B-92BF-440A-A1DA-86268394CE42}"/>
    <dgm:cxn modelId="{586F3441-7A15-4552-907A-F2E6F2D43F71}" type="presOf" srcId="{7FE5BFEF-C72A-4CA9-8F39-06A477BF0FCB}" destId="{BDD96653-565A-4BB8-BC95-F606C3E823BC}" srcOrd="0" destOrd="0" presId="urn:microsoft.com/office/officeart/2005/8/layout/default"/>
    <dgm:cxn modelId="{1C1C395F-B637-470C-A10D-925BB09E3F53}" type="presOf" srcId="{27A6626B-A9F4-48AF-99DA-46D395E28CE4}" destId="{E290C56F-3A55-4532-A5A4-23B3A783C8ED}" srcOrd="0" destOrd="0" presId="urn:microsoft.com/office/officeart/2005/8/layout/default"/>
    <dgm:cxn modelId="{5BECB9D5-1C51-498D-8353-4D2860C0D3D4}" type="presOf" srcId="{4B0524BA-5547-42F1-BB21-C4F622D3CBE5}" destId="{20AFD2A3-FBCF-4F69-8A84-69439E3FEA30}" srcOrd="0" destOrd="0" presId="urn:microsoft.com/office/officeart/2005/8/layout/default"/>
    <dgm:cxn modelId="{7D239204-1753-4482-B6C8-1342650AA0BD}" type="presOf" srcId="{11B9C210-3152-4212-9E3F-7B9B60ADDDBE}" destId="{675D5570-BF1E-4F5E-8599-F06477335DFF}" srcOrd="0" destOrd="0" presId="urn:microsoft.com/office/officeart/2005/8/layout/default"/>
    <dgm:cxn modelId="{915CD178-C2B6-436E-B2BA-AE6E18394E67}" srcId="{4B0524BA-5547-42F1-BB21-C4F622D3CBE5}" destId="{D1A5220E-D56E-4A98-AFF2-C3EFAD635611}" srcOrd="3" destOrd="0" parTransId="{B4B39842-3B0F-4A99-A7E9-26218514B7B0}" sibTransId="{AADF456C-3A00-4210-80FA-378681132981}"/>
    <dgm:cxn modelId="{8AD68D0E-5936-4190-801F-1F712AE1F71D}" srcId="{4B0524BA-5547-42F1-BB21-C4F622D3CBE5}" destId="{7FE5BFEF-C72A-4CA9-8F39-06A477BF0FCB}" srcOrd="0" destOrd="0" parTransId="{2E68DDAC-1025-46D5-9D7C-9841ADAE044D}" sibTransId="{90B766C2-E241-43EC-AB5F-58E23C7DE9F2}"/>
    <dgm:cxn modelId="{A7B7C95B-A21F-4ED6-8CB0-90E46080ED84}" type="presOf" srcId="{D1A5220E-D56E-4A98-AFF2-C3EFAD635611}" destId="{D1D055E9-0946-4C27-876E-A9DBC1682799}" srcOrd="0" destOrd="0" presId="urn:microsoft.com/office/officeart/2005/8/layout/default"/>
    <dgm:cxn modelId="{7EBB11F5-8A29-4023-BC1C-EBD8557E82D4}" srcId="{4B0524BA-5547-42F1-BB21-C4F622D3CBE5}" destId="{A0BF67EF-B7DC-44F4-BD73-3004A279C496}" srcOrd="2" destOrd="0" parTransId="{7712DE70-BBCE-41C1-BBAD-E040D6946154}" sibTransId="{2FFF2BC8-B73B-4628-A320-C46DD95FB71B}"/>
    <dgm:cxn modelId="{572B494A-74FF-4416-AE7C-9EC36590363C}" type="presParOf" srcId="{20AFD2A3-FBCF-4F69-8A84-69439E3FEA30}" destId="{BDD96653-565A-4BB8-BC95-F606C3E823BC}" srcOrd="0" destOrd="0" presId="urn:microsoft.com/office/officeart/2005/8/layout/default"/>
    <dgm:cxn modelId="{9471C177-84FE-4096-8BE8-718BBA320DF1}" type="presParOf" srcId="{20AFD2A3-FBCF-4F69-8A84-69439E3FEA30}" destId="{DA374511-5416-4BBD-900D-7A18B3CDE38E}" srcOrd="1" destOrd="0" presId="urn:microsoft.com/office/officeart/2005/8/layout/default"/>
    <dgm:cxn modelId="{9C3E42DF-C8BD-4216-8146-EEBF05331788}" type="presParOf" srcId="{20AFD2A3-FBCF-4F69-8A84-69439E3FEA30}" destId="{675D5570-BF1E-4F5E-8599-F06477335DFF}" srcOrd="2" destOrd="0" presId="urn:microsoft.com/office/officeart/2005/8/layout/default"/>
    <dgm:cxn modelId="{63D38A37-29D7-4934-9E2F-8B41C786FC4E}" type="presParOf" srcId="{20AFD2A3-FBCF-4F69-8A84-69439E3FEA30}" destId="{CB851E65-2CA0-4B17-8796-56261A3C3782}" srcOrd="3" destOrd="0" presId="urn:microsoft.com/office/officeart/2005/8/layout/default"/>
    <dgm:cxn modelId="{CA3FBC47-9A0D-467E-9A5A-AD5E47DAC1C2}" type="presParOf" srcId="{20AFD2A3-FBCF-4F69-8A84-69439E3FEA30}" destId="{59C0C2B9-0722-4E88-9E10-2AF2E3212836}" srcOrd="4" destOrd="0" presId="urn:microsoft.com/office/officeart/2005/8/layout/default"/>
    <dgm:cxn modelId="{01DDEA43-1F11-465C-9C83-617CA36AD035}" type="presParOf" srcId="{20AFD2A3-FBCF-4F69-8A84-69439E3FEA30}" destId="{F38B5D73-BE62-4C80-95D9-A4646750C08E}" srcOrd="5" destOrd="0" presId="urn:microsoft.com/office/officeart/2005/8/layout/default"/>
    <dgm:cxn modelId="{78EA67B8-D320-4F7C-BC8F-2F6F0DD21C75}" type="presParOf" srcId="{20AFD2A3-FBCF-4F69-8A84-69439E3FEA30}" destId="{D1D055E9-0946-4C27-876E-A9DBC1682799}" srcOrd="6" destOrd="0" presId="urn:microsoft.com/office/officeart/2005/8/layout/default"/>
    <dgm:cxn modelId="{6E8DE4B9-5EEB-4F44-9B06-E4F53F6C7723}" type="presParOf" srcId="{20AFD2A3-FBCF-4F69-8A84-69439E3FEA30}" destId="{1DFCBBD2-00F5-489B-BDF2-44A6B6504A96}" srcOrd="7" destOrd="0" presId="urn:microsoft.com/office/officeart/2005/8/layout/default"/>
    <dgm:cxn modelId="{4DFC73CB-AB7B-420F-984E-03A43CAE91A8}" type="presParOf" srcId="{20AFD2A3-FBCF-4F69-8A84-69439E3FEA30}" destId="{E290C56F-3A55-4532-A5A4-23B3A783C8ED}" srcOrd="8" destOrd="0" presId="urn:microsoft.com/office/officeart/2005/8/layout/default"/>
    <dgm:cxn modelId="{CEF98DD9-4F28-4E53-8E69-C4AA35E9BC48}" type="presParOf" srcId="{20AFD2A3-FBCF-4F69-8A84-69439E3FEA30}" destId="{94D1361E-B1BF-4158-BD95-3CF686FE3A1F}" srcOrd="9" destOrd="0" presId="urn:microsoft.com/office/officeart/2005/8/layout/default"/>
    <dgm:cxn modelId="{A5763896-8EF9-40D1-9EF2-91E85A2E6CDA}" type="presParOf" srcId="{20AFD2A3-FBCF-4F69-8A84-69439E3FEA30}" destId="{AA5797A1-F8C6-458B-9369-5AF3A5C0B512}" srcOrd="10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0524BA-5547-42F1-BB21-C4F622D3CBE5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FE5BFEF-C72A-4CA9-8F39-06A477BF0FCB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«Экспресс-Финансы»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8DDAC-1025-46D5-9D7C-9841ADAE044D}" type="par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B766C2-E241-43EC-AB5F-58E23C7DE9F2}" type="sib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B9C210-3152-4212-9E3F-7B9B60ADDDBE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«Экспресс-Статистика»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A2166-09D9-4B8E-9E10-BE7E2614E5DC}" type="par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613E74-A9AD-4EBB-B136-2BD31BD01CD9}" type="sib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BF67EF-B7DC-44F4-BD73-3004A279C496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r>
            <a: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Бюджетирование»</a:t>
          </a:r>
          <a:endParaRPr lang="ru-RU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12DE70-BBCE-41C1-BBAD-E040D6946154}" type="par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FF2BC8-B73B-4628-A320-C46DD95FB71B}" type="sib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5220E-D56E-4A98-AFF2-C3EFAD635611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b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Контакт»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39842-3B0F-4A99-A7E9-26218514B7B0}" type="par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DF456C-3A00-4210-80FA-378681132981}" type="sib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A6626B-A9F4-48AF-99DA-46D395E28CE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«Экспресс-Продажи»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930ED6-319E-41DF-B10A-552AE9DE1915}" type="par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47046B-92BF-440A-A1DA-86268394CE42}" type="sib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D1739-3F0A-46A0-B0C4-860D76BA0B3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«Экспресс-Договоры»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4EBBD-E4E6-40CA-BC97-F2BC011ADD89}" type="par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367F83-827C-4742-846C-C9F185427078}" type="sib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FD2A3-FBCF-4F69-8A84-69439E3FEA30}" type="pres">
      <dgm:prSet presAssocID="{4B0524BA-5547-42F1-BB21-C4F622D3CB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D96653-565A-4BB8-BC95-F606C3E823BC}" type="pres">
      <dgm:prSet presAssocID="{7FE5BFEF-C72A-4CA9-8F39-06A477BF0FC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74511-5416-4BBD-900D-7A18B3CDE38E}" type="pres">
      <dgm:prSet presAssocID="{90B766C2-E241-43EC-AB5F-58E23C7DE9F2}" presName="sibTrans" presStyleCnt="0"/>
      <dgm:spPr/>
      <dgm:t>
        <a:bodyPr/>
        <a:lstStyle/>
        <a:p>
          <a:endParaRPr lang="ru-RU"/>
        </a:p>
      </dgm:t>
    </dgm:pt>
    <dgm:pt modelId="{675D5570-BF1E-4F5E-8599-F06477335DFF}" type="pres">
      <dgm:prSet presAssocID="{11B9C210-3152-4212-9E3F-7B9B60ADDDB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51E65-2CA0-4B17-8796-56261A3C3782}" type="pres">
      <dgm:prSet presAssocID="{23613E74-A9AD-4EBB-B136-2BD31BD01CD9}" presName="sibTrans" presStyleCnt="0"/>
      <dgm:spPr/>
      <dgm:t>
        <a:bodyPr/>
        <a:lstStyle/>
        <a:p>
          <a:endParaRPr lang="ru-RU"/>
        </a:p>
      </dgm:t>
    </dgm:pt>
    <dgm:pt modelId="{59C0C2B9-0722-4E88-9E10-2AF2E3212836}" type="pres">
      <dgm:prSet presAssocID="{A0BF67EF-B7DC-44F4-BD73-3004A279C49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B5D73-BE62-4C80-95D9-A4646750C08E}" type="pres">
      <dgm:prSet presAssocID="{2FFF2BC8-B73B-4628-A320-C46DD95FB71B}" presName="sibTrans" presStyleCnt="0"/>
      <dgm:spPr/>
      <dgm:t>
        <a:bodyPr/>
        <a:lstStyle/>
        <a:p>
          <a:endParaRPr lang="ru-RU"/>
        </a:p>
      </dgm:t>
    </dgm:pt>
    <dgm:pt modelId="{D1D055E9-0946-4C27-876E-A9DBC1682799}" type="pres">
      <dgm:prSet presAssocID="{D1A5220E-D56E-4A98-AFF2-C3EFAD6356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CBBD2-00F5-489B-BDF2-44A6B6504A96}" type="pres">
      <dgm:prSet presAssocID="{AADF456C-3A00-4210-80FA-378681132981}" presName="sibTrans" presStyleCnt="0"/>
      <dgm:spPr/>
      <dgm:t>
        <a:bodyPr/>
        <a:lstStyle/>
        <a:p>
          <a:endParaRPr lang="ru-RU"/>
        </a:p>
      </dgm:t>
    </dgm:pt>
    <dgm:pt modelId="{E290C56F-3A55-4532-A5A4-23B3A783C8ED}" type="pres">
      <dgm:prSet presAssocID="{27A6626B-A9F4-48AF-99DA-46D395E28CE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1361E-B1BF-4158-BD95-3CF686FE3A1F}" type="pres">
      <dgm:prSet presAssocID="{A147046B-92BF-440A-A1DA-86268394CE42}" presName="sibTrans" presStyleCnt="0"/>
      <dgm:spPr/>
      <dgm:t>
        <a:bodyPr/>
        <a:lstStyle/>
        <a:p>
          <a:endParaRPr lang="ru-RU"/>
        </a:p>
      </dgm:t>
    </dgm:pt>
    <dgm:pt modelId="{AA5797A1-F8C6-458B-9369-5AF3A5C0B512}" type="pres">
      <dgm:prSet presAssocID="{7A5D1739-3F0A-46A0-B0C4-860D76BA0B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A16880-2F95-406B-99C1-16F4D8AADBEF}" type="presOf" srcId="{A0BF67EF-B7DC-44F4-BD73-3004A279C496}" destId="{59C0C2B9-0722-4E88-9E10-2AF2E3212836}" srcOrd="0" destOrd="0" presId="urn:microsoft.com/office/officeart/2005/8/layout/default"/>
    <dgm:cxn modelId="{FA82C03E-88CD-4D5C-8BC7-B0BCD4CBEFB4}" srcId="{4B0524BA-5547-42F1-BB21-C4F622D3CBE5}" destId="{11B9C210-3152-4212-9E3F-7B9B60ADDDBE}" srcOrd="1" destOrd="0" parTransId="{7F2A2166-09D9-4B8E-9E10-BE7E2614E5DC}" sibTransId="{23613E74-A9AD-4EBB-B136-2BD31BD01CD9}"/>
    <dgm:cxn modelId="{AC50F2C0-7E4A-48E7-801B-79795613B2E3}" srcId="{4B0524BA-5547-42F1-BB21-C4F622D3CBE5}" destId="{7A5D1739-3F0A-46A0-B0C4-860D76BA0B34}" srcOrd="5" destOrd="0" parTransId="{0E84EBBD-E4E6-40CA-BC97-F2BC011ADD89}" sibTransId="{1B367F83-827C-4742-846C-C9F185427078}"/>
    <dgm:cxn modelId="{AA8AFD69-DE6D-448F-A7C4-E4003DFF1EA5}" type="presOf" srcId="{4B0524BA-5547-42F1-BB21-C4F622D3CBE5}" destId="{20AFD2A3-FBCF-4F69-8A84-69439E3FEA30}" srcOrd="0" destOrd="0" presId="urn:microsoft.com/office/officeart/2005/8/layout/default"/>
    <dgm:cxn modelId="{587F9DB1-486F-4DAD-8253-FB5C0FF55253}" srcId="{4B0524BA-5547-42F1-BB21-C4F622D3CBE5}" destId="{27A6626B-A9F4-48AF-99DA-46D395E28CE4}" srcOrd="4" destOrd="0" parTransId="{52930ED6-319E-41DF-B10A-552AE9DE1915}" sibTransId="{A147046B-92BF-440A-A1DA-86268394CE42}"/>
    <dgm:cxn modelId="{366A3D93-80BF-49A7-AC56-A838F5E357D2}" type="presOf" srcId="{7FE5BFEF-C72A-4CA9-8F39-06A477BF0FCB}" destId="{BDD96653-565A-4BB8-BC95-F606C3E823BC}" srcOrd="0" destOrd="0" presId="urn:microsoft.com/office/officeart/2005/8/layout/default"/>
    <dgm:cxn modelId="{3F4C29AA-8D04-40AC-827D-F477F5346D81}" type="presOf" srcId="{27A6626B-A9F4-48AF-99DA-46D395E28CE4}" destId="{E290C56F-3A55-4532-A5A4-23B3A783C8ED}" srcOrd="0" destOrd="0" presId="urn:microsoft.com/office/officeart/2005/8/layout/default"/>
    <dgm:cxn modelId="{915CD178-C2B6-436E-B2BA-AE6E18394E67}" srcId="{4B0524BA-5547-42F1-BB21-C4F622D3CBE5}" destId="{D1A5220E-D56E-4A98-AFF2-C3EFAD635611}" srcOrd="3" destOrd="0" parTransId="{B4B39842-3B0F-4A99-A7E9-26218514B7B0}" sibTransId="{AADF456C-3A00-4210-80FA-378681132981}"/>
    <dgm:cxn modelId="{8AD68D0E-5936-4190-801F-1F712AE1F71D}" srcId="{4B0524BA-5547-42F1-BB21-C4F622D3CBE5}" destId="{7FE5BFEF-C72A-4CA9-8F39-06A477BF0FCB}" srcOrd="0" destOrd="0" parTransId="{2E68DDAC-1025-46D5-9D7C-9841ADAE044D}" sibTransId="{90B766C2-E241-43EC-AB5F-58E23C7DE9F2}"/>
    <dgm:cxn modelId="{94EF11ED-E53F-418C-850A-5A8DF8E18D61}" type="presOf" srcId="{7A5D1739-3F0A-46A0-B0C4-860D76BA0B34}" destId="{AA5797A1-F8C6-458B-9369-5AF3A5C0B512}" srcOrd="0" destOrd="0" presId="urn:microsoft.com/office/officeart/2005/8/layout/default"/>
    <dgm:cxn modelId="{CF6FCC56-498E-49CC-B6B3-05CF114E7459}" type="presOf" srcId="{11B9C210-3152-4212-9E3F-7B9B60ADDDBE}" destId="{675D5570-BF1E-4F5E-8599-F06477335DFF}" srcOrd="0" destOrd="0" presId="urn:microsoft.com/office/officeart/2005/8/layout/default"/>
    <dgm:cxn modelId="{7EBB11F5-8A29-4023-BC1C-EBD8557E82D4}" srcId="{4B0524BA-5547-42F1-BB21-C4F622D3CBE5}" destId="{A0BF67EF-B7DC-44F4-BD73-3004A279C496}" srcOrd="2" destOrd="0" parTransId="{7712DE70-BBCE-41C1-BBAD-E040D6946154}" sibTransId="{2FFF2BC8-B73B-4628-A320-C46DD95FB71B}"/>
    <dgm:cxn modelId="{DECFC01E-8A04-4AA4-A66B-EC2EAA180A28}" type="presOf" srcId="{D1A5220E-D56E-4A98-AFF2-C3EFAD635611}" destId="{D1D055E9-0946-4C27-876E-A9DBC1682799}" srcOrd="0" destOrd="0" presId="urn:microsoft.com/office/officeart/2005/8/layout/default"/>
    <dgm:cxn modelId="{6DE974C4-AEBC-4FBE-9037-7EABF497B0D4}" type="presParOf" srcId="{20AFD2A3-FBCF-4F69-8A84-69439E3FEA30}" destId="{BDD96653-565A-4BB8-BC95-F606C3E823BC}" srcOrd="0" destOrd="0" presId="urn:microsoft.com/office/officeart/2005/8/layout/default"/>
    <dgm:cxn modelId="{B137FA59-708D-4694-BFD2-2DC573C37583}" type="presParOf" srcId="{20AFD2A3-FBCF-4F69-8A84-69439E3FEA30}" destId="{DA374511-5416-4BBD-900D-7A18B3CDE38E}" srcOrd="1" destOrd="0" presId="urn:microsoft.com/office/officeart/2005/8/layout/default"/>
    <dgm:cxn modelId="{C86D35E9-5990-4524-8811-538C35142950}" type="presParOf" srcId="{20AFD2A3-FBCF-4F69-8A84-69439E3FEA30}" destId="{675D5570-BF1E-4F5E-8599-F06477335DFF}" srcOrd="2" destOrd="0" presId="urn:microsoft.com/office/officeart/2005/8/layout/default"/>
    <dgm:cxn modelId="{665C526A-1F77-4908-9DD9-EB29A8A92433}" type="presParOf" srcId="{20AFD2A3-FBCF-4F69-8A84-69439E3FEA30}" destId="{CB851E65-2CA0-4B17-8796-56261A3C3782}" srcOrd="3" destOrd="0" presId="urn:microsoft.com/office/officeart/2005/8/layout/default"/>
    <dgm:cxn modelId="{546444AE-05BB-49F6-AA45-4CC41720EF3B}" type="presParOf" srcId="{20AFD2A3-FBCF-4F69-8A84-69439E3FEA30}" destId="{59C0C2B9-0722-4E88-9E10-2AF2E3212836}" srcOrd="4" destOrd="0" presId="urn:microsoft.com/office/officeart/2005/8/layout/default"/>
    <dgm:cxn modelId="{F30A4F15-7567-48B0-8D0F-51DFC6AFB811}" type="presParOf" srcId="{20AFD2A3-FBCF-4F69-8A84-69439E3FEA30}" destId="{F38B5D73-BE62-4C80-95D9-A4646750C08E}" srcOrd="5" destOrd="0" presId="urn:microsoft.com/office/officeart/2005/8/layout/default"/>
    <dgm:cxn modelId="{39E9CFBE-4D7A-4F37-820B-51375060159B}" type="presParOf" srcId="{20AFD2A3-FBCF-4F69-8A84-69439E3FEA30}" destId="{D1D055E9-0946-4C27-876E-A9DBC1682799}" srcOrd="6" destOrd="0" presId="urn:microsoft.com/office/officeart/2005/8/layout/default"/>
    <dgm:cxn modelId="{F8590E10-BC1D-4FA7-9415-24CE55C876AC}" type="presParOf" srcId="{20AFD2A3-FBCF-4F69-8A84-69439E3FEA30}" destId="{1DFCBBD2-00F5-489B-BDF2-44A6B6504A96}" srcOrd="7" destOrd="0" presId="urn:microsoft.com/office/officeart/2005/8/layout/default"/>
    <dgm:cxn modelId="{1E28C63B-D94A-4E42-BBAF-31E90AAF78E0}" type="presParOf" srcId="{20AFD2A3-FBCF-4F69-8A84-69439E3FEA30}" destId="{E290C56F-3A55-4532-A5A4-23B3A783C8ED}" srcOrd="8" destOrd="0" presId="urn:microsoft.com/office/officeart/2005/8/layout/default"/>
    <dgm:cxn modelId="{A4F8D17E-7DAA-40F8-A1A1-D8A48F2BAFAC}" type="presParOf" srcId="{20AFD2A3-FBCF-4F69-8A84-69439E3FEA30}" destId="{94D1361E-B1BF-4158-BD95-3CF686FE3A1F}" srcOrd="9" destOrd="0" presId="urn:microsoft.com/office/officeart/2005/8/layout/default"/>
    <dgm:cxn modelId="{CAF453D5-9D3E-4842-B553-34F2B0A2C588}" type="presParOf" srcId="{20AFD2A3-FBCF-4F69-8A84-69439E3FEA30}" destId="{AA5797A1-F8C6-458B-9369-5AF3A5C0B512}" srcOrd="10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0524BA-5547-42F1-BB21-C4F622D3CBE5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FE5BFEF-C72A-4CA9-8F39-06A477BF0FCB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«Экспресс-Финансы»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8DDAC-1025-46D5-9D7C-9841ADAE044D}" type="par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B766C2-E241-43EC-AB5F-58E23C7DE9F2}" type="sib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B9C210-3152-4212-9E3F-7B9B60ADDDBE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«Экспресс-Статистика»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A2166-09D9-4B8E-9E10-BE7E2614E5DC}" type="par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613E74-A9AD-4EBB-B136-2BD31BD01CD9}" type="sib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BF67EF-B7DC-44F4-BD73-3004A279C496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r>
            <a: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Бюджетирование»</a:t>
          </a:r>
          <a:endParaRPr lang="ru-RU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12DE70-BBCE-41C1-BBAD-E040D6946154}" type="par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FF2BC8-B73B-4628-A320-C46DD95FB71B}" type="sib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5220E-D56E-4A98-AFF2-C3EFAD635611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b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Контакт»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39842-3B0F-4A99-A7E9-26218514B7B0}" type="par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DF456C-3A00-4210-80FA-378681132981}" type="sib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A6626B-A9F4-48AF-99DA-46D395E28CE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«Экспресс-Продажи»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930ED6-319E-41DF-B10A-552AE9DE1915}" type="par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47046B-92BF-440A-A1DA-86268394CE42}" type="sib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D1739-3F0A-46A0-B0C4-860D76BA0B3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«Экспресс-Договоры»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4EBBD-E4E6-40CA-BC97-F2BC011ADD89}" type="par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367F83-827C-4742-846C-C9F185427078}" type="sib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FD2A3-FBCF-4F69-8A84-69439E3FEA30}" type="pres">
      <dgm:prSet presAssocID="{4B0524BA-5547-42F1-BB21-C4F622D3CB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D96653-565A-4BB8-BC95-F606C3E823BC}" type="pres">
      <dgm:prSet presAssocID="{7FE5BFEF-C72A-4CA9-8F39-06A477BF0FC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74511-5416-4BBD-900D-7A18B3CDE38E}" type="pres">
      <dgm:prSet presAssocID="{90B766C2-E241-43EC-AB5F-58E23C7DE9F2}" presName="sibTrans" presStyleCnt="0"/>
      <dgm:spPr/>
      <dgm:t>
        <a:bodyPr/>
        <a:lstStyle/>
        <a:p>
          <a:endParaRPr lang="ru-RU"/>
        </a:p>
      </dgm:t>
    </dgm:pt>
    <dgm:pt modelId="{675D5570-BF1E-4F5E-8599-F06477335DFF}" type="pres">
      <dgm:prSet presAssocID="{11B9C210-3152-4212-9E3F-7B9B60ADDDB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51E65-2CA0-4B17-8796-56261A3C3782}" type="pres">
      <dgm:prSet presAssocID="{23613E74-A9AD-4EBB-B136-2BD31BD01CD9}" presName="sibTrans" presStyleCnt="0"/>
      <dgm:spPr/>
      <dgm:t>
        <a:bodyPr/>
        <a:lstStyle/>
        <a:p>
          <a:endParaRPr lang="ru-RU"/>
        </a:p>
      </dgm:t>
    </dgm:pt>
    <dgm:pt modelId="{59C0C2B9-0722-4E88-9E10-2AF2E3212836}" type="pres">
      <dgm:prSet presAssocID="{A0BF67EF-B7DC-44F4-BD73-3004A279C49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B5D73-BE62-4C80-95D9-A4646750C08E}" type="pres">
      <dgm:prSet presAssocID="{2FFF2BC8-B73B-4628-A320-C46DD95FB71B}" presName="sibTrans" presStyleCnt="0"/>
      <dgm:spPr/>
      <dgm:t>
        <a:bodyPr/>
        <a:lstStyle/>
        <a:p>
          <a:endParaRPr lang="ru-RU"/>
        </a:p>
      </dgm:t>
    </dgm:pt>
    <dgm:pt modelId="{D1D055E9-0946-4C27-876E-A9DBC1682799}" type="pres">
      <dgm:prSet presAssocID="{D1A5220E-D56E-4A98-AFF2-C3EFAD6356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CBBD2-00F5-489B-BDF2-44A6B6504A96}" type="pres">
      <dgm:prSet presAssocID="{AADF456C-3A00-4210-80FA-378681132981}" presName="sibTrans" presStyleCnt="0"/>
      <dgm:spPr/>
      <dgm:t>
        <a:bodyPr/>
        <a:lstStyle/>
        <a:p>
          <a:endParaRPr lang="ru-RU"/>
        </a:p>
      </dgm:t>
    </dgm:pt>
    <dgm:pt modelId="{E290C56F-3A55-4532-A5A4-23B3A783C8ED}" type="pres">
      <dgm:prSet presAssocID="{27A6626B-A9F4-48AF-99DA-46D395E28CE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1361E-B1BF-4158-BD95-3CF686FE3A1F}" type="pres">
      <dgm:prSet presAssocID="{A147046B-92BF-440A-A1DA-86268394CE42}" presName="sibTrans" presStyleCnt="0"/>
      <dgm:spPr/>
      <dgm:t>
        <a:bodyPr/>
        <a:lstStyle/>
        <a:p>
          <a:endParaRPr lang="ru-RU"/>
        </a:p>
      </dgm:t>
    </dgm:pt>
    <dgm:pt modelId="{AA5797A1-F8C6-458B-9369-5AF3A5C0B512}" type="pres">
      <dgm:prSet presAssocID="{7A5D1739-3F0A-46A0-B0C4-860D76BA0B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82C03E-88CD-4D5C-8BC7-B0BCD4CBEFB4}" srcId="{4B0524BA-5547-42F1-BB21-C4F622D3CBE5}" destId="{11B9C210-3152-4212-9E3F-7B9B60ADDDBE}" srcOrd="1" destOrd="0" parTransId="{7F2A2166-09D9-4B8E-9E10-BE7E2614E5DC}" sibTransId="{23613E74-A9AD-4EBB-B136-2BD31BD01CD9}"/>
    <dgm:cxn modelId="{AC50F2C0-7E4A-48E7-801B-79795613B2E3}" srcId="{4B0524BA-5547-42F1-BB21-C4F622D3CBE5}" destId="{7A5D1739-3F0A-46A0-B0C4-860D76BA0B34}" srcOrd="5" destOrd="0" parTransId="{0E84EBBD-E4E6-40CA-BC97-F2BC011ADD89}" sibTransId="{1B367F83-827C-4742-846C-C9F185427078}"/>
    <dgm:cxn modelId="{881A0CE0-F707-4671-94DB-32AFC87EB637}" type="presOf" srcId="{11B9C210-3152-4212-9E3F-7B9B60ADDDBE}" destId="{675D5570-BF1E-4F5E-8599-F06477335DFF}" srcOrd="0" destOrd="0" presId="urn:microsoft.com/office/officeart/2005/8/layout/default"/>
    <dgm:cxn modelId="{587F9DB1-486F-4DAD-8253-FB5C0FF55253}" srcId="{4B0524BA-5547-42F1-BB21-C4F622D3CBE5}" destId="{27A6626B-A9F4-48AF-99DA-46D395E28CE4}" srcOrd="4" destOrd="0" parTransId="{52930ED6-319E-41DF-B10A-552AE9DE1915}" sibTransId="{A147046B-92BF-440A-A1DA-86268394CE42}"/>
    <dgm:cxn modelId="{AE4DE170-E634-45A2-ABB9-C668010DA4E1}" type="presOf" srcId="{A0BF67EF-B7DC-44F4-BD73-3004A279C496}" destId="{59C0C2B9-0722-4E88-9E10-2AF2E3212836}" srcOrd="0" destOrd="0" presId="urn:microsoft.com/office/officeart/2005/8/layout/default"/>
    <dgm:cxn modelId="{D0981746-811C-4B32-AEDB-6899B7458DFD}" type="presOf" srcId="{27A6626B-A9F4-48AF-99DA-46D395E28CE4}" destId="{E290C56F-3A55-4532-A5A4-23B3A783C8ED}" srcOrd="0" destOrd="0" presId="urn:microsoft.com/office/officeart/2005/8/layout/default"/>
    <dgm:cxn modelId="{F04B83DB-3FAA-41C9-B203-A1A669C14AB5}" type="presOf" srcId="{7FE5BFEF-C72A-4CA9-8F39-06A477BF0FCB}" destId="{BDD96653-565A-4BB8-BC95-F606C3E823BC}" srcOrd="0" destOrd="0" presId="urn:microsoft.com/office/officeart/2005/8/layout/default"/>
    <dgm:cxn modelId="{FB822FD0-347E-46B0-8EF3-E9BE9805240A}" type="presOf" srcId="{D1A5220E-D56E-4A98-AFF2-C3EFAD635611}" destId="{D1D055E9-0946-4C27-876E-A9DBC1682799}" srcOrd="0" destOrd="0" presId="urn:microsoft.com/office/officeart/2005/8/layout/default"/>
    <dgm:cxn modelId="{915CD178-C2B6-436E-B2BA-AE6E18394E67}" srcId="{4B0524BA-5547-42F1-BB21-C4F622D3CBE5}" destId="{D1A5220E-D56E-4A98-AFF2-C3EFAD635611}" srcOrd="3" destOrd="0" parTransId="{B4B39842-3B0F-4A99-A7E9-26218514B7B0}" sibTransId="{AADF456C-3A00-4210-80FA-378681132981}"/>
    <dgm:cxn modelId="{8AD68D0E-5936-4190-801F-1F712AE1F71D}" srcId="{4B0524BA-5547-42F1-BB21-C4F622D3CBE5}" destId="{7FE5BFEF-C72A-4CA9-8F39-06A477BF0FCB}" srcOrd="0" destOrd="0" parTransId="{2E68DDAC-1025-46D5-9D7C-9841ADAE044D}" sibTransId="{90B766C2-E241-43EC-AB5F-58E23C7DE9F2}"/>
    <dgm:cxn modelId="{7EBB11F5-8A29-4023-BC1C-EBD8557E82D4}" srcId="{4B0524BA-5547-42F1-BB21-C4F622D3CBE5}" destId="{A0BF67EF-B7DC-44F4-BD73-3004A279C496}" srcOrd="2" destOrd="0" parTransId="{7712DE70-BBCE-41C1-BBAD-E040D6946154}" sibTransId="{2FFF2BC8-B73B-4628-A320-C46DD95FB71B}"/>
    <dgm:cxn modelId="{DEEA1968-6E60-4A68-80B5-B618390C9376}" type="presOf" srcId="{7A5D1739-3F0A-46A0-B0C4-860D76BA0B34}" destId="{AA5797A1-F8C6-458B-9369-5AF3A5C0B512}" srcOrd="0" destOrd="0" presId="urn:microsoft.com/office/officeart/2005/8/layout/default"/>
    <dgm:cxn modelId="{E5ECF1EE-711C-4A0D-9EED-B57B8E08B161}" type="presOf" srcId="{4B0524BA-5547-42F1-BB21-C4F622D3CBE5}" destId="{20AFD2A3-FBCF-4F69-8A84-69439E3FEA30}" srcOrd="0" destOrd="0" presId="urn:microsoft.com/office/officeart/2005/8/layout/default"/>
    <dgm:cxn modelId="{27AC5775-F725-41DF-A22D-AD994107241B}" type="presParOf" srcId="{20AFD2A3-FBCF-4F69-8A84-69439E3FEA30}" destId="{BDD96653-565A-4BB8-BC95-F606C3E823BC}" srcOrd="0" destOrd="0" presId="urn:microsoft.com/office/officeart/2005/8/layout/default"/>
    <dgm:cxn modelId="{3DF2B496-8D52-4B4F-B784-3E9D25201E88}" type="presParOf" srcId="{20AFD2A3-FBCF-4F69-8A84-69439E3FEA30}" destId="{DA374511-5416-4BBD-900D-7A18B3CDE38E}" srcOrd="1" destOrd="0" presId="urn:microsoft.com/office/officeart/2005/8/layout/default"/>
    <dgm:cxn modelId="{858F2886-2C9A-4E44-85DF-25CCA08CEE6C}" type="presParOf" srcId="{20AFD2A3-FBCF-4F69-8A84-69439E3FEA30}" destId="{675D5570-BF1E-4F5E-8599-F06477335DFF}" srcOrd="2" destOrd="0" presId="urn:microsoft.com/office/officeart/2005/8/layout/default"/>
    <dgm:cxn modelId="{BBC8E226-66B5-4AD8-B63D-DD3F99A00C15}" type="presParOf" srcId="{20AFD2A3-FBCF-4F69-8A84-69439E3FEA30}" destId="{CB851E65-2CA0-4B17-8796-56261A3C3782}" srcOrd="3" destOrd="0" presId="urn:microsoft.com/office/officeart/2005/8/layout/default"/>
    <dgm:cxn modelId="{7F7F8262-980F-414C-880F-C5466CB43A0F}" type="presParOf" srcId="{20AFD2A3-FBCF-4F69-8A84-69439E3FEA30}" destId="{59C0C2B9-0722-4E88-9E10-2AF2E3212836}" srcOrd="4" destOrd="0" presId="urn:microsoft.com/office/officeart/2005/8/layout/default"/>
    <dgm:cxn modelId="{4E9383D4-A586-4194-AD73-C66EC81FE2B3}" type="presParOf" srcId="{20AFD2A3-FBCF-4F69-8A84-69439E3FEA30}" destId="{F38B5D73-BE62-4C80-95D9-A4646750C08E}" srcOrd="5" destOrd="0" presId="urn:microsoft.com/office/officeart/2005/8/layout/default"/>
    <dgm:cxn modelId="{34A2AF08-729A-4587-BDC5-E0D15030C04E}" type="presParOf" srcId="{20AFD2A3-FBCF-4F69-8A84-69439E3FEA30}" destId="{D1D055E9-0946-4C27-876E-A9DBC1682799}" srcOrd="6" destOrd="0" presId="urn:microsoft.com/office/officeart/2005/8/layout/default"/>
    <dgm:cxn modelId="{3A5D504F-15AE-4B44-9165-3EE1A019DB8B}" type="presParOf" srcId="{20AFD2A3-FBCF-4F69-8A84-69439E3FEA30}" destId="{1DFCBBD2-00F5-489B-BDF2-44A6B6504A96}" srcOrd="7" destOrd="0" presId="urn:microsoft.com/office/officeart/2005/8/layout/default"/>
    <dgm:cxn modelId="{5A0BA380-667D-464C-99C2-C923FE019824}" type="presParOf" srcId="{20AFD2A3-FBCF-4F69-8A84-69439E3FEA30}" destId="{E290C56F-3A55-4532-A5A4-23B3A783C8ED}" srcOrd="8" destOrd="0" presId="urn:microsoft.com/office/officeart/2005/8/layout/default"/>
    <dgm:cxn modelId="{1FEC479B-05B7-4B94-BEEB-CF050949A49F}" type="presParOf" srcId="{20AFD2A3-FBCF-4F69-8A84-69439E3FEA30}" destId="{94D1361E-B1BF-4158-BD95-3CF686FE3A1F}" srcOrd="9" destOrd="0" presId="urn:microsoft.com/office/officeart/2005/8/layout/default"/>
    <dgm:cxn modelId="{6CECDA3D-350B-4AA0-BE9C-E1F6CDA6346E}" type="presParOf" srcId="{20AFD2A3-FBCF-4F69-8A84-69439E3FEA30}" destId="{AA5797A1-F8C6-458B-9369-5AF3A5C0B512}" srcOrd="10" destOrd="0" presId="urn:microsoft.com/office/officeart/2005/8/layout/default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0524BA-5547-42F1-BB21-C4F622D3CBE5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FE5BFEF-C72A-4CA9-8F39-06A477BF0FCB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«Экспресс-Финансы»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8DDAC-1025-46D5-9D7C-9841ADAE044D}" type="par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B766C2-E241-43EC-AB5F-58E23C7DE9F2}" type="sib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B9C210-3152-4212-9E3F-7B9B60ADDDBE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«Экспресс-Статистика»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A2166-09D9-4B8E-9E10-BE7E2614E5DC}" type="par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613E74-A9AD-4EBB-B136-2BD31BD01CD9}" type="sib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BF67EF-B7DC-44F4-BD73-3004A279C496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r>
            <a: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Бюджетирование»</a:t>
          </a:r>
          <a:endParaRPr lang="ru-RU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12DE70-BBCE-41C1-BBAD-E040D6946154}" type="par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FF2BC8-B73B-4628-A320-C46DD95FB71B}" type="sib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5220E-D56E-4A98-AFF2-C3EFAD635611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b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Контакт»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39842-3B0F-4A99-A7E9-26218514B7B0}" type="par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DF456C-3A00-4210-80FA-378681132981}" type="sib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A6626B-A9F4-48AF-99DA-46D395E28CE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«Экспресс-Продажи»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930ED6-319E-41DF-B10A-552AE9DE1915}" type="par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47046B-92BF-440A-A1DA-86268394CE42}" type="sib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D1739-3F0A-46A0-B0C4-860D76BA0B3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«Экспресс-Договоры»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4EBBD-E4E6-40CA-BC97-F2BC011ADD89}" type="par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367F83-827C-4742-846C-C9F185427078}" type="sib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FD2A3-FBCF-4F69-8A84-69439E3FEA30}" type="pres">
      <dgm:prSet presAssocID="{4B0524BA-5547-42F1-BB21-C4F622D3CB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D96653-565A-4BB8-BC95-F606C3E823BC}" type="pres">
      <dgm:prSet presAssocID="{7FE5BFEF-C72A-4CA9-8F39-06A477BF0FC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74511-5416-4BBD-900D-7A18B3CDE38E}" type="pres">
      <dgm:prSet presAssocID="{90B766C2-E241-43EC-AB5F-58E23C7DE9F2}" presName="sibTrans" presStyleCnt="0"/>
      <dgm:spPr/>
      <dgm:t>
        <a:bodyPr/>
        <a:lstStyle/>
        <a:p>
          <a:endParaRPr lang="ru-RU"/>
        </a:p>
      </dgm:t>
    </dgm:pt>
    <dgm:pt modelId="{675D5570-BF1E-4F5E-8599-F06477335DFF}" type="pres">
      <dgm:prSet presAssocID="{11B9C210-3152-4212-9E3F-7B9B60ADDDB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51E65-2CA0-4B17-8796-56261A3C3782}" type="pres">
      <dgm:prSet presAssocID="{23613E74-A9AD-4EBB-B136-2BD31BD01CD9}" presName="sibTrans" presStyleCnt="0"/>
      <dgm:spPr/>
      <dgm:t>
        <a:bodyPr/>
        <a:lstStyle/>
        <a:p>
          <a:endParaRPr lang="ru-RU"/>
        </a:p>
      </dgm:t>
    </dgm:pt>
    <dgm:pt modelId="{59C0C2B9-0722-4E88-9E10-2AF2E3212836}" type="pres">
      <dgm:prSet presAssocID="{A0BF67EF-B7DC-44F4-BD73-3004A279C49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B5D73-BE62-4C80-95D9-A4646750C08E}" type="pres">
      <dgm:prSet presAssocID="{2FFF2BC8-B73B-4628-A320-C46DD95FB71B}" presName="sibTrans" presStyleCnt="0"/>
      <dgm:spPr/>
      <dgm:t>
        <a:bodyPr/>
        <a:lstStyle/>
        <a:p>
          <a:endParaRPr lang="ru-RU"/>
        </a:p>
      </dgm:t>
    </dgm:pt>
    <dgm:pt modelId="{D1D055E9-0946-4C27-876E-A9DBC1682799}" type="pres">
      <dgm:prSet presAssocID="{D1A5220E-D56E-4A98-AFF2-C3EFAD6356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CBBD2-00F5-489B-BDF2-44A6B6504A96}" type="pres">
      <dgm:prSet presAssocID="{AADF456C-3A00-4210-80FA-378681132981}" presName="sibTrans" presStyleCnt="0"/>
      <dgm:spPr/>
      <dgm:t>
        <a:bodyPr/>
        <a:lstStyle/>
        <a:p>
          <a:endParaRPr lang="ru-RU"/>
        </a:p>
      </dgm:t>
    </dgm:pt>
    <dgm:pt modelId="{E290C56F-3A55-4532-A5A4-23B3A783C8ED}" type="pres">
      <dgm:prSet presAssocID="{27A6626B-A9F4-48AF-99DA-46D395E28CE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1361E-B1BF-4158-BD95-3CF686FE3A1F}" type="pres">
      <dgm:prSet presAssocID="{A147046B-92BF-440A-A1DA-86268394CE42}" presName="sibTrans" presStyleCnt="0"/>
      <dgm:spPr/>
      <dgm:t>
        <a:bodyPr/>
        <a:lstStyle/>
        <a:p>
          <a:endParaRPr lang="ru-RU"/>
        </a:p>
      </dgm:t>
    </dgm:pt>
    <dgm:pt modelId="{AA5797A1-F8C6-458B-9369-5AF3A5C0B512}" type="pres">
      <dgm:prSet presAssocID="{7A5D1739-3F0A-46A0-B0C4-860D76BA0B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5CBC62-723F-43FC-9E21-BB0E3F23E2D5}" type="presOf" srcId="{11B9C210-3152-4212-9E3F-7B9B60ADDDBE}" destId="{675D5570-BF1E-4F5E-8599-F06477335DFF}" srcOrd="0" destOrd="0" presId="urn:microsoft.com/office/officeart/2005/8/layout/default"/>
    <dgm:cxn modelId="{7EBB11F5-8A29-4023-BC1C-EBD8557E82D4}" srcId="{4B0524BA-5547-42F1-BB21-C4F622D3CBE5}" destId="{A0BF67EF-B7DC-44F4-BD73-3004A279C496}" srcOrd="2" destOrd="0" parTransId="{7712DE70-BBCE-41C1-BBAD-E040D6946154}" sibTransId="{2FFF2BC8-B73B-4628-A320-C46DD95FB71B}"/>
    <dgm:cxn modelId="{49A3DFF6-015A-42D5-AD9F-8617D1F738E4}" type="presOf" srcId="{7FE5BFEF-C72A-4CA9-8F39-06A477BF0FCB}" destId="{BDD96653-565A-4BB8-BC95-F606C3E823BC}" srcOrd="0" destOrd="0" presId="urn:microsoft.com/office/officeart/2005/8/layout/default"/>
    <dgm:cxn modelId="{8AD68D0E-5936-4190-801F-1F712AE1F71D}" srcId="{4B0524BA-5547-42F1-BB21-C4F622D3CBE5}" destId="{7FE5BFEF-C72A-4CA9-8F39-06A477BF0FCB}" srcOrd="0" destOrd="0" parTransId="{2E68DDAC-1025-46D5-9D7C-9841ADAE044D}" sibTransId="{90B766C2-E241-43EC-AB5F-58E23C7DE9F2}"/>
    <dgm:cxn modelId="{25290DA3-35AC-487F-BB5F-45A2326C40B7}" type="presOf" srcId="{4B0524BA-5547-42F1-BB21-C4F622D3CBE5}" destId="{20AFD2A3-FBCF-4F69-8A84-69439E3FEA30}" srcOrd="0" destOrd="0" presId="urn:microsoft.com/office/officeart/2005/8/layout/default"/>
    <dgm:cxn modelId="{552A4FEA-4B4F-49FD-9CE0-50B2DD5569E7}" type="presOf" srcId="{A0BF67EF-B7DC-44F4-BD73-3004A279C496}" destId="{59C0C2B9-0722-4E88-9E10-2AF2E3212836}" srcOrd="0" destOrd="0" presId="urn:microsoft.com/office/officeart/2005/8/layout/default"/>
    <dgm:cxn modelId="{FFECE359-D7F7-4B6B-9762-B5E7385790E8}" type="presOf" srcId="{27A6626B-A9F4-48AF-99DA-46D395E28CE4}" destId="{E290C56F-3A55-4532-A5A4-23B3A783C8ED}" srcOrd="0" destOrd="0" presId="urn:microsoft.com/office/officeart/2005/8/layout/default"/>
    <dgm:cxn modelId="{02EE6402-D1EE-41B4-A6CD-8F5FA3AF1783}" type="presOf" srcId="{D1A5220E-D56E-4A98-AFF2-C3EFAD635611}" destId="{D1D055E9-0946-4C27-876E-A9DBC1682799}" srcOrd="0" destOrd="0" presId="urn:microsoft.com/office/officeart/2005/8/layout/default"/>
    <dgm:cxn modelId="{587F9DB1-486F-4DAD-8253-FB5C0FF55253}" srcId="{4B0524BA-5547-42F1-BB21-C4F622D3CBE5}" destId="{27A6626B-A9F4-48AF-99DA-46D395E28CE4}" srcOrd="4" destOrd="0" parTransId="{52930ED6-319E-41DF-B10A-552AE9DE1915}" sibTransId="{A147046B-92BF-440A-A1DA-86268394CE42}"/>
    <dgm:cxn modelId="{FD497071-A6A5-4151-99BD-9DCAFAFBFA82}" type="presOf" srcId="{7A5D1739-3F0A-46A0-B0C4-860D76BA0B34}" destId="{AA5797A1-F8C6-458B-9369-5AF3A5C0B512}" srcOrd="0" destOrd="0" presId="urn:microsoft.com/office/officeart/2005/8/layout/default"/>
    <dgm:cxn modelId="{915CD178-C2B6-436E-B2BA-AE6E18394E67}" srcId="{4B0524BA-5547-42F1-BB21-C4F622D3CBE5}" destId="{D1A5220E-D56E-4A98-AFF2-C3EFAD635611}" srcOrd="3" destOrd="0" parTransId="{B4B39842-3B0F-4A99-A7E9-26218514B7B0}" sibTransId="{AADF456C-3A00-4210-80FA-378681132981}"/>
    <dgm:cxn modelId="{AC50F2C0-7E4A-48E7-801B-79795613B2E3}" srcId="{4B0524BA-5547-42F1-BB21-C4F622D3CBE5}" destId="{7A5D1739-3F0A-46A0-B0C4-860D76BA0B34}" srcOrd="5" destOrd="0" parTransId="{0E84EBBD-E4E6-40CA-BC97-F2BC011ADD89}" sibTransId="{1B367F83-827C-4742-846C-C9F185427078}"/>
    <dgm:cxn modelId="{FA82C03E-88CD-4D5C-8BC7-B0BCD4CBEFB4}" srcId="{4B0524BA-5547-42F1-BB21-C4F622D3CBE5}" destId="{11B9C210-3152-4212-9E3F-7B9B60ADDDBE}" srcOrd="1" destOrd="0" parTransId="{7F2A2166-09D9-4B8E-9E10-BE7E2614E5DC}" sibTransId="{23613E74-A9AD-4EBB-B136-2BD31BD01CD9}"/>
    <dgm:cxn modelId="{CC32CB4F-1E2D-4A30-A8C7-E7D65F0D1990}" type="presParOf" srcId="{20AFD2A3-FBCF-4F69-8A84-69439E3FEA30}" destId="{BDD96653-565A-4BB8-BC95-F606C3E823BC}" srcOrd="0" destOrd="0" presId="urn:microsoft.com/office/officeart/2005/8/layout/default"/>
    <dgm:cxn modelId="{64A8F019-26BE-4001-BA3C-C6A2976C1F1B}" type="presParOf" srcId="{20AFD2A3-FBCF-4F69-8A84-69439E3FEA30}" destId="{DA374511-5416-4BBD-900D-7A18B3CDE38E}" srcOrd="1" destOrd="0" presId="urn:microsoft.com/office/officeart/2005/8/layout/default"/>
    <dgm:cxn modelId="{949699A6-7D9D-4BAB-9507-3ACBA62B2564}" type="presParOf" srcId="{20AFD2A3-FBCF-4F69-8A84-69439E3FEA30}" destId="{675D5570-BF1E-4F5E-8599-F06477335DFF}" srcOrd="2" destOrd="0" presId="urn:microsoft.com/office/officeart/2005/8/layout/default"/>
    <dgm:cxn modelId="{5C84766E-92B9-4C4F-8CED-45426CAE04BA}" type="presParOf" srcId="{20AFD2A3-FBCF-4F69-8A84-69439E3FEA30}" destId="{CB851E65-2CA0-4B17-8796-56261A3C3782}" srcOrd="3" destOrd="0" presId="urn:microsoft.com/office/officeart/2005/8/layout/default"/>
    <dgm:cxn modelId="{B4C24118-6559-4B36-8BB9-B816E97E9079}" type="presParOf" srcId="{20AFD2A3-FBCF-4F69-8A84-69439E3FEA30}" destId="{59C0C2B9-0722-4E88-9E10-2AF2E3212836}" srcOrd="4" destOrd="0" presId="urn:microsoft.com/office/officeart/2005/8/layout/default"/>
    <dgm:cxn modelId="{2612EA80-0726-494A-B29E-6BED0FB63436}" type="presParOf" srcId="{20AFD2A3-FBCF-4F69-8A84-69439E3FEA30}" destId="{F38B5D73-BE62-4C80-95D9-A4646750C08E}" srcOrd="5" destOrd="0" presId="urn:microsoft.com/office/officeart/2005/8/layout/default"/>
    <dgm:cxn modelId="{7D40BCE5-F3BD-4D6F-96CC-01B5DE069852}" type="presParOf" srcId="{20AFD2A3-FBCF-4F69-8A84-69439E3FEA30}" destId="{D1D055E9-0946-4C27-876E-A9DBC1682799}" srcOrd="6" destOrd="0" presId="urn:microsoft.com/office/officeart/2005/8/layout/default"/>
    <dgm:cxn modelId="{F93062BB-A81E-481F-A21F-2C7C8F3DC974}" type="presParOf" srcId="{20AFD2A3-FBCF-4F69-8A84-69439E3FEA30}" destId="{1DFCBBD2-00F5-489B-BDF2-44A6B6504A96}" srcOrd="7" destOrd="0" presId="urn:microsoft.com/office/officeart/2005/8/layout/default"/>
    <dgm:cxn modelId="{1574E128-39CA-4FE0-8C7B-E3326919B53D}" type="presParOf" srcId="{20AFD2A3-FBCF-4F69-8A84-69439E3FEA30}" destId="{E290C56F-3A55-4532-A5A4-23B3A783C8ED}" srcOrd="8" destOrd="0" presId="urn:microsoft.com/office/officeart/2005/8/layout/default"/>
    <dgm:cxn modelId="{32D93509-8328-4533-8F2E-BF997984702F}" type="presParOf" srcId="{20AFD2A3-FBCF-4F69-8A84-69439E3FEA30}" destId="{94D1361E-B1BF-4158-BD95-3CF686FE3A1F}" srcOrd="9" destOrd="0" presId="urn:microsoft.com/office/officeart/2005/8/layout/default"/>
    <dgm:cxn modelId="{8F520297-7AE0-4794-BE99-2BA97DCD41F1}" type="presParOf" srcId="{20AFD2A3-FBCF-4F69-8A84-69439E3FEA30}" destId="{AA5797A1-F8C6-458B-9369-5AF3A5C0B512}" srcOrd="10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B0524BA-5547-42F1-BB21-C4F622D3CBE5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FE5BFEF-C72A-4CA9-8F39-06A477BF0FCB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«Экспресс-Финансы»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8DDAC-1025-46D5-9D7C-9841ADAE044D}" type="par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B766C2-E241-43EC-AB5F-58E23C7DE9F2}" type="sib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B9C210-3152-4212-9E3F-7B9B60ADDDBE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«Экспресс-Статистика»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A2166-09D9-4B8E-9E10-BE7E2614E5DC}" type="par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613E74-A9AD-4EBB-B136-2BD31BD01CD9}" type="sib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BF67EF-B7DC-44F4-BD73-3004A279C496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r>
            <a: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Бюджетирование»</a:t>
          </a:r>
          <a:endParaRPr lang="ru-RU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12DE70-BBCE-41C1-BBAD-E040D6946154}" type="par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FF2BC8-B73B-4628-A320-C46DD95FB71B}" type="sib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5220E-D56E-4A98-AFF2-C3EFAD635611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b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Контакт»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39842-3B0F-4A99-A7E9-26218514B7B0}" type="par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DF456C-3A00-4210-80FA-378681132981}" type="sib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A6626B-A9F4-48AF-99DA-46D395E28CE4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«Экспресс-Продажи»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930ED6-319E-41DF-B10A-552AE9DE1915}" type="par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47046B-92BF-440A-A1DA-86268394CE42}" type="sib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D1739-3F0A-46A0-B0C4-860D76BA0B3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«Экспресс-Договоры»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4EBBD-E4E6-40CA-BC97-F2BC011ADD89}" type="par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367F83-827C-4742-846C-C9F185427078}" type="sib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FD2A3-FBCF-4F69-8A84-69439E3FEA30}" type="pres">
      <dgm:prSet presAssocID="{4B0524BA-5547-42F1-BB21-C4F622D3CB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D96653-565A-4BB8-BC95-F606C3E823BC}" type="pres">
      <dgm:prSet presAssocID="{7FE5BFEF-C72A-4CA9-8F39-06A477BF0FC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74511-5416-4BBD-900D-7A18B3CDE38E}" type="pres">
      <dgm:prSet presAssocID="{90B766C2-E241-43EC-AB5F-58E23C7DE9F2}" presName="sibTrans" presStyleCnt="0"/>
      <dgm:spPr/>
      <dgm:t>
        <a:bodyPr/>
        <a:lstStyle/>
        <a:p>
          <a:endParaRPr lang="ru-RU"/>
        </a:p>
      </dgm:t>
    </dgm:pt>
    <dgm:pt modelId="{675D5570-BF1E-4F5E-8599-F06477335DFF}" type="pres">
      <dgm:prSet presAssocID="{11B9C210-3152-4212-9E3F-7B9B60ADDDB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51E65-2CA0-4B17-8796-56261A3C3782}" type="pres">
      <dgm:prSet presAssocID="{23613E74-A9AD-4EBB-B136-2BD31BD01CD9}" presName="sibTrans" presStyleCnt="0"/>
      <dgm:spPr/>
      <dgm:t>
        <a:bodyPr/>
        <a:lstStyle/>
        <a:p>
          <a:endParaRPr lang="ru-RU"/>
        </a:p>
      </dgm:t>
    </dgm:pt>
    <dgm:pt modelId="{59C0C2B9-0722-4E88-9E10-2AF2E3212836}" type="pres">
      <dgm:prSet presAssocID="{A0BF67EF-B7DC-44F4-BD73-3004A279C49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B5D73-BE62-4C80-95D9-A4646750C08E}" type="pres">
      <dgm:prSet presAssocID="{2FFF2BC8-B73B-4628-A320-C46DD95FB71B}" presName="sibTrans" presStyleCnt="0"/>
      <dgm:spPr/>
      <dgm:t>
        <a:bodyPr/>
        <a:lstStyle/>
        <a:p>
          <a:endParaRPr lang="ru-RU"/>
        </a:p>
      </dgm:t>
    </dgm:pt>
    <dgm:pt modelId="{D1D055E9-0946-4C27-876E-A9DBC1682799}" type="pres">
      <dgm:prSet presAssocID="{D1A5220E-D56E-4A98-AFF2-C3EFAD6356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CBBD2-00F5-489B-BDF2-44A6B6504A96}" type="pres">
      <dgm:prSet presAssocID="{AADF456C-3A00-4210-80FA-378681132981}" presName="sibTrans" presStyleCnt="0"/>
      <dgm:spPr/>
      <dgm:t>
        <a:bodyPr/>
        <a:lstStyle/>
        <a:p>
          <a:endParaRPr lang="ru-RU"/>
        </a:p>
      </dgm:t>
    </dgm:pt>
    <dgm:pt modelId="{E290C56F-3A55-4532-A5A4-23B3A783C8ED}" type="pres">
      <dgm:prSet presAssocID="{27A6626B-A9F4-48AF-99DA-46D395E28CE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1361E-B1BF-4158-BD95-3CF686FE3A1F}" type="pres">
      <dgm:prSet presAssocID="{A147046B-92BF-440A-A1DA-86268394CE42}" presName="sibTrans" presStyleCnt="0"/>
      <dgm:spPr/>
      <dgm:t>
        <a:bodyPr/>
        <a:lstStyle/>
        <a:p>
          <a:endParaRPr lang="ru-RU"/>
        </a:p>
      </dgm:t>
    </dgm:pt>
    <dgm:pt modelId="{AA5797A1-F8C6-458B-9369-5AF3A5C0B512}" type="pres">
      <dgm:prSet presAssocID="{7A5D1739-3F0A-46A0-B0C4-860D76BA0B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82C03E-88CD-4D5C-8BC7-B0BCD4CBEFB4}" srcId="{4B0524BA-5547-42F1-BB21-C4F622D3CBE5}" destId="{11B9C210-3152-4212-9E3F-7B9B60ADDDBE}" srcOrd="1" destOrd="0" parTransId="{7F2A2166-09D9-4B8E-9E10-BE7E2614E5DC}" sibTransId="{23613E74-A9AD-4EBB-B136-2BD31BD01CD9}"/>
    <dgm:cxn modelId="{AC50F2C0-7E4A-48E7-801B-79795613B2E3}" srcId="{4B0524BA-5547-42F1-BB21-C4F622D3CBE5}" destId="{7A5D1739-3F0A-46A0-B0C4-860D76BA0B34}" srcOrd="5" destOrd="0" parTransId="{0E84EBBD-E4E6-40CA-BC97-F2BC011ADD89}" sibTransId="{1B367F83-827C-4742-846C-C9F185427078}"/>
    <dgm:cxn modelId="{587F9DB1-486F-4DAD-8253-FB5C0FF55253}" srcId="{4B0524BA-5547-42F1-BB21-C4F622D3CBE5}" destId="{27A6626B-A9F4-48AF-99DA-46D395E28CE4}" srcOrd="4" destOrd="0" parTransId="{52930ED6-319E-41DF-B10A-552AE9DE1915}" sibTransId="{A147046B-92BF-440A-A1DA-86268394CE42}"/>
    <dgm:cxn modelId="{A045B9D6-592A-4AE5-8020-97EA04E4100F}" type="presOf" srcId="{27A6626B-A9F4-48AF-99DA-46D395E28CE4}" destId="{E290C56F-3A55-4532-A5A4-23B3A783C8ED}" srcOrd="0" destOrd="0" presId="urn:microsoft.com/office/officeart/2005/8/layout/default"/>
    <dgm:cxn modelId="{C05EDB54-E59E-4783-8FB3-5D91C988045B}" type="presOf" srcId="{4B0524BA-5547-42F1-BB21-C4F622D3CBE5}" destId="{20AFD2A3-FBCF-4F69-8A84-69439E3FEA30}" srcOrd="0" destOrd="0" presId="urn:microsoft.com/office/officeart/2005/8/layout/default"/>
    <dgm:cxn modelId="{32315A9E-FC5C-4BB1-A264-36053F4D0409}" type="presOf" srcId="{7FE5BFEF-C72A-4CA9-8F39-06A477BF0FCB}" destId="{BDD96653-565A-4BB8-BC95-F606C3E823BC}" srcOrd="0" destOrd="0" presId="urn:microsoft.com/office/officeart/2005/8/layout/default"/>
    <dgm:cxn modelId="{DD79E3FF-EC8E-4853-BA2F-BA27E749E6AB}" type="presOf" srcId="{7A5D1739-3F0A-46A0-B0C4-860D76BA0B34}" destId="{AA5797A1-F8C6-458B-9369-5AF3A5C0B512}" srcOrd="0" destOrd="0" presId="urn:microsoft.com/office/officeart/2005/8/layout/default"/>
    <dgm:cxn modelId="{915CD178-C2B6-436E-B2BA-AE6E18394E67}" srcId="{4B0524BA-5547-42F1-BB21-C4F622D3CBE5}" destId="{D1A5220E-D56E-4A98-AFF2-C3EFAD635611}" srcOrd="3" destOrd="0" parTransId="{B4B39842-3B0F-4A99-A7E9-26218514B7B0}" sibTransId="{AADF456C-3A00-4210-80FA-378681132981}"/>
    <dgm:cxn modelId="{8AD68D0E-5936-4190-801F-1F712AE1F71D}" srcId="{4B0524BA-5547-42F1-BB21-C4F622D3CBE5}" destId="{7FE5BFEF-C72A-4CA9-8F39-06A477BF0FCB}" srcOrd="0" destOrd="0" parTransId="{2E68DDAC-1025-46D5-9D7C-9841ADAE044D}" sibTransId="{90B766C2-E241-43EC-AB5F-58E23C7DE9F2}"/>
    <dgm:cxn modelId="{88FC5537-34EA-4CAF-97F0-A1C2606EF39F}" type="presOf" srcId="{11B9C210-3152-4212-9E3F-7B9B60ADDDBE}" destId="{675D5570-BF1E-4F5E-8599-F06477335DFF}" srcOrd="0" destOrd="0" presId="urn:microsoft.com/office/officeart/2005/8/layout/default"/>
    <dgm:cxn modelId="{DE04FC9C-875B-4B6F-8A07-D337CD34D9BB}" type="presOf" srcId="{A0BF67EF-B7DC-44F4-BD73-3004A279C496}" destId="{59C0C2B9-0722-4E88-9E10-2AF2E3212836}" srcOrd="0" destOrd="0" presId="urn:microsoft.com/office/officeart/2005/8/layout/default"/>
    <dgm:cxn modelId="{E10E0034-E5FB-4590-B11B-D59E2D0A33D8}" type="presOf" srcId="{D1A5220E-D56E-4A98-AFF2-C3EFAD635611}" destId="{D1D055E9-0946-4C27-876E-A9DBC1682799}" srcOrd="0" destOrd="0" presId="urn:microsoft.com/office/officeart/2005/8/layout/default"/>
    <dgm:cxn modelId="{7EBB11F5-8A29-4023-BC1C-EBD8557E82D4}" srcId="{4B0524BA-5547-42F1-BB21-C4F622D3CBE5}" destId="{A0BF67EF-B7DC-44F4-BD73-3004A279C496}" srcOrd="2" destOrd="0" parTransId="{7712DE70-BBCE-41C1-BBAD-E040D6946154}" sibTransId="{2FFF2BC8-B73B-4628-A320-C46DD95FB71B}"/>
    <dgm:cxn modelId="{34A4B0DE-1D16-4A76-853C-6DFA7E967C3F}" type="presParOf" srcId="{20AFD2A3-FBCF-4F69-8A84-69439E3FEA30}" destId="{BDD96653-565A-4BB8-BC95-F606C3E823BC}" srcOrd="0" destOrd="0" presId="urn:microsoft.com/office/officeart/2005/8/layout/default"/>
    <dgm:cxn modelId="{831E9254-04A0-4F92-A47E-086B64E272C6}" type="presParOf" srcId="{20AFD2A3-FBCF-4F69-8A84-69439E3FEA30}" destId="{DA374511-5416-4BBD-900D-7A18B3CDE38E}" srcOrd="1" destOrd="0" presId="urn:microsoft.com/office/officeart/2005/8/layout/default"/>
    <dgm:cxn modelId="{B7175D96-D2E2-4644-BBE0-6FE6834B5568}" type="presParOf" srcId="{20AFD2A3-FBCF-4F69-8A84-69439E3FEA30}" destId="{675D5570-BF1E-4F5E-8599-F06477335DFF}" srcOrd="2" destOrd="0" presId="urn:microsoft.com/office/officeart/2005/8/layout/default"/>
    <dgm:cxn modelId="{6669F606-1CF1-477D-8A86-EDA9B521B8BA}" type="presParOf" srcId="{20AFD2A3-FBCF-4F69-8A84-69439E3FEA30}" destId="{CB851E65-2CA0-4B17-8796-56261A3C3782}" srcOrd="3" destOrd="0" presId="urn:microsoft.com/office/officeart/2005/8/layout/default"/>
    <dgm:cxn modelId="{EBD8ACEB-C826-4D6A-B532-39A65C4711FB}" type="presParOf" srcId="{20AFD2A3-FBCF-4F69-8A84-69439E3FEA30}" destId="{59C0C2B9-0722-4E88-9E10-2AF2E3212836}" srcOrd="4" destOrd="0" presId="urn:microsoft.com/office/officeart/2005/8/layout/default"/>
    <dgm:cxn modelId="{3092D5A8-23B4-4A20-887B-77567CABADB5}" type="presParOf" srcId="{20AFD2A3-FBCF-4F69-8A84-69439E3FEA30}" destId="{F38B5D73-BE62-4C80-95D9-A4646750C08E}" srcOrd="5" destOrd="0" presId="urn:microsoft.com/office/officeart/2005/8/layout/default"/>
    <dgm:cxn modelId="{5CE909A1-C014-48F8-AF3A-088A90B39D4C}" type="presParOf" srcId="{20AFD2A3-FBCF-4F69-8A84-69439E3FEA30}" destId="{D1D055E9-0946-4C27-876E-A9DBC1682799}" srcOrd="6" destOrd="0" presId="urn:microsoft.com/office/officeart/2005/8/layout/default"/>
    <dgm:cxn modelId="{66E5217B-DDF9-4FC5-8EE7-D72E07E72A1F}" type="presParOf" srcId="{20AFD2A3-FBCF-4F69-8A84-69439E3FEA30}" destId="{1DFCBBD2-00F5-489B-BDF2-44A6B6504A96}" srcOrd="7" destOrd="0" presId="urn:microsoft.com/office/officeart/2005/8/layout/default"/>
    <dgm:cxn modelId="{6A326477-805A-41CD-A524-4D385C73A82E}" type="presParOf" srcId="{20AFD2A3-FBCF-4F69-8A84-69439E3FEA30}" destId="{E290C56F-3A55-4532-A5A4-23B3A783C8ED}" srcOrd="8" destOrd="0" presId="urn:microsoft.com/office/officeart/2005/8/layout/default"/>
    <dgm:cxn modelId="{22481C05-E58D-43FE-B0C3-4701EDCA4B01}" type="presParOf" srcId="{20AFD2A3-FBCF-4F69-8A84-69439E3FEA30}" destId="{94D1361E-B1BF-4158-BD95-3CF686FE3A1F}" srcOrd="9" destOrd="0" presId="urn:microsoft.com/office/officeart/2005/8/layout/default"/>
    <dgm:cxn modelId="{1956A451-9986-473E-A115-DC00D406C4C2}" type="presParOf" srcId="{20AFD2A3-FBCF-4F69-8A84-69439E3FEA30}" destId="{AA5797A1-F8C6-458B-9369-5AF3A5C0B512}" srcOrd="10" destOrd="0" presId="urn:microsoft.com/office/officeart/2005/8/layout/default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B0524BA-5547-42F1-BB21-C4F622D3CBE5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FE5BFEF-C72A-4CA9-8F39-06A477BF0FCB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«Экспресс-Финансы»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68DDAC-1025-46D5-9D7C-9841ADAE044D}" type="par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B766C2-E241-43EC-AB5F-58E23C7DE9F2}" type="sibTrans" cxnId="{8AD68D0E-5936-4190-801F-1F712AE1F71D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B9C210-3152-4212-9E3F-7B9B60ADDDBE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«Экспресс-Статистика»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A2166-09D9-4B8E-9E10-BE7E2614E5DC}" type="par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613E74-A9AD-4EBB-B136-2BD31BD01CD9}" type="sibTrans" cxnId="{FA82C03E-88CD-4D5C-8BC7-B0BCD4CBEFB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BF67EF-B7DC-44F4-BD73-3004A279C496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r>
            <a: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Бюджетирование»</a:t>
          </a:r>
          <a:endParaRPr lang="ru-RU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12DE70-BBCE-41C1-BBAD-E040D6946154}" type="par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FF2BC8-B73B-4628-A320-C46DD95FB71B}" type="sibTrans" cxnId="{7EBB11F5-8A29-4023-BC1C-EBD8557E82D4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5220E-D56E-4A98-AFF2-C3EFAD635611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</a:t>
          </a:r>
          <a:b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Контакт»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B39842-3B0F-4A99-A7E9-26218514B7B0}" type="par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DF456C-3A00-4210-80FA-378681132981}" type="sibTrans" cxnId="{915CD178-C2B6-436E-B2BA-AE6E18394E67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A6626B-A9F4-48AF-99DA-46D395E28CE4}">
      <dgm:prSet phldrT="[Текст]" custT="1"/>
      <dgm:spPr>
        <a:solidFill>
          <a:srgbClr val="918485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«Экспресс-Продажи»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930ED6-319E-41DF-B10A-552AE9DE1915}" type="par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47046B-92BF-440A-A1DA-86268394CE42}" type="sibTrans" cxnId="{587F9DB1-486F-4DAD-8253-FB5C0FF5525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D1739-3F0A-46A0-B0C4-860D76BA0B34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«Экспресс-Договоры»</a:t>
          </a:r>
          <a:endParaRPr lang="ru-RU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4EBBD-E4E6-40CA-BC97-F2BC011ADD89}" type="par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367F83-827C-4742-846C-C9F185427078}" type="sibTrans" cxnId="{AC50F2C0-7E4A-48E7-801B-79795613B2E3}">
      <dgm:prSet/>
      <dgm:spPr/>
      <dgm:t>
        <a:bodyPr/>
        <a:lstStyle/>
        <a:p>
          <a:endParaRPr lang="ru-RU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FD2A3-FBCF-4F69-8A84-69439E3FEA30}" type="pres">
      <dgm:prSet presAssocID="{4B0524BA-5547-42F1-BB21-C4F622D3CB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D96653-565A-4BB8-BC95-F606C3E823BC}" type="pres">
      <dgm:prSet presAssocID="{7FE5BFEF-C72A-4CA9-8F39-06A477BF0FC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74511-5416-4BBD-900D-7A18B3CDE38E}" type="pres">
      <dgm:prSet presAssocID="{90B766C2-E241-43EC-AB5F-58E23C7DE9F2}" presName="sibTrans" presStyleCnt="0"/>
      <dgm:spPr/>
      <dgm:t>
        <a:bodyPr/>
        <a:lstStyle/>
        <a:p>
          <a:endParaRPr lang="ru-RU"/>
        </a:p>
      </dgm:t>
    </dgm:pt>
    <dgm:pt modelId="{675D5570-BF1E-4F5E-8599-F06477335DFF}" type="pres">
      <dgm:prSet presAssocID="{11B9C210-3152-4212-9E3F-7B9B60ADDDB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51E65-2CA0-4B17-8796-56261A3C3782}" type="pres">
      <dgm:prSet presAssocID="{23613E74-A9AD-4EBB-B136-2BD31BD01CD9}" presName="sibTrans" presStyleCnt="0"/>
      <dgm:spPr/>
      <dgm:t>
        <a:bodyPr/>
        <a:lstStyle/>
        <a:p>
          <a:endParaRPr lang="ru-RU"/>
        </a:p>
      </dgm:t>
    </dgm:pt>
    <dgm:pt modelId="{59C0C2B9-0722-4E88-9E10-2AF2E3212836}" type="pres">
      <dgm:prSet presAssocID="{A0BF67EF-B7DC-44F4-BD73-3004A279C49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B5D73-BE62-4C80-95D9-A4646750C08E}" type="pres">
      <dgm:prSet presAssocID="{2FFF2BC8-B73B-4628-A320-C46DD95FB71B}" presName="sibTrans" presStyleCnt="0"/>
      <dgm:spPr/>
      <dgm:t>
        <a:bodyPr/>
        <a:lstStyle/>
        <a:p>
          <a:endParaRPr lang="ru-RU"/>
        </a:p>
      </dgm:t>
    </dgm:pt>
    <dgm:pt modelId="{D1D055E9-0946-4C27-876E-A9DBC1682799}" type="pres">
      <dgm:prSet presAssocID="{D1A5220E-D56E-4A98-AFF2-C3EFAD6356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CBBD2-00F5-489B-BDF2-44A6B6504A96}" type="pres">
      <dgm:prSet presAssocID="{AADF456C-3A00-4210-80FA-378681132981}" presName="sibTrans" presStyleCnt="0"/>
      <dgm:spPr/>
      <dgm:t>
        <a:bodyPr/>
        <a:lstStyle/>
        <a:p>
          <a:endParaRPr lang="ru-RU"/>
        </a:p>
      </dgm:t>
    </dgm:pt>
    <dgm:pt modelId="{E290C56F-3A55-4532-A5A4-23B3A783C8ED}" type="pres">
      <dgm:prSet presAssocID="{27A6626B-A9F4-48AF-99DA-46D395E28CE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1361E-B1BF-4158-BD95-3CF686FE3A1F}" type="pres">
      <dgm:prSet presAssocID="{A147046B-92BF-440A-A1DA-86268394CE42}" presName="sibTrans" presStyleCnt="0"/>
      <dgm:spPr/>
      <dgm:t>
        <a:bodyPr/>
        <a:lstStyle/>
        <a:p>
          <a:endParaRPr lang="ru-RU"/>
        </a:p>
      </dgm:t>
    </dgm:pt>
    <dgm:pt modelId="{AA5797A1-F8C6-458B-9369-5AF3A5C0B512}" type="pres">
      <dgm:prSet presAssocID="{7A5D1739-3F0A-46A0-B0C4-860D76BA0B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82C03E-88CD-4D5C-8BC7-B0BCD4CBEFB4}" srcId="{4B0524BA-5547-42F1-BB21-C4F622D3CBE5}" destId="{11B9C210-3152-4212-9E3F-7B9B60ADDDBE}" srcOrd="1" destOrd="0" parTransId="{7F2A2166-09D9-4B8E-9E10-BE7E2614E5DC}" sibTransId="{23613E74-A9AD-4EBB-B136-2BD31BD01CD9}"/>
    <dgm:cxn modelId="{2BD148C2-38CD-497C-93B6-356E576CE3A9}" type="presOf" srcId="{7A5D1739-3F0A-46A0-B0C4-860D76BA0B34}" destId="{AA5797A1-F8C6-458B-9369-5AF3A5C0B512}" srcOrd="0" destOrd="0" presId="urn:microsoft.com/office/officeart/2005/8/layout/default"/>
    <dgm:cxn modelId="{AC50F2C0-7E4A-48E7-801B-79795613B2E3}" srcId="{4B0524BA-5547-42F1-BB21-C4F622D3CBE5}" destId="{7A5D1739-3F0A-46A0-B0C4-860D76BA0B34}" srcOrd="5" destOrd="0" parTransId="{0E84EBBD-E4E6-40CA-BC97-F2BC011ADD89}" sibTransId="{1B367F83-827C-4742-846C-C9F185427078}"/>
    <dgm:cxn modelId="{DF08F9C9-70B1-4CDE-A144-777DC26CD069}" type="presOf" srcId="{7FE5BFEF-C72A-4CA9-8F39-06A477BF0FCB}" destId="{BDD96653-565A-4BB8-BC95-F606C3E823BC}" srcOrd="0" destOrd="0" presId="urn:microsoft.com/office/officeart/2005/8/layout/default"/>
    <dgm:cxn modelId="{587F9DB1-486F-4DAD-8253-FB5C0FF55253}" srcId="{4B0524BA-5547-42F1-BB21-C4F622D3CBE5}" destId="{27A6626B-A9F4-48AF-99DA-46D395E28CE4}" srcOrd="4" destOrd="0" parTransId="{52930ED6-319E-41DF-B10A-552AE9DE1915}" sibTransId="{A147046B-92BF-440A-A1DA-86268394CE42}"/>
    <dgm:cxn modelId="{1AE7B2BB-A016-4628-AF41-0616C74AC8EF}" type="presOf" srcId="{D1A5220E-D56E-4A98-AFF2-C3EFAD635611}" destId="{D1D055E9-0946-4C27-876E-A9DBC1682799}" srcOrd="0" destOrd="0" presId="urn:microsoft.com/office/officeart/2005/8/layout/default"/>
    <dgm:cxn modelId="{7ABE3D46-FFEB-4959-8D3C-FBA49E1DEF6A}" type="presOf" srcId="{11B9C210-3152-4212-9E3F-7B9B60ADDDBE}" destId="{675D5570-BF1E-4F5E-8599-F06477335DFF}" srcOrd="0" destOrd="0" presId="urn:microsoft.com/office/officeart/2005/8/layout/default"/>
    <dgm:cxn modelId="{B4DBC685-4A44-46BF-A0F7-0ADEC15CA964}" type="presOf" srcId="{A0BF67EF-B7DC-44F4-BD73-3004A279C496}" destId="{59C0C2B9-0722-4E88-9E10-2AF2E3212836}" srcOrd="0" destOrd="0" presId="urn:microsoft.com/office/officeart/2005/8/layout/default"/>
    <dgm:cxn modelId="{915CD178-C2B6-436E-B2BA-AE6E18394E67}" srcId="{4B0524BA-5547-42F1-BB21-C4F622D3CBE5}" destId="{D1A5220E-D56E-4A98-AFF2-C3EFAD635611}" srcOrd="3" destOrd="0" parTransId="{B4B39842-3B0F-4A99-A7E9-26218514B7B0}" sibTransId="{AADF456C-3A00-4210-80FA-378681132981}"/>
    <dgm:cxn modelId="{AD16C6BC-E06C-4DE4-B062-7C9C4262FA54}" type="presOf" srcId="{27A6626B-A9F4-48AF-99DA-46D395E28CE4}" destId="{E290C56F-3A55-4532-A5A4-23B3A783C8ED}" srcOrd="0" destOrd="0" presId="urn:microsoft.com/office/officeart/2005/8/layout/default"/>
    <dgm:cxn modelId="{8AD68D0E-5936-4190-801F-1F712AE1F71D}" srcId="{4B0524BA-5547-42F1-BB21-C4F622D3CBE5}" destId="{7FE5BFEF-C72A-4CA9-8F39-06A477BF0FCB}" srcOrd="0" destOrd="0" parTransId="{2E68DDAC-1025-46D5-9D7C-9841ADAE044D}" sibTransId="{90B766C2-E241-43EC-AB5F-58E23C7DE9F2}"/>
    <dgm:cxn modelId="{1A6D633E-34A5-4C65-8C84-B4B0D4E68B76}" type="presOf" srcId="{4B0524BA-5547-42F1-BB21-C4F622D3CBE5}" destId="{20AFD2A3-FBCF-4F69-8A84-69439E3FEA30}" srcOrd="0" destOrd="0" presId="urn:microsoft.com/office/officeart/2005/8/layout/default"/>
    <dgm:cxn modelId="{7EBB11F5-8A29-4023-BC1C-EBD8557E82D4}" srcId="{4B0524BA-5547-42F1-BB21-C4F622D3CBE5}" destId="{A0BF67EF-B7DC-44F4-BD73-3004A279C496}" srcOrd="2" destOrd="0" parTransId="{7712DE70-BBCE-41C1-BBAD-E040D6946154}" sibTransId="{2FFF2BC8-B73B-4628-A320-C46DD95FB71B}"/>
    <dgm:cxn modelId="{D6216000-8D59-46C8-BDE8-C9835BC47624}" type="presParOf" srcId="{20AFD2A3-FBCF-4F69-8A84-69439E3FEA30}" destId="{BDD96653-565A-4BB8-BC95-F606C3E823BC}" srcOrd="0" destOrd="0" presId="urn:microsoft.com/office/officeart/2005/8/layout/default"/>
    <dgm:cxn modelId="{C9E696FD-1DD5-4A31-934D-9ECF4573C4F5}" type="presParOf" srcId="{20AFD2A3-FBCF-4F69-8A84-69439E3FEA30}" destId="{DA374511-5416-4BBD-900D-7A18B3CDE38E}" srcOrd="1" destOrd="0" presId="urn:microsoft.com/office/officeart/2005/8/layout/default"/>
    <dgm:cxn modelId="{A1877F15-DA36-4B77-A905-436551407FED}" type="presParOf" srcId="{20AFD2A3-FBCF-4F69-8A84-69439E3FEA30}" destId="{675D5570-BF1E-4F5E-8599-F06477335DFF}" srcOrd="2" destOrd="0" presId="urn:microsoft.com/office/officeart/2005/8/layout/default"/>
    <dgm:cxn modelId="{D93DA2F2-A0BF-49AE-8871-070745E32B54}" type="presParOf" srcId="{20AFD2A3-FBCF-4F69-8A84-69439E3FEA30}" destId="{CB851E65-2CA0-4B17-8796-56261A3C3782}" srcOrd="3" destOrd="0" presId="urn:microsoft.com/office/officeart/2005/8/layout/default"/>
    <dgm:cxn modelId="{3815B300-5706-40D0-A918-36F8A56923CB}" type="presParOf" srcId="{20AFD2A3-FBCF-4F69-8A84-69439E3FEA30}" destId="{59C0C2B9-0722-4E88-9E10-2AF2E3212836}" srcOrd="4" destOrd="0" presId="urn:microsoft.com/office/officeart/2005/8/layout/default"/>
    <dgm:cxn modelId="{D7D50B50-9C3B-4074-B1D8-6C0E2F9F0742}" type="presParOf" srcId="{20AFD2A3-FBCF-4F69-8A84-69439E3FEA30}" destId="{F38B5D73-BE62-4C80-95D9-A4646750C08E}" srcOrd="5" destOrd="0" presId="urn:microsoft.com/office/officeart/2005/8/layout/default"/>
    <dgm:cxn modelId="{6AF50CDD-9E69-40E4-98A3-641CEFFD8C4C}" type="presParOf" srcId="{20AFD2A3-FBCF-4F69-8A84-69439E3FEA30}" destId="{D1D055E9-0946-4C27-876E-A9DBC1682799}" srcOrd="6" destOrd="0" presId="urn:microsoft.com/office/officeart/2005/8/layout/default"/>
    <dgm:cxn modelId="{B9052F1E-A850-4596-8852-022F5C71E884}" type="presParOf" srcId="{20AFD2A3-FBCF-4F69-8A84-69439E3FEA30}" destId="{1DFCBBD2-00F5-489B-BDF2-44A6B6504A96}" srcOrd="7" destOrd="0" presId="urn:microsoft.com/office/officeart/2005/8/layout/default"/>
    <dgm:cxn modelId="{007AEB2E-3431-4959-A672-1A5D3A9847A0}" type="presParOf" srcId="{20AFD2A3-FBCF-4F69-8A84-69439E3FEA30}" destId="{E290C56F-3A55-4532-A5A4-23B3A783C8ED}" srcOrd="8" destOrd="0" presId="urn:microsoft.com/office/officeart/2005/8/layout/default"/>
    <dgm:cxn modelId="{DE5B8B76-5E57-4CB2-8F2A-8BB72F3825E6}" type="presParOf" srcId="{20AFD2A3-FBCF-4F69-8A84-69439E3FEA30}" destId="{94D1361E-B1BF-4158-BD95-3CF686FE3A1F}" srcOrd="9" destOrd="0" presId="urn:microsoft.com/office/officeart/2005/8/layout/default"/>
    <dgm:cxn modelId="{8FA323D2-B29D-4E8B-9E16-7D879926DB93}" type="presParOf" srcId="{20AFD2A3-FBCF-4F69-8A84-69439E3FEA30}" destId="{AA5797A1-F8C6-458B-9369-5AF3A5C0B512}" srcOrd="10" destOrd="0" presId="urn:microsoft.com/office/officeart/2005/8/layout/default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98E5E4-D79E-4CF4-816D-2D3131DFB2A9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1C092D8-7100-4854-A6E9-3FD7BAF934FD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4602825-0EEF-44DC-BB41-F494B160F80B}" type="parTrans" cxnId="{0B5A3E11-8E13-4C97-98FB-74376A927616}">
      <dgm:prSet/>
      <dgm:spPr/>
      <dgm:t>
        <a:bodyPr/>
        <a:lstStyle/>
        <a:p>
          <a:endParaRPr lang="ru-RU"/>
        </a:p>
      </dgm:t>
    </dgm:pt>
    <dgm:pt modelId="{EAE1F0E9-E0BB-4646-9089-4F371623B54B}" type="sibTrans" cxnId="{0B5A3E11-8E13-4C97-98FB-74376A927616}">
      <dgm:prSet/>
      <dgm:spPr/>
      <dgm:t>
        <a:bodyPr/>
        <a:lstStyle/>
        <a:p>
          <a:endParaRPr lang="ru-RU"/>
        </a:p>
      </dgm:t>
    </dgm:pt>
    <dgm:pt modelId="{61938921-A889-4CF2-A270-B58827AB2FC6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CF44766-0952-4783-8A60-D09530D1963C}" type="parTrans" cxnId="{11B577C9-C447-4252-BC57-6B174C0F462A}">
      <dgm:prSet/>
      <dgm:spPr/>
      <dgm:t>
        <a:bodyPr/>
        <a:lstStyle/>
        <a:p>
          <a:endParaRPr lang="ru-RU"/>
        </a:p>
      </dgm:t>
    </dgm:pt>
    <dgm:pt modelId="{C78786BA-513A-4D55-BACD-E5627D2EB44E}" type="sibTrans" cxnId="{11B577C9-C447-4252-BC57-6B174C0F462A}">
      <dgm:prSet/>
      <dgm:spPr/>
      <dgm:t>
        <a:bodyPr/>
        <a:lstStyle/>
        <a:p>
          <a:endParaRPr lang="ru-RU"/>
        </a:p>
      </dgm:t>
    </dgm:pt>
    <dgm:pt modelId="{369E1695-FA62-4F62-9EC2-1F81DB15EAE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912186A5-6CC2-4AE8-BC86-1FF5D09EE15D}" type="parTrans" cxnId="{480B95D6-B0D1-4BD9-9D67-E8AFBDE2AE1D}">
      <dgm:prSet/>
      <dgm:spPr/>
      <dgm:t>
        <a:bodyPr/>
        <a:lstStyle/>
        <a:p>
          <a:endParaRPr lang="ru-RU"/>
        </a:p>
      </dgm:t>
    </dgm:pt>
    <dgm:pt modelId="{8B96490A-8725-4AE2-AB54-211ABB68AE02}" type="sibTrans" cxnId="{480B95D6-B0D1-4BD9-9D67-E8AFBDE2AE1D}">
      <dgm:prSet/>
      <dgm:spPr/>
      <dgm:t>
        <a:bodyPr/>
        <a:lstStyle/>
        <a:p>
          <a:endParaRPr lang="ru-RU"/>
        </a:p>
      </dgm:t>
    </dgm:pt>
    <dgm:pt modelId="{457EC033-4D6F-44DD-ACDB-EBE609609A2F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9320B986-929E-4E1E-B3FD-9B7C9B18A975}" type="parTrans" cxnId="{63A0655A-76E4-4147-BEE3-584CA080AC75}">
      <dgm:prSet/>
      <dgm:spPr/>
      <dgm:t>
        <a:bodyPr/>
        <a:lstStyle/>
        <a:p>
          <a:endParaRPr lang="ru-RU"/>
        </a:p>
      </dgm:t>
    </dgm:pt>
    <dgm:pt modelId="{15EF4CEB-B49C-433D-BF64-F3AF46FF73C0}" type="sibTrans" cxnId="{63A0655A-76E4-4147-BEE3-584CA080AC75}">
      <dgm:prSet/>
      <dgm:spPr/>
      <dgm:t>
        <a:bodyPr/>
        <a:lstStyle/>
        <a:p>
          <a:endParaRPr lang="ru-RU"/>
        </a:p>
      </dgm:t>
    </dgm:pt>
    <dgm:pt modelId="{C8360C9F-4B88-4563-A9F2-5D03F4A2265A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058DAD67-6D17-48E5-B120-AA599F872C34}" type="parTrans" cxnId="{CC50E631-90B8-4E9C-96C9-82BDD20884C6}">
      <dgm:prSet/>
      <dgm:spPr/>
      <dgm:t>
        <a:bodyPr/>
        <a:lstStyle/>
        <a:p>
          <a:endParaRPr lang="ru-RU"/>
        </a:p>
      </dgm:t>
    </dgm:pt>
    <dgm:pt modelId="{25837FFA-E45C-4120-A354-589465629985}" type="sibTrans" cxnId="{CC50E631-90B8-4E9C-96C9-82BDD20884C6}">
      <dgm:prSet/>
      <dgm:spPr/>
      <dgm:t>
        <a:bodyPr/>
        <a:lstStyle/>
        <a:p>
          <a:endParaRPr lang="ru-RU"/>
        </a:p>
      </dgm:t>
    </dgm:pt>
    <dgm:pt modelId="{A0FFE2C6-5E07-4044-9AA0-342008F7DA9C}" type="pres">
      <dgm:prSet presAssocID="{3998E5E4-D79E-4CF4-816D-2D3131DFB2A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96F144-1476-436E-A00D-F056E7F3AB1F}" type="pres">
      <dgm:prSet presAssocID="{D1C092D8-7100-4854-A6E9-3FD7BAF934F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B65A3-ACF6-4008-B9A8-4E9E0CF89993}" type="pres">
      <dgm:prSet presAssocID="{EAE1F0E9-E0BB-4646-9089-4F371623B54B}" presName="sibTrans" presStyleLbl="sibTrans2D1" presStyleIdx="0" presStyleCnt="5"/>
      <dgm:spPr/>
      <dgm:t>
        <a:bodyPr/>
        <a:lstStyle/>
        <a:p>
          <a:endParaRPr lang="ru-RU"/>
        </a:p>
      </dgm:t>
    </dgm:pt>
    <dgm:pt modelId="{191609F2-4307-4D27-8BFC-2419954A8782}" type="pres">
      <dgm:prSet presAssocID="{EAE1F0E9-E0BB-4646-9089-4F371623B54B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E242B82-9046-41FE-A1FD-C7ED10B35391}" type="pres">
      <dgm:prSet presAssocID="{61938921-A889-4CF2-A270-B58827AB2FC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487BB-836E-4299-8105-40BDC36D6376}" type="pres">
      <dgm:prSet presAssocID="{C78786BA-513A-4D55-BACD-E5627D2EB44E}" presName="sibTrans" presStyleLbl="sibTrans2D1" presStyleIdx="1" presStyleCnt="5"/>
      <dgm:spPr/>
      <dgm:t>
        <a:bodyPr/>
        <a:lstStyle/>
        <a:p>
          <a:endParaRPr lang="ru-RU"/>
        </a:p>
      </dgm:t>
    </dgm:pt>
    <dgm:pt modelId="{184A46DD-46A6-41E5-8E14-F5796DE25C53}" type="pres">
      <dgm:prSet presAssocID="{C78786BA-513A-4D55-BACD-E5627D2EB44E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AA99B4D-1880-4C78-8A27-97481BEF7B4A}" type="pres">
      <dgm:prSet presAssocID="{369E1695-FA62-4F62-9EC2-1F81DB15EAE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269E0-1F24-4B46-B6CD-9F026149340F}" type="pres">
      <dgm:prSet presAssocID="{8B96490A-8725-4AE2-AB54-211ABB68AE02}" presName="sibTrans" presStyleLbl="sibTrans2D1" presStyleIdx="2" presStyleCnt="5"/>
      <dgm:spPr/>
      <dgm:t>
        <a:bodyPr/>
        <a:lstStyle/>
        <a:p>
          <a:endParaRPr lang="ru-RU"/>
        </a:p>
      </dgm:t>
    </dgm:pt>
    <dgm:pt modelId="{15CEFA22-58F6-4ED6-BBEF-1A17CB95B76C}" type="pres">
      <dgm:prSet presAssocID="{8B96490A-8725-4AE2-AB54-211ABB68AE02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4453B8E0-2AEF-4680-AB2E-261C5412C71F}" type="pres">
      <dgm:prSet presAssocID="{457EC033-4D6F-44DD-ACDB-EBE609609A2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1A13D-3DA5-4527-BF6D-9F1F55F9BB08}" type="pres">
      <dgm:prSet presAssocID="{15EF4CEB-B49C-433D-BF64-F3AF46FF73C0}" presName="sibTrans" presStyleLbl="sibTrans2D1" presStyleIdx="3" presStyleCnt="5"/>
      <dgm:spPr/>
      <dgm:t>
        <a:bodyPr/>
        <a:lstStyle/>
        <a:p>
          <a:endParaRPr lang="ru-RU"/>
        </a:p>
      </dgm:t>
    </dgm:pt>
    <dgm:pt modelId="{F20648F6-78F9-4F20-8712-9555CD793827}" type="pres">
      <dgm:prSet presAssocID="{15EF4CEB-B49C-433D-BF64-F3AF46FF73C0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06384B4-77A4-43FC-897B-E10A9B5D532B}" type="pres">
      <dgm:prSet presAssocID="{C8360C9F-4B88-4563-A9F2-5D03F4A2265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EEE11-AA85-4D99-B2B4-2DB77F511C3C}" type="pres">
      <dgm:prSet presAssocID="{25837FFA-E45C-4120-A354-589465629985}" presName="sibTrans" presStyleLbl="sibTrans2D1" presStyleIdx="4" presStyleCnt="5"/>
      <dgm:spPr/>
      <dgm:t>
        <a:bodyPr/>
        <a:lstStyle/>
        <a:p>
          <a:endParaRPr lang="ru-RU"/>
        </a:p>
      </dgm:t>
    </dgm:pt>
    <dgm:pt modelId="{7B78F2EC-B45D-4FC4-AF23-772D787D438B}" type="pres">
      <dgm:prSet presAssocID="{25837FFA-E45C-4120-A354-589465629985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AE1C417A-B77A-407E-8628-07ACCF6714C5}" type="presOf" srcId="{61938921-A889-4CF2-A270-B58827AB2FC6}" destId="{DE242B82-9046-41FE-A1FD-C7ED10B35391}" srcOrd="0" destOrd="0" presId="urn:microsoft.com/office/officeart/2005/8/layout/cycle2"/>
    <dgm:cxn modelId="{CC50E631-90B8-4E9C-96C9-82BDD20884C6}" srcId="{3998E5E4-D79E-4CF4-816D-2D3131DFB2A9}" destId="{C8360C9F-4B88-4563-A9F2-5D03F4A2265A}" srcOrd="4" destOrd="0" parTransId="{058DAD67-6D17-48E5-B120-AA599F872C34}" sibTransId="{25837FFA-E45C-4120-A354-589465629985}"/>
    <dgm:cxn modelId="{11B577C9-C447-4252-BC57-6B174C0F462A}" srcId="{3998E5E4-D79E-4CF4-816D-2D3131DFB2A9}" destId="{61938921-A889-4CF2-A270-B58827AB2FC6}" srcOrd="1" destOrd="0" parTransId="{1CF44766-0952-4783-8A60-D09530D1963C}" sibTransId="{C78786BA-513A-4D55-BACD-E5627D2EB44E}"/>
    <dgm:cxn modelId="{90CDC7DD-BEA6-4998-8DE7-99378670452E}" type="presOf" srcId="{C78786BA-513A-4D55-BACD-E5627D2EB44E}" destId="{184A46DD-46A6-41E5-8E14-F5796DE25C53}" srcOrd="1" destOrd="0" presId="urn:microsoft.com/office/officeart/2005/8/layout/cycle2"/>
    <dgm:cxn modelId="{86EA1BE7-1DC8-49DE-A53A-C7D342674F8E}" type="presOf" srcId="{15EF4CEB-B49C-433D-BF64-F3AF46FF73C0}" destId="{F20648F6-78F9-4F20-8712-9555CD793827}" srcOrd="1" destOrd="0" presId="urn:microsoft.com/office/officeart/2005/8/layout/cycle2"/>
    <dgm:cxn modelId="{D4DEC648-5A6F-4D21-B3FC-8F96D4780030}" type="presOf" srcId="{25837FFA-E45C-4120-A354-589465629985}" destId="{7B78F2EC-B45D-4FC4-AF23-772D787D438B}" srcOrd="1" destOrd="0" presId="urn:microsoft.com/office/officeart/2005/8/layout/cycle2"/>
    <dgm:cxn modelId="{C0D09027-09AD-4BE0-8966-4E7195D74B4C}" type="presOf" srcId="{369E1695-FA62-4F62-9EC2-1F81DB15EAEE}" destId="{0AA99B4D-1880-4C78-8A27-97481BEF7B4A}" srcOrd="0" destOrd="0" presId="urn:microsoft.com/office/officeart/2005/8/layout/cycle2"/>
    <dgm:cxn modelId="{2A82287F-FD3E-4E02-94C7-03BC94A93C8D}" type="presOf" srcId="{8B96490A-8725-4AE2-AB54-211ABB68AE02}" destId="{11C269E0-1F24-4B46-B6CD-9F026149340F}" srcOrd="0" destOrd="0" presId="urn:microsoft.com/office/officeart/2005/8/layout/cycle2"/>
    <dgm:cxn modelId="{9D805E50-2397-4125-BC05-8DC72759EB24}" type="presOf" srcId="{EAE1F0E9-E0BB-4646-9089-4F371623B54B}" destId="{191609F2-4307-4D27-8BFC-2419954A8782}" srcOrd="1" destOrd="0" presId="urn:microsoft.com/office/officeart/2005/8/layout/cycle2"/>
    <dgm:cxn modelId="{0B5A3E11-8E13-4C97-98FB-74376A927616}" srcId="{3998E5E4-D79E-4CF4-816D-2D3131DFB2A9}" destId="{D1C092D8-7100-4854-A6E9-3FD7BAF934FD}" srcOrd="0" destOrd="0" parTransId="{44602825-0EEF-44DC-BB41-F494B160F80B}" sibTransId="{EAE1F0E9-E0BB-4646-9089-4F371623B54B}"/>
    <dgm:cxn modelId="{527D45BE-24E3-420E-95D8-E5A9FCE5C0E4}" type="presOf" srcId="{C8360C9F-4B88-4563-A9F2-5D03F4A2265A}" destId="{D06384B4-77A4-43FC-897B-E10A9B5D532B}" srcOrd="0" destOrd="0" presId="urn:microsoft.com/office/officeart/2005/8/layout/cycle2"/>
    <dgm:cxn modelId="{D6458BBF-07B5-43A5-B393-43B7F9962410}" type="presOf" srcId="{D1C092D8-7100-4854-A6E9-3FD7BAF934FD}" destId="{DC96F144-1476-436E-A00D-F056E7F3AB1F}" srcOrd="0" destOrd="0" presId="urn:microsoft.com/office/officeart/2005/8/layout/cycle2"/>
    <dgm:cxn modelId="{480B95D6-B0D1-4BD9-9D67-E8AFBDE2AE1D}" srcId="{3998E5E4-D79E-4CF4-816D-2D3131DFB2A9}" destId="{369E1695-FA62-4F62-9EC2-1F81DB15EAEE}" srcOrd="2" destOrd="0" parTransId="{912186A5-6CC2-4AE8-BC86-1FF5D09EE15D}" sibTransId="{8B96490A-8725-4AE2-AB54-211ABB68AE02}"/>
    <dgm:cxn modelId="{76E5A998-C0CE-4D05-9B6D-44D9846E32EC}" type="presOf" srcId="{8B96490A-8725-4AE2-AB54-211ABB68AE02}" destId="{15CEFA22-58F6-4ED6-BBEF-1A17CB95B76C}" srcOrd="1" destOrd="0" presId="urn:microsoft.com/office/officeart/2005/8/layout/cycle2"/>
    <dgm:cxn modelId="{1CEE6FAA-344B-46AB-ACCC-2C5161CBD31C}" type="presOf" srcId="{25837FFA-E45C-4120-A354-589465629985}" destId="{810EEE11-AA85-4D99-B2B4-2DB77F511C3C}" srcOrd="0" destOrd="0" presId="urn:microsoft.com/office/officeart/2005/8/layout/cycle2"/>
    <dgm:cxn modelId="{745FB89E-DEC3-4C63-AF43-02C7EEA1F60C}" type="presOf" srcId="{C78786BA-513A-4D55-BACD-E5627D2EB44E}" destId="{086487BB-836E-4299-8105-40BDC36D6376}" srcOrd="0" destOrd="0" presId="urn:microsoft.com/office/officeart/2005/8/layout/cycle2"/>
    <dgm:cxn modelId="{63A0655A-76E4-4147-BEE3-584CA080AC75}" srcId="{3998E5E4-D79E-4CF4-816D-2D3131DFB2A9}" destId="{457EC033-4D6F-44DD-ACDB-EBE609609A2F}" srcOrd="3" destOrd="0" parTransId="{9320B986-929E-4E1E-B3FD-9B7C9B18A975}" sibTransId="{15EF4CEB-B49C-433D-BF64-F3AF46FF73C0}"/>
    <dgm:cxn modelId="{FB7AECE7-4A98-421C-884E-ECBEF1B0184B}" type="presOf" srcId="{457EC033-4D6F-44DD-ACDB-EBE609609A2F}" destId="{4453B8E0-2AEF-4680-AB2E-261C5412C71F}" srcOrd="0" destOrd="0" presId="urn:microsoft.com/office/officeart/2005/8/layout/cycle2"/>
    <dgm:cxn modelId="{EF4DFA6E-AF5D-4091-96CE-96DB13E17816}" type="presOf" srcId="{15EF4CEB-B49C-433D-BF64-F3AF46FF73C0}" destId="{E291A13D-3DA5-4527-BF6D-9F1F55F9BB08}" srcOrd="0" destOrd="0" presId="urn:microsoft.com/office/officeart/2005/8/layout/cycle2"/>
    <dgm:cxn modelId="{ECCCC4DC-6ECF-4560-9BAF-AC20B423439E}" type="presOf" srcId="{EAE1F0E9-E0BB-4646-9089-4F371623B54B}" destId="{292B65A3-ACF6-4008-B9A8-4E9E0CF89993}" srcOrd="0" destOrd="0" presId="urn:microsoft.com/office/officeart/2005/8/layout/cycle2"/>
    <dgm:cxn modelId="{87FE4EBD-4C7A-4F4D-BECF-B15264882F60}" type="presOf" srcId="{3998E5E4-D79E-4CF4-816D-2D3131DFB2A9}" destId="{A0FFE2C6-5E07-4044-9AA0-342008F7DA9C}" srcOrd="0" destOrd="0" presId="urn:microsoft.com/office/officeart/2005/8/layout/cycle2"/>
    <dgm:cxn modelId="{078129CD-2391-459F-A195-6797AA82490A}" type="presParOf" srcId="{A0FFE2C6-5E07-4044-9AA0-342008F7DA9C}" destId="{DC96F144-1476-436E-A00D-F056E7F3AB1F}" srcOrd="0" destOrd="0" presId="urn:microsoft.com/office/officeart/2005/8/layout/cycle2"/>
    <dgm:cxn modelId="{14A620C4-7CC3-49AD-B298-EC667FC21C10}" type="presParOf" srcId="{A0FFE2C6-5E07-4044-9AA0-342008F7DA9C}" destId="{292B65A3-ACF6-4008-B9A8-4E9E0CF89993}" srcOrd="1" destOrd="0" presId="urn:microsoft.com/office/officeart/2005/8/layout/cycle2"/>
    <dgm:cxn modelId="{D7EDD9BB-2084-4831-9733-D46DDBCBD928}" type="presParOf" srcId="{292B65A3-ACF6-4008-B9A8-4E9E0CF89993}" destId="{191609F2-4307-4D27-8BFC-2419954A8782}" srcOrd="0" destOrd="0" presId="urn:microsoft.com/office/officeart/2005/8/layout/cycle2"/>
    <dgm:cxn modelId="{DD060EBA-39AB-4823-86A9-2DDA3CBFA196}" type="presParOf" srcId="{A0FFE2C6-5E07-4044-9AA0-342008F7DA9C}" destId="{DE242B82-9046-41FE-A1FD-C7ED10B35391}" srcOrd="2" destOrd="0" presId="urn:microsoft.com/office/officeart/2005/8/layout/cycle2"/>
    <dgm:cxn modelId="{DCF1A835-A75A-4664-8CD7-15E2AFA39A58}" type="presParOf" srcId="{A0FFE2C6-5E07-4044-9AA0-342008F7DA9C}" destId="{086487BB-836E-4299-8105-40BDC36D6376}" srcOrd="3" destOrd="0" presId="urn:microsoft.com/office/officeart/2005/8/layout/cycle2"/>
    <dgm:cxn modelId="{6E256B39-CB46-407E-A29B-7C74CDF7533E}" type="presParOf" srcId="{086487BB-836E-4299-8105-40BDC36D6376}" destId="{184A46DD-46A6-41E5-8E14-F5796DE25C53}" srcOrd="0" destOrd="0" presId="urn:microsoft.com/office/officeart/2005/8/layout/cycle2"/>
    <dgm:cxn modelId="{33320390-589F-4A33-B734-AE11E64C70FA}" type="presParOf" srcId="{A0FFE2C6-5E07-4044-9AA0-342008F7DA9C}" destId="{0AA99B4D-1880-4C78-8A27-97481BEF7B4A}" srcOrd="4" destOrd="0" presId="urn:microsoft.com/office/officeart/2005/8/layout/cycle2"/>
    <dgm:cxn modelId="{E0E8A8A0-3EFD-4776-A672-E93FE796BE5C}" type="presParOf" srcId="{A0FFE2C6-5E07-4044-9AA0-342008F7DA9C}" destId="{11C269E0-1F24-4B46-B6CD-9F026149340F}" srcOrd="5" destOrd="0" presId="urn:microsoft.com/office/officeart/2005/8/layout/cycle2"/>
    <dgm:cxn modelId="{DBC408B9-6465-40B4-AA57-C9C147259F67}" type="presParOf" srcId="{11C269E0-1F24-4B46-B6CD-9F026149340F}" destId="{15CEFA22-58F6-4ED6-BBEF-1A17CB95B76C}" srcOrd="0" destOrd="0" presId="urn:microsoft.com/office/officeart/2005/8/layout/cycle2"/>
    <dgm:cxn modelId="{FD61CA64-6739-4BFC-9864-7ED46A7D2F5A}" type="presParOf" srcId="{A0FFE2C6-5E07-4044-9AA0-342008F7DA9C}" destId="{4453B8E0-2AEF-4680-AB2E-261C5412C71F}" srcOrd="6" destOrd="0" presId="urn:microsoft.com/office/officeart/2005/8/layout/cycle2"/>
    <dgm:cxn modelId="{F49FD3A6-0D96-4272-8EFB-958E2FCD97E3}" type="presParOf" srcId="{A0FFE2C6-5E07-4044-9AA0-342008F7DA9C}" destId="{E291A13D-3DA5-4527-BF6D-9F1F55F9BB08}" srcOrd="7" destOrd="0" presId="urn:microsoft.com/office/officeart/2005/8/layout/cycle2"/>
    <dgm:cxn modelId="{21721E21-3201-45E9-946B-332276E78D65}" type="presParOf" srcId="{E291A13D-3DA5-4527-BF6D-9F1F55F9BB08}" destId="{F20648F6-78F9-4F20-8712-9555CD793827}" srcOrd="0" destOrd="0" presId="urn:microsoft.com/office/officeart/2005/8/layout/cycle2"/>
    <dgm:cxn modelId="{FCA595BA-B8ED-4674-A32A-6F67DB003312}" type="presParOf" srcId="{A0FFE2C6-5E07-4044-9AA0-342008F7DA9C}" destId="{D06384B4-77A4-43FC-897B-E10A9B5D532B}" srcOrd="8" destOrd="0" presId="urn:microsoft.com/office/officeart/2005/8/layout/cycle2"/>
    <dgm:cxn modelId="{06AFC155-2CEC-4AFC-89F0-3AD4AB09D599}" type="presParOf" srcId="{A0FFE2C6-5E07-4044-9AA0-342008F7DA9C}" destId="{810EEE11-AA85-4D99-B2B4-2DB77F511C3C}" srcOrd="9" destOrd="0" presId="urn:microsoft.com/office/officeart/2005/8/layout/cycle2"/>
    <dgm:cxn modelId="{A6D2AAAB-6F53-436E-A37E-87A3CF60DFC1}" type="presParOf" srcId="{810EEE11-AA85-4D99-B2B4-2DB77F511C3C}" destId="{7B78F2EC-B45D-4FC4-AF23-772D787D438B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E9319-4A93-420B-A734-B5551CA78B46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BE847-3D4A-4925-9596-19C508AE6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10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/>
              <a:t>Из Программы обеспечивают:</a:t>
            </a:r>
          </a:p>
          <a:p>
            <a:pPr lvl="2"/>
            <a:r>
              <a:rPr lang="ru-RU"/>
              <a:t>Импорт данных из других приложений и экспорт в другие приложения;</a:t>
            </a:r>
          </a:p>
          <a:p>
            <a:pPr lvl="2"/>
            <a:r>
              <a:rPr lang="ru-RU"/>
              <a:t>Разграничение доступа, пароли;</a:t>
            </a:r>
          </a:p>
          <a:p>
            <a:pPr lvl="2"/>
            <a:r>
              <a:rPr lang="ru-RU"/>
              <a:t>Удалённый доступ, </a:t>
            </a:r>
            <a:r>
              <a:rPr lang="en-US"/>
              <a:t>web</a:t>
            </a:r>
            <a:r>
              <a:rPr lang="ru-RU"/>
              <a:t> интерфейс (</a:t>
            </a:r>
            <a:r>
              <a:rPr lang="ru-RU" b="1"/>
              <a:t>"Экспресс-Финансы </a:t>
            </a:r>
            <a:r>
              <a:rPr lang="en-US" b="1"/>
              <a:t>Web</a:t>
            </a:r>
            <a:r>
              <a:rPr lang="ru-RU" b="1"/>
              <a:t>"</a:t>
            </a:r>
            <a:r>
              <a:rPr lang="ru-RU"/>
              <a:t>)</a:t>
            </a:r>
            <a:r>
              <a:rPr lang="ru-RU" b="1"/>
              <a:t>,</a:t>
            </a:r>
            <a:r>
              <a:rPr lang="ru-RU"/>
              <a:t>  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11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/>
              <a:t>Из Программы обеспечивают:</a:t>
            </a:r>
          </a:p>
          <a:p>
            <a:pPr lvl="2"/>
            <a:r>
              <a:rPr lang="ru-RU"/>
              <a:t>Импорт данных из других приложений и экспорт в другие приложения;</a:t>
            </a:r>
          </a:p>
          <a:p>
            <a:pPr lvl="2"/>
            <a:r>
              <a:rPr lang="ru-RU"/>
              <a:t>Разграничение доступа, пароли;</a:t>
            </a:r>
          </a:p>
          <a:p>
            <a:pPr lvl="2"/>
            <a:r>
              <a:rPr lang="ru-RU"/>
              <a:t>Удалённый доступ, </a:t>
            </a:r>
            <a:r>
              <a:rPr lang="en-US"/>
              <a:t>web</a:t>
            </a:r>
            <a:r>
              <a:rPr lang="ru-RU"/>
              <a:t> интерфейс (</a:t>
            </a:r>
            <a:r>
              <a:rPr lang="ru-RU" b="1"/>
              <a:t>"Экспресс-Финансы </a:t>
            </a:r>
            <a:r>
              <a:rPr lang="en-US" b="1"/>
              <a:t>Web</a:t>
            </a:r>
            <a:r>
              <a:rPr lang="ru-RU" b="1"/>
              <a:t>"</a:t>
            </a:r>
            <a:r>
              <a:rPr lang="ru-RU"/>
              <a:t>)</a:t>
            </a:r>
            <a:r>
              <a:rPr lang="ru-RU" b="1"/>
              <a:t>,</a:t>
            </a:r>
            <a:r>
              <a:rPr lang="ru-RU"/>
              <a:t>  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12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/>
              <a:t>Из Программы обеспечивают:</a:t>
            </a:r>
          </a:p>
          <a:p>
            <a:pPr lvl="2"/>
            <a:r>
              <a:rPr lang="ru-RU"/>
              <a:t>Импорт данных из других приложений и экспорт в другие приложения;</a:t>
            </a:r>
          </a:p>
          <a:p>
            <a:pPr lvl="2"/>
            <a:r>
              <a:rPr lang="ru-RU"/>
              <a:t>Разграничение доступа, пароли;</a:t>
            </a:r>
          </a:p>
          <a:p>
            <a:pPr lvl="2"/>
            <a:r>
              <a:rPr lang="ru-RU"/>
              <a:t>Удалённый доступ, </a:t>
            </a:r>
            <a:r>
              <a:rPr lang="en-US"/>
              <a:t>web</a:t>
            </a:r>
            <a:r>
              <a:rPr lang="ru-RU"/>
              <a:t> интерфейс (</a:t>
            </a:r>
            <a:r>
              <a:rPr lang="ru-RU" b="1"/>
              <a:t>"Экспресс-Финансы </a:t>
            </a:r>
            <a:r>
              <a:rPr lang="en-US" b="1"/>
              <a:t>Web</a:t>
            </a:r>
            <a:r>
              <a:rPr lang="ru-RU" b="1"/>
              <a:t>"</a:t>
            </a:r>
            <a:r>
              <a:rPr lang="ru-RU"/>
              <a:t>)</a:t>
            </a:r>
            <a:r>
              <a:rPr lang="ru-RU" b="1"/>
              <a:t>,</a:t>
            </a:r>
            <a:r>
              <a:rPr lang="ru-RU"/>
              <a:t>  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AF6F4A-E5DD-4D1B-8ED9-1684D28C8FD7}" type="slidenum">
              <a:rPr lang="ru-RU"/>
              <a:pPr/>
              <a:t>13</a:t>
            </a:fld>
            <a:endParaRPr lang="ru-RU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AF6F4A-E5DD-4D1B-8ED9-1684D28C8FD7}" type="slidenum">
              <a:rPr lang="ru-RU"/>
              <a:pPr/>
              <a:t>14</a:t>
            </a:fld>
            <a:endParaRPr lang="ru-RU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D85A0-F90F-49F5-A299-E1AA910DF7E8}" type="slidenum">
              <a:rPr lang="ru-RU"/>
              <a:pPr/>
              <a:t>16</a:t>
            </a:fld>
            <a:endParaRPr lang="ru-RU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17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18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2</a:t>
            </a:fld>
            <a:endParaRPr lang="ru-RU" dirty="0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3</a:t>
            </a:fld>
            <a:endParaRPr lang="ru-RU" dirty="0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4</a:t>
            </a:fld>
            <a:endParaRPr lang="ru-RU" dirty="0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5</a:t>
            </a:fld>
            <a:endParaRPr lang="ru-RU" dirty="0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7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/>
              <a:t>Из Программы обеспечивают:</a:t>
            </a:r>
          </a:p>
          <a:p>
            <a:pPr lvl="2"/>
            <a:r>
              <a:rPr lang="ru-RU"/>
              <a:t>Импорт данных из других приложений и экспорт в другие приложения;</a:t>
            </a:r>
          </a:p>
          <a:p>
            <a:pPr lvl="2"/>
            <a:r>
              <a:rPr lang="ru-RU"/>
              <a:t>Разграничение доступа, пароли;</a:t>
            </a:r>
          </a:p>
          <a:p>
            <a:pPr lvl="2"/>
            <a:r>
              <a:rPr lang="ru-RU"/>
              <a:t>Удалённый доступ, </a:t>
            </a:r>
            <a:r>
              <a:rPr lang="en-US"/>
              <a:t>web</a:t>
            </a:r>
            <a:r>
              <a:rPr lang="ru-RU"/>
              <a:t> интерфейс (</a:t>
            </a:r>
            <a:r>
              <a:rPr lang="ru-RU" b="1"/>
              <a:t>"Экспресс-Финансы </a:t>
            </a:r>
            <a:r>
              <a:rPr lang="en-US" b="1"/>
              <a:t>Web</a:t>
            </a:r>
            <a:r>
              <a:rPr lang="ru-RU" b="1"/>
              <a:t>"</a:t>
            </a:r>
            <a:r>
              <a:rPr lang="ru-RU"/>
              <a:t>)</a:t>
            </a:r>
            <a:r>
              <a:rPr lang="ru-RU" b="1"/>
              <a:t>,</a:t>
            </a:r>
            <a:r>
              <a:rPr lang="ru-RU"/>
              <a:t>  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8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/>
              <a:t>Из Программы обеспечивают:</a:t>
            </a:r>
          </a:p>
          <a:p>
            <a:pPr lvl="2"/>
            <a:r>
              <a:rPr lang="ru-RU"/>
              <a:t>Импорт данных из других приложений и экспорт в другие приложения;</a:t>
            </a:r>
          </a:p>
          <a:p>
            <a:pPr lvl="2"/>
            <a:r>
              <a:rPr lang="ru-RU"/>
              <a:t>Разграничение доступа, пароли;</a:t>
            </a:r>
          </a:p>
          <a:p>
            <a:pPr lvl="2"/>
            <a:r>
              <a:rPr lang="ru-RU"/>
              <a:t>Удалённый доступ, </a:t>
            </a:r>
            <a:r>
              <a:rPr lang="en-US"/>
              <a:t>web</a:t>
            </a:r>
            <a:r>
              <a:rPr lang="ru-RU"/>
              <a:t> интерфейс (</a:t>
            </a:r>
            <a:r>
              <a:rPr lang="ru-RU" b="1"/>
              <a:t>"Экспресс-Финансы </a:t>
            </a:r>
            <a:r>
              <a:rPr lang="en-US" b="1"/>
              <a:t>Web</a:t>
            </a:r>
            <a:r>
              <a:rPr lang="ru-RU" b="1"/>
              <a:t>"</a:t>
            </a:r>
            <a:r>
              <a:rPr lang="ru-RU"/>
              <a:t>)</a:t>
            </a:r>
            <a:r>
              <a:rPr lang="ru-RU" b="1"/>
              <a:t>,</a:t>
            </a:r>
            <a:r>
              <a:rPr lang="ru-RU"/>
              <a:t>  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AC48-551C-4FC4-A03F-FD42BAE758FC}" type="slidenum">
              <a:rPr lang="ru-RU"/>
              <a:pPr/>
              <a:t>9</a:t>
            </a:fld>
            <a:endParaRPr lang="ru-RU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 dirty="0"/>
              <a:t>Из Программы обеспечивают:</a:t>
            </a:r>
          </a:p>
          <a:p>
            <a:pPr lvl="2"/>
            <a:r>
              <a:rPr lang="ru-RU" dirty="0"/>
              <a:t>Импорт данных из других приложений и экспорт в другие приложения;</a:t>
            </a:r>
          </a:p>
          <a:p>
            <a:pPr lvl="2"/>
            <a:r>
              <a:rPr lang="ru-RU" dirty="0"/>
              <a:t>Разграничение доступа, пароли;</a:t>
            </a:r>
          </a:p>
          <a:p>
            <a:pPr lvl="2"/>
            <a:r>
              <a:rPr lang="ru-RU" dirty="0"/>
              <a:t>Удалённый доступ, </a:t>
            </a:r>
            <a:r>
              <a:rPr lang="en-US" dirty="0"/>
              <a:t>web</a:t>
            </a:r>
            <a:r>
              <a:rPr lang="ru-RU" dirty="0"/>
              <a:t> интерфейс (</a:t>
            </a:r>
            <a:r>
              <a:rPr lang="ru-RU" b="1" dirty="0"/>
              <a:t>"Экспресс-Финансы </a:t>
            </a:r>
            <a:r>
              <a:rPr lang="en-US" b="1" dirty="0"/>
              <a:t>Web</a:t>
            </a:r>
            <a:r>
              <a:rPr lang="ru-RU" b="1" dirty="0"/>
              <a:t>"</a:t>
            </a:r>
            <a:r>
              <a:rPr lang="ru-RU" dirty="0"/>
              <a:t>)</a:t>
            </a:r>
            <a:r>
              <a:rPr lang="ru-RU" b="1" dirty="0"/>
              <a:t>,</a:t>
            </a:r>
            <a:r>
              <a:rPr lang="ru-RU" dirty="0"/>
              <a:t>  </a:t>
            </a:r>
          </a:p>
          <a:p>
            <a:pPr>
              <a:spcBef>
                <a:spcPct val="50000"/>
              </a:spcBef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263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ООО "АСУ XXI ВЕК"    2002-2007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3EE4CAF-0932-40AE-8DB3-BFB2E5BD0F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09FF3E-96C6-40B2-83A3-EFB60C186C0E}" type="datetimeFigureOut">
              <a:rPr lang="ru-RU" smtClean="0"/>
              <a:pPr/>
              <a:t>24.02.2009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414E86-BD69-4C01-89DE-E756602FE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diagramData" Target="../diagrams/data6.xm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diagramData" Target="../diagrams/data7.xm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diagramData" Target="../diagrams/data8.xm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gif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10" Type="http://schemas.openxmlformats.org/officeDocument/2006/relationships/image" Target="../media/image3.png"/><Relationship Id="rId4" Type="http://schemas.openxmlformats.org/officeDocument/2006/relationships/image" Target="../media/image20.jpeg"/><Relationship Id="rId9" Type="http://schemas.openxmlformats.org/officeDocument/2006/relationships/image" Target="../media/image7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diagramColors" Target="../diagrams/colors9.xml"/><Relationship Id="rId3" Type="http://schemas.openxmlformats.org/officeDocument/2006/relationships/image" Target="../media/image24.jpeg"/><Relationship Id="rId7" Type="http://schemas.openxmlformats.org/officeDocument/2006/relationships/image" Target="../media/image11.png"/><Relationship Id="rId12" Type="http://schemas.openxmlformats.org/officeDocument/2006/relationships/diagramQuickStyle" Target="../diagrams/quickStyle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11" Type="http://schemas.openxmlformats.org/officeDocument/2006/relationships/diagramLayout" Target="../diagrams/layout9.xml"/><Relationship Id="rId5" Type="http://schemas.openxmlformats.org/officeDocument/2006/relationships/image" Target="../media/image26.wmf"/><Relationship Id="rId10" Type="http://schemas.openxmlformats.org/officeDocument/2006/relationships/diagramData" Target="../diagrams/data9.xml"/><Relationship Id="rId4" Type="http://schemas.openxmlformats.org/officeDocument/2006/relationships/image" Target="../media/image25.wmf"/><Relationship Id="rId9" Type="http://schemas.openxmlformats.org/officeDocument/2006/relationships/image" Target="../media/image14.png"/><Relationship Id="rId1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13" Type="http://schemas.openxmlformats.org/officeDocument/2006/relationships/image" Target="../media/image39.jpeg"/><Relationship Id="rId18" Type="http://schemas.openxmlformats.org/officeDocument/2006/relationships/image" Target="../media/image44.jpeg"/><Relationship Id="rId26" Type="http://schemas.openxmlformats.org/officeDocument/2006/relationships/image" Target="../media/image52.jpeg"/><Relationship Id="rId3" Type="http://schemas.openxmlformats.org/officeDocument/2006/relationships/image" Target="../media/image29.jpeg"/><Relationship Id="rId21" Type="http://schemas.openxmlformats.org/officeDocument/2006/relationships/image" Target="../media/image47.jpeg"/><Relationship Id="rId34" Type="http://schemas.openxmlformats.org/officeDocument/2006/relationships/image" Target="../media/image60.jpeg"/><Relationship Id="rId7" Type="http://schemas.openxmlformats.org/officeDocument/2006/relationships/image" Target="../media/image33.jpeg"/><Relationship Id="rId12" Type="http://schemas.openxmlformats.org/officeDocument/2006/relationships/image" Target="../media/image38.jpeg"/><Relationship Id="rId17" Type="http://schemas.openxmlformats.org/officeDocument/2006/relationships/image" Target="../media/image43.jpeg"/><Relationship Id="rId25" Type="http://schemas.openxmlformats.org/officeDocument/2006/relationships/image" Target="../media/image51.jpeg"/><Relationship Id="rId33" Type="http://schemas.openxmlformats.org/officeDocument/2006/relationships/image" Target="../media/image59.jpeg"/><Relationship Id="rId38" Type="http://schemas.openxmlformats.org/officeDocument/2006/relationships/image" Target="../media/image64.jpe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42.jpeg"/><Relationship Id="rId20" Type="http://schemas.openxmlformats.org/officeDocument/2006/relationships/image" Target="../media/image46.jpeg"/><Relationship Id="rId29" Type="http://schemas.openxmlformats.org/officeDocument/2006/relationships/image" Target="../media/image5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11" Type="http://schemas.openxmlformats.org/officeDocument/2006/relationships/image" Target="../media/image37.jpeg"/><Relationship Id="rId24" Type="http://schemas.openxmlformats.org/officeDocument/2006/relationships/image" Target="../media/image50.jpeg"/><Relationship Id="rId32" Type="http://schemas.openxmlformats.org/officeDocument/2006/relationships/image" Target="../media/image58.jpeg"/><Relationship Id="rId37" Type="http://schemas.openxmlformats.org/officeDocument/2006/relationships/image" Target="../media/image63.jpeg"/><Relationship Id="rId5" Type="http://schemas.openxmlformats.org/officeDocument/2006/relationships/image" Target="../media/image31.jpeg"/><Relationship Id="rId15" Type="http://schemas.openxmlformats.org/officeDocument/2006/relationships/image" Target="../media/image41.jpeg"/><Relationship Id="rId23" Type="http://schemas.openxmlformats.org/officeDocument/2006/relationships/image" Target="../media/image49.jpeg"/><Relationship Id="rId28" Type="http://schemas.openxmlformats.org/officeDocument/2006/relationships/image" Target="../media/image54.jpeg"/><Relationship Id="rId36" Type="http://schemas.openxmlformats.org/officeDocument/2006/relationships/image" Target="../media/image62.jpeg"/><Relationship Id="rId10" Type="http://schemas.openxmlformats.org/officeDocument/2006/relationships/image" Target="../media/image36.jpeg"/><Relationship Id="rId19" Type="http://schemas.openxmlformats.org/officeDocument/2006/relationships/image" Target="../media/image45.jpeg"/><Relationship Id="rId31" Type="http://schemas.openxmlformats.org/officeDocument/2006/relationships/image" Target="../media/image57.jpeg"/><Relationship Id="rId4" Type="http://schemas.openxmlformats.org/officeDocument/2006/relationships/image" Target="../media/image30.jpeg"/><Relationship Id="rId9" Type="http://schemas.openxmlformats.org/officeDocument/2006/relationships/image" Target="../media/image35.jpeg"/><Relationship Id="rId14" Type="http://schemas.openxmlformats.org/officeDocument/2006/relationships/image" Target="../media/image40.jpeg"/><Relationship Id="rId22" Type="http://schemas.openxmlformats.org/officeDocument/2006/relationships/image" Target="../media/image48.jpeg"/><Relationship Id="rId27" Type="http://schemas.openxmlformats.org/officeDocument/2006/relationships/image" Target="../media/image53.jpeg"/><Relationship Id="rId30" Type="http://schemas.openxmlformats.org/officeDocument/2006/relationships/image" Target="../media/image56.jpeg"/><Relationship Id="rId35" Type="http://schemas.openxmlformats.org/officeDocument/2006/relationships/image" Target="../media/image6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uxxivek.spb.ru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hyperlink" Target="mailto:mailbox@asuxxivek.spb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3.xml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4.xml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diagramData" Target="../diagrams/data5.xm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14282" y="4071942"/>
            <a:ext cx="8715436" cy="17240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Семейство программ </a:t>
            </a:r>
            <a:r>
              <a:rPr lang="ru-RU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«Экспресс-управление»</a:t>
            </a:r>
            <a:endParaRPr lang="ru-RU" sz="2200" b="1" noProof="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08" y="214290"/>
            <a:ext cx="3428992" cy="428628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6286512" y="214290"/>
            <a:ext cx="2857488" cy="428652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cap="all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КОМПАНИЯ </a:t>
            </a:r>
            <a:r>
              <a:rPr kumimoji="0" lang="ru-RU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«АСУ </a:t>
            </a:r>
            <a:r>
              <a:rPr kumimoji="0" lang="en-US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XXI </a:t>
            </a:r>
            <a:r>
              <a:rPr kumimoji="0" lang="ru-RU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век»</a:t>
            </a:r>
            <a:endParaRPr kumimoji="0" lang="en-US" sz="1200" b="1" i="0" u="none" strike="noStrike" kern="1200" cap="all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i="0" u="none" strike="noStrike" kern="1200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Разработка</a:t>
            </a:r>
            <a:r>
              <a:rPr kumimoji="0" lang="ru-RU" sz="900" i="0" u="none" strike="noStrike" kern="1200" spc="0" normalizeH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информационных систем для бизнеса</a:t>
            </a:r>
            <a:endParaRPr kumimoji="0" lang="ru-RU" sz="900" i="0" u="none" strike="noStrike" kern="1200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«Экспресс-Контакт»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1857364"/>
          <a:ext cx="2214578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1010" y="4445008"/>
            <a:ext cx="2105040" cy="1698636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06410" y="4470408"/>
            <a:ext cx="2114566" cy="1620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44500">
              <a:spcAft>
                <a:spcPts val="400"/>
              </a:spcAft>
            </a:pPr>
            <a:r>
              <a:rPr lang="ru-RU" sz="1200" b="1" dirty="0" smtClean="0"/>
              <a:t>Пользователи программы:</a:t>
            </a:r>
          </a:p>
          <a:p>
            <a:r>
              <a:rPr lang="ru-RU" sz="1200" dirty="0" smtClean="0"/>
              <a:t>специалисты и руководители коммерческих </a:t>
            </a:r>
            <a:r>
              <a:rPr lang="ru-RU" sz="1200" dirty="0" err="1" smtClean="0"/>
              <a:t>подразде-лений</a:t>
            </a:r>
            <a:r>
              <a:rPr lang="ru-RU" sz="1200" dirty="0" smtClean="0"/>
              <a:t> компании: отдела продаж, маркетинга и обслуживания клиентов, </a:t>
            </a:r>
            <a:br>
              <a:rPr lang="ru-RU" sz="1200" dirty="0" smtClean="0"/>
            </a:br>
            <a:r>
              <a:rPr lang="ru-RU" sz="1200" dirty="0" smtClean="0"/>
              <a:t>руководство компании.</a:t>
            </a:r>
            <a:endParaRPr lang="ru-RU" sz="1200" dirty="0"/>
          </a:p>
        </p:txBody>
      </p:sp>
      <p:pic>
        <p:nvPicPr>
          <p:cNvPr id="9" name="Рисунок 8" descr="C:\Documents and Settings\User\Local Settings\Temporary Internet Files\Content.IE5\YJ73SIDA\MCj04339440000[1]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948" y="4516446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071802" y="1858963"/>
            <a:ext cx="5857916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200" dirty="0" smtClean="0"/>
              <a:t>Программный модуль «Экспресс-Контакт» предназначен для </a:t>
            </a:r>
            <a:r>
              <a:rPr lang="ru-RU" sz="1200" b="1" dirty="0" smtClean="0"/>
              <a:t>автоматизации</a:t>
            </a:r>
            <a:r>
              <a:rPr lang="ru-RU" sz="1200" dirty="0" smtClean="0"/>
              <a:t> </a:t>
            </a:r>
            <a:r>
              <a:rPr lang="ru-RU" sz="1200" b="1" dirty="0" smtClean="0"/>
              <a:t>процессов продаж</a:t>
            </a:r>
            <a:r>
              <a:rPr lang="ru-RU" sz="1200" dirty="0" smtClean="0"/>
              <a:t>, </a:t>
            </a:r>
            <a:r>
              <a:rPr lang="ru-RU" sz="1200" b="1" dirty="0" smtClean="0"/>
              <a:t>маркетинга</a:t>
            </a:r>
            <a:r>
              <a:rPr lang="ru-RU" sz="1200" dirty="0" smtClean="0"/>
              <a:t> и </a:t>
            </a:r>
            <a:r>
              <a:rPr lang="ru-RU" sz="1200" b="1" dirty="0" smtClean="0"/>
              <a:t>обслуживания</a:t>
            </a:r>
            <a:r>
              <a:rPr lang="ru-RU" sz="1200" dirty="0" smtClean="0"/>
              <a:t> клиентов на предприятии и представляет собой: </a:t>
            </a:r>
          </a:p>
          <a:p>
            <a:pPr marL="228600" indent="-228600">
              <a:spcBef>
                <a:spcPts val="600"/>
              </a:spcBef>
              <a:buAutoNum type="arabicPeriod"/>
            </a:pPr>
            <a:r>
              <a:rPr lang="ru-RU" sz="1200" b="1" dirty="0" smtClean="0">
                <a:solidFill>
                  <a:srgbClr val="6E7B94"/>
                </a:solidFill>
              </a:rPr>
              <a:t>комплексное автоматизированное рабочее место </a:t>
            </a:r>
            <a:r>
              <a:rPr lang="ru-RU" sz="1200" dirty="0" smtClean="0"/>
              <a:t>продавца, менеджера по продажам, специалиста по работе с клиентами, маркетолога, обладающее всеми необходимыми инструментами для организации эффективной работы с клиентами;</a:t>
            </a:r>
          </a:p>
          <a:p>
            <a:pPr marL="228600" indent="-228600">
              <a:spcBef>
                <a:spcPts val="600"/>
              </a:spcBef>
              <a:buAutoNum type="arabicPeriod"/>
            </a:pPr>
            <a:r>
              <a:rPr lang="ru-RU" sz="1200" b="1" dirty="0" smtClean="0">
                <a:solidFill>
                  <a:srgbClr val="6E7B94"/>
                </a:solidFill>
              </a:rPr>
              <a:t>инструмент для руководителя, </a:t>
            </a:r>
            <a:r>
              <a:rPr lang="ru-RU" sz="1200" dirty="0" smtClean="0"/>
              <a:t>обеспечивающий оперативное и стратегическое управление продажами, маркетингом и обслуживанием клиентов для организации наиболее эффективной работы и повышения доходности компании.</a:t>
            </a:r>
          </a:p>
          <a:p>
            <a:pPr marL="228600" indent="-228600">
              <a:spcBef>
                <a:spcPts val="1200"/>
              </a:spcBef>
              <a:spcAft>
                <a:spcPts val="600"/>
              </a:spcAft>
            </a:pPr>
            <a:r>
              <a:rPr lang="ru-RU" sz="1200" b="1" dirty="0" smtClean="0">
                <a:solidFill>
                  <a:srgbClr val="C00000"/>
                </a:solidFill>
              </a:rPr>
              <a:t>«Экспресс-Контакт» решает часто встречающиеся проблемы отдела продаж: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200" dirty="0" smtClean="0"/>
              <a:t>У каждого менеджера «своя» клиентская база, которая </a:t>
            </a:r>
            <a:r>
              <a:rPr lang="ru-RU" sz="1200" b="1" dirty="0" smtClean="0"/>
              <a:t>не принадлежит предприятию</a:t>
            </a:r>
            <a:r>
              <a:rPr lang="ru-RU" sz="1200" dirty="0" smtClean="0"/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200" dirty="0" smtClean="0"/>
              <a:t>Клиент работает </a:t>
            </a:r>
            <a:r>
              <a:rPr lang="ru-RU" sz="1200" b="1" dirty="0" smtClean="0"/>
              <a:t>не с фирмой</a:t>
            </a:r>
            <a:r>
              <a:rPr lang="ru-RU" sz="1200" dirty="0" smtClean="0"/>
              <a:t>, а с конкретным менеджером. </a:t>
            </a:r>
            <a:r>
              <a:rPr lang="ru-RU" sz="1200" b="1" dirty="0" smtClean="0"/>
              <a:t>Продавец уйдет и уведет</a:t>
            </a:r>
            <a:r>
              <a:rPr lang="ru-RU" sz="1200" dirty="0" smtClean="0"/>
              <a:t> часть клиентов?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200" dirty="0" smtClean="0"/>
              <a:t>Сотрудники сами «нормируют» и «контролируют» свою работу и </a:t>
            </a:r>
            <a:r>
              <a:rPr lang="ru-RU" sz="1200" b="1" dirty="0" smtClean="0"/>
              <a:t>проверить</a:t>
            </a:r>
            <a:r>
              <a:rPr lang="ru-RU" sz="1200" dirty="0" smtClean="0"/>
              <a:t> каждый ее этап </a:t>
            </a:r>
            <a:r>
              <a:rPr lang="ru-RU" sz="1200" b="1" dirty="0" smtClean="0"/>
              <a:t>крайне затруднительно</a:t>
            </a:r>
            <a:r>
              <a:rPr lang="ru-RU" sz="1200" dirty="0" smtClean="0"/>
              <a:t>?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200" dirty="0" smtClean="0"/>
              <a:t>Сотрудники отдела продаж обслуживают только текущие сделки и </a:t>
            </a:r>
            <a:r>
              <a:rPr lang="ru-RU" sz="1200" b="1" dirty="0" smtClean="0"/>
              <a:t>не проявляют активности</a:t>
            </a:r>
            <a:r>
              <a:rPr lang="ru-RU" sz="1200" dirty="0" smtClean="0"/>
              <a:t> в поиске новых клиентов?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Возникают </a:t>
            </a:r>
            <a:r>
              <a:rPr lang="ru-RU" sz="1200" b="1" dirty="0" smtClean="0"/>
              <a:t>накладки</a:t>
            </a:r>
            <a:r>
              <a:rPr lang="ru-RU" sz="1200" dirty="0" smtClean="0"/>
              <a:t> при общении клиента </a:t>
            </a:r>
            <a:r>
              <a:rPr lang="ru-RU" sz="1200" b="1" dirty="0" smtClean="0"/>
              <a:t>с разными менеджерами</a:t>
            </a:r>
            <a:r>
              <a:rPr lang="ru-RU" sz="1200" dirty="0" smtClean="0"/>
              <a:t>?</a:t>
            </a:r>
          </a:p>
        </p:txBody>
      </p:sp>
      <p:pic>
        <p:nvPicPr>
          <p:cNvPr id="16" name="Рисунок 15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6191005"/>
            <a:ext cx="338179" cy="26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643306" y="6096348"/>
            <a:ext cx="485778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accent4">
                    <a:lumMod val="75000"/>
                  </a:schemeClr>
                </a:solidFill>
              </a:rPr>
              <a:t>Внедрение программы «Экспресс-Контакт» обеспечивает повышение эффективности коммерческой деятельности компании до 40%. </a:t>
            </a:r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" name="Picture 33" descr="ASU_log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1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«Экспресс-Продажи»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1857364"/>
          <a:ext cx="2214578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1010" y="4445008"/>
            <a:ext cx="2105040" cy="1341446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06410" y="4470408"/>
            <a:ext cx="2114566" cy="125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44500">
              <a:spcAft>
                <a:spcPts val="400"/>
              </a:spcAft>
            </a:pPr>
            <a:r>
              <a:rPr lang="ru-RU" sz="1200" b="1" dirty="0" smtClean="0"/>
              <a:t>Пользователи программы:</a:t>
            </a:r>
          </a:p>
          <a:p>
            <a:r>
              <a:rPr lang="ru-RU" sz="1200" dirty="0" smtClean="0"/>
              <a:t>специалисты и руководители отдела продаж, отдела по работе с клиентами, </a:t>
            </a:r>
            <a:br>
              <a:rPr lang="ru-RU" sz="1200" dirty="0" smtClean="0"/>
            </a:br>
            <a:r>
              <a:rPr lang="ru-RU" sz="1200" dirty="0" smtClean="0"/>
              <a:t>руководство компании.</a:t>
            </a:r>
            <a:endParaRPr lang="ru-RU" sz="1200" dirty="0"/>
          </a:p>
        </p:txBody>
      </p:sp>
      <p:pic>
        <p:nvPicPr>
          <p:cNvPr id="9" name="Рисунок 8" descr="C:\Documents and Settings\User\Local Settings\Temporary Internet Files\Content.IE5\YJ73SIDA\MCj04339440000[1]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948" y="4516446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71802" y="1858963"/>
            <a:ext cx="5857916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Программа «Экспресс-Контакт» предназначена для </a:t>
            </a:r>
            <a:r>
              <a:rPr lang="ru-RU" sz="1200" b="1" dirty="0" smtClean="0"/>
              <a:t>формирования счетов</a:t>
            </a:r>
            <a:r>
              <a:rPr lang="ru-RU" sz="1200" dirty="0" smtClean="0"/>
              <a:t> на оплату, осуществления </a:t>
            </a:r>
            <a:r>
              <a:rPr lang="ru-RU" sz="1200" b="1" dirty="0" smtClean="0"/>
              <a:t>контроля</a:t>
            </a:r>
            <a:r>
              <a:rPr lang="ru-RU" sz="1200" dirty="0" smtClean="0"/>
              <a:t> </a:t>
            </a:r>
            <a:r>
              <a:rPr lang="ru-RU" sz="1200" b="1" dirty="0" smtClean="0"/>
              <a:t>оплаты</a:t>
            </a:r>
            <a:r>
              <a:rPr lang="ru-RU" sz="1200" dirty="0" smtClean="0"/>
              <a:t> счета клиентом, </a:t>
            </a:r>
            <a:r>
              <a:rPr lang="ru-RU" sz="1200" b="1" dirty="0" smtClean="0"/>
              <a:t>анализа</a:t>
            </a:r>
            <a:r>
              <a:rPr lang="ru-RU" sz="1200" dirty="0" smtClean="0"/>
              <a:t> продаж.</a:t>
            </a:r>
          </a:p>
          <a:p>
            <a:endParaRPr lang="ru-RU" sz="1200" dirty="0" smtClean="0"/>
          </a:p>
          <a:p>
            <a:r>
              <a:rPr lang="ru-RU" sz="1400" b="1" dirty="0" smtClean="0">
                <a:solidFill>
                  <a:schemeClr val="accent2"/>
                </a:solidFill>
              </a:rPr>
              <a:t>Основные возможности системы:</a:t>
            </a:r>
          </a:p>
          <a:p>
            <a:pPr marL="228600" indent="-228600">
              <a:spcBef>
                <a:spcPts val="600"/>
              </a:spcBef>
              <a:buAutoNum type="arabicPeriod"/>
              <a:defRPr/>
            </a:pPr>
            <a:r>
              <a:rPr lang="ru-RU" sz="1200" b="1" dirty="0" smtClean="0">
                <a:solidFill>
                  <a:srgbClr val="6E7B94"/>
                </a:solidFill>
              </a:rPr>
              <a:t>Счет на оплату содержит </a:t>
            </a:r>
            <a:r>
              <a:rPr lang="ru-RU" sz="1200" dirty="0" smtClean="0"/>
              <a:t>реквизиты продавца, условия поставки товара или оказания услуг, их полный перечень с указанием цен, объемов, общей стоимости, налогов и т. п.  </a:t>
            </a:r>
          </a:p>
          <a:p>
            <a:pPr marL="228600" indent="-228600">
              <a:spcBef>
                <a:spcPts val="600"/>
              </a:spcBef>
              <a:buAutoNum type="arabicPeriod"/>
              <a:defRPr/>
            </a:pPr>
            <a:r>
              <a:rPr lang="ru-RU" sz="1200" dirty="0" smtClean="0"/>
              <a:t>Печатные формы </a:t>
            </a:r>
            <a:r>
              <a:rPr lang="ru-RU" sz="1200" b="1" dirty="0" smtClean="0">
                <a:solidFill>
                  <a:srgbClr val="6E7B94"/>
                </a:solidFill>
              </a:rPr>
              <a:t>соответствуют</a:t>
            </a:r>
            <a:r>
              <a:rPr lang="ru-RU" sz="1200" dirty="0" smtClean="0"/>
              <a:t> предъявляемым к ним </a:t>
            </a:r>
            <a:r>
              <a:rPr lang="ru-RU" sz="1200" b="1" dirty="0" smtClean="0">
                <a:solidFill>
                  <a:srgbClr val="6E7B94"/>
                </a:solidFill>
              </a:rPr>
              <a:t>требованиям</a:t>
            </a:r>
            <a:r>
              <a:rPr lang="ru-RU" sz="1200" dirty="0" smtClean="0"/>
              <a:t> со стороны контролирующих и регламентирующих органов.</a:t>
            </a:r>
          </a:p>
          <a:p>
            <a:pPr marL="228600" indent="-228600">
              <a:spcBef>
                <a:spcPts val="600"/>
              </a:spcBef>
              <a:buAutoNum type="arabicPeriod"/>
              <a:defRPr/>
            </a:pPr>
            <a:r>
              <a:rPr lang="ru-RU" sz="1200" dirty="0" smtClean="0"/>
              <a:t>Формирование документов возможно </a:t>
            </a:r>
            <a:r>
              <a:rPr lang="ru-RU" sz="1200" b="1" dirty="0" smtClean="0">
                <a:solidFill>
                  <a:srgbClr val="6E7B94"/>
                </a:solidFill>
              </a:rPr>
              <a:t>от нескольких юридических лиц</a:t>
            </a:r>
            <a:r>
              <a:rPr lang="ru-RU" sz="1200" dirty="0" smtClean="0"/>
              <a:t>, в т. ч. с разными системами налогообложения.</a:t>
            </a:r>
          </a:p>
          <a:p>
            <a:pPr marL="228600" indent="-228600">
              <a:spcBef>
                <a:spcPts val="600"/>
              </a:spcBef>
              <a:buAutoNum type="arabicPeriod"/>
              <a:defRPr/>
            </a:pPr>
            <a:r>
              <a:rPr lang="ru-RU" sz="1200" dirty="0" smtClean="0"/>
              <a:t>Сформированные документы хранятся в журнале-реестре счетов. Можно выделить оплаченные/неоплаченные, отгруженные/неотгруженные счета.</a:t>
            </a:r>
          </a:p>
          <a:p>
            <a:pPr marL="228600" indent="-228600">
              <a:spcBef>
                <a:spcPts val="600"/>
              </a:spcBef>
              <a:buAutoNum type="arabicPeriod"/>
              <a:defRPr/>
            </a:pPr>
            <a:r>
              <a:rPr lang="en-US" sz="1200" b="1" dirty="0" smtClean="0">
                <a:solidFill>
                  <a:srgbClr val="6E7B94"/>
                </a:solidFill>
                <a:latin typeface="Calibri" pitchFamily="34" charset="0"/>
              </a:rPr>
              <a:t>ABC-</a:t>
            </a:r>
            <a:r>
              <a:rPr lang="ru-RU" sz="1200" b="1" dirty="0" smtClean="0">
                <a:solidFill>
                  <a:srgbClr val="6E7B94"/>
                </a:solidFill>
              </a:rPr>
              <a:t>анализ продаж </a:t>
            </a:r>
            <a:r>
              <a:rPr lang="ru-RU" sz="1200" dirty="0" smtClean="0"/>
              <a:t>по номенклатуре и контрагентам.</a:t>
            </a:r>
          </a:p>
        </p:txBody>
      </p:sp>
      <p:pic>
        <p:nvPicPr>
          <p:cNvPr id="11" name="Рисунок 10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5273181"/>
            <a:ext cx="338179" cy="26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643306" y="5178524"/>
            <a:ext cx="485778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accent4">
                    <a:lumMod val="75000"/>
                  </a:schemeClr>
                </a:solidFill>
              </a:rPr>
              <a:t>При совместном использовании программных модулей «Экспресс-Продажи» и «Экспресс-Договоры», все </a:t>
            </a:r>
            <a:r>
              <a:rPr lang="ru-RU" sz="1100" b="1" dirty="0" smtClean="0">
                <a:solidFill>
                  <a:schemeClr val="accent4">
                    <a:lumMod val="75000"/>
                  </a:schemeClr>
                </a:solidFill>
              </a:rPr>
              <a:t>документы могут формироваться на основании других документов: </a:t>
            </a:r>
            <a:r>
              <a:rPr lang="ru-RU" sz="1100" dirty="0" smtClean="0">
                <a:solidFill>
                  <a:schemeClr val="accent4">
                    <a:lumMod val="75000"/>
                  </a:schemeClr>
                </a:solidFill>
              </a:rPr>
              <a:t>счет на оплату может быть сформирован на основании спецификации договора и наоборот, отгрузочные документы подготовлены на основании счета и наоборот и т. д. </a:t>
            </a:r>
          </a:p>
          <a:p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3" name="Picture 33" descr="ASU_log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4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«Экспресс-Договоры»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1857364"/>
          <a:ext cx="2214578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1010" y="4445008"/>
            <a:ext cx="2105040" cy="1698636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6410" y="4470408"/>
            <a:ext cx="2114566" cy="1620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44500">
              <a:spcAft>
                <a:spcPts val="400"/>
              </a:spcAft>
            </a:pPr>
            <a:r>
              <a:rPr lang="ru-RU" sz="1200" b="1" dirty="0" smtClean="0"/>
              <a:t>Пользователи программы:</a:t>
            </a:r>
          </a:p>
          <a:p>
            <a:r>
              <a:rPr lang="ru-RU" sz="1200" dirty="0" smtClean="0"/>
              <a:t>специалисты и руководители отдела продаж, отдела по работе с клиентами,  </a:t>
            </a:r>
            <a:br>
              <a:rPr lang="ru-RU" sz="1200" dirty="0" smtClean="0"/>
            </a:br>
            <a:r>
              <a:rPr lang="ru-RU" sz="1200" dirty="0" smtClean="0"/>
              <a:t>договорного отдела, </a:t>
            </a:r>
            <a:br>
              <a:rPr lang="ru-RU" sz="1200" dirty="0" smtClean="0"/>
            </a:br>
            <a:r>
              <a:rPr lang="ru-RU" sz="1200" dirty="0" smtClean="0"/>
              <a:t>юрисконсульт, руководство компании.</a:t>
            </a:r>
            <a:endParaRPr lang="ru-RU" sz="1200" dirty="0"/>
          </a:p>
        </p:txBody>
      </p:sp>
      <p:pic>
        <p:nvPicPr>
          <p:cNvPr id="7" name="Рисунок 6" descr="C:\Documents and Settings\User\Local Settings\Temporary Internet Files\Content.IE5\YJ73SIDA\MCj04339440000[1]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948" y="4516446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071802" y="1858963"/>
            <a:ext cx="585791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Программа «Экспресс-Контакт» предназначена для </a:t>
            </a:r>
            <a:r>
              <a:rPr lang="ru-RU" sz="1200" b="1" dirty="0" smtClean="0"/>
              <a:t>создания договоров</a:t>
            </a:r>
            <a:r>
              <a:rPr lang="ru-RU" sz="1200" dirty="0" smtClean="0"/>
              <a:t> по шаблонам и </a:t>
            </a:r>
            <a:r>
              <a:rPr lang="ru-RU" sz="1200" b="1" dirty="0" smtClean="0"/>
              <a:t>подготовки</a:t>
            </a:r>
            <a:r>
              <a:rPr lang="ru-RU" sz="1200" dirty="0" smtClean="0"/>
              <a:t> </a:t>
            </a:r>
            <a:r>
              <a:rPr lang="ru-RU" sz="1200" b="1" dirty="0" smtClean="0"/>
              <a:t>отгрузочных</a:t>
            </a:r>
            <a:r>
              <a:rPr lang="ru-RU" sz="1200" dirty="0" smtClean="0"/>
              <a:t> </a:t>
            </a:r>
            <a:r>
              <a:rPr lang="ru-RU" sz="1200" b="1" dirty="0" smtClean="0"/>
              <a:t>документов</a:t>
            </a:r>
            <a:r>
              <a:rPr lang="ru-RU" sz="1200" dirty="0" smtClean="0"/>
              <a:t> (счет-фактура, товарная накладная, акт выполненных работ).</a:t>
            </a:r>
          </a:p>
          <a:p>
            <a:pPr marL="228600" indent="-228600">
              <a:spcBef>
                <a:spcPts val="1200"/>
              </a:spcBef>
            </a:pPr>
            <a:r>
              <a:rPr lang="ru-RU" sz="1400" b="1" dirty="0" smtClean="0">
                <a:solidFill>
                  <a:schemeClr val="accent2"/>
                </a:solidFill>
              </a:rPr>
              <a:t>Основные возможности системы: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ru-RU" sz="1200" b="1" dirty="0" smtClean="0">
                <a:solidFill>
                  <a:srgbClr val="6E7B94"/>
                </a:solidFill>
              </a:rPr>
              <a:t>Создание</a:t>
            </a:r>
            <a:r>
              <a:rPr lang="ru-RU" sz="1200" dirty="0" smtClean="0">
                <a:solidFill>
                  <a:srgbClr val="6E7B94"/>
                </a:solidFill>
              </a:rPr>
              <a:t> </a:t>
            </a:r>
            <a:r>
              <a:rPr lang="ru-RU" sz="1200" b="1" dirty="0" smtClean="0">
                <a:solidFill>
                  <a:srgbClr val="6E7B94"/>
                </a:solidFill>
              </a:rPr>
              <a:t>договора</a:t>
            </a:r>
            <a:r>
              <a:rPr lang="ru-RU" sz="1200" dirty="0" smtClean="0">
                <a:solidFill>
                  <a:srgbClr val="6E7B94"/>
                </a:solidFill>
              </a:rPr>
              <a:t> </a:t>
            </a:r>
            <a:r>
              <a:rPr lang="ru-RU" sz="1200" dirty="0" smtClean="0"/>
              <a:t>по подготовленным пользователем шаблон</a:t>
            </a:r>
            <a:r>
              <a:rPr lang="ru-RU" sz="1200" i="1" dirty="0" smtClean="0"/>
              <a:t>ам</a:t>
            </a:r>
            <a:r>
              <a:rPr lang="ru-RU" sz="1200" dirty="0" smtClean="0"/>
              <a:t> </a:t>
            </a:r>
            <a:r>
              <a:rPr lang="en-US" sz="1200" dirty="0" smtClean="0">
                <a:latin typeface="Calibri" pitchFamily="34" charset="0"/>
              </a:rPr>
              <a:t>Microsoft Word </a:t>
            </a:r>
            <a:r>
              <a:rPr lang="ru-RU" sz="1200" dirty="0" smtClean="0"/>
              <a:t>и </a:t>
            </a:r>
            <a:r>
              <a:rPr lang="ru-RU" sz="1200" b="1" dirty="0" smtClean="0">
                <a:solidFill>
                  <a:srgbClr val="6E7B94"/>
                </a:solidFill>
              </a:rPr>
              <a:t>хранение</a:t>
            </a:r>
            <a:r>
              <a:rPr lang="ru-RU" sz="1200" dirty="0" smtClean="0">
                <a:solidFill>
                  <a:srgbClr val="6E7B94"/>
                </a:solidFill>
              </a:rPr>
              <a:t> </a:t>
            </a:r>
            <a:r>
              <a:rPr lang="ru-RU" sz="1200" b="1" dirty="0" smtClean="0">
                <a:solidFill>
                  <a:srgbClr val="6E7B94"/>
                </a:solidFill>
              </a:rPr>
              <a:t>сформированных</a:t>
            </a:r>
            <a:r>
              <a:rPr lang="ru-RU" sz="1200" dirty="0" smtClean="0">
                <a:solidFill>
                  <a:srgbClr val="6E7B94"/>
                </a:solidFill>
              </a:rPr>
              <a:t> </a:t>
            </a:r>
            <a:r>
              <a:rPr lang="ru-RU" sz="1200" b="1" dirty="0" smtClean="0">
                <a:solidFill>
                  <a:srgbClr val="6E7B94"/>
                </a:solidFill>
              </a:rPr>
              <a:t>документов</a:t>
            </a:r>
            <a:r>
              <a:rPr lang="ru-RU" sz="1200" dirty="0" smtClean="0">
                <a:solidFill>
                  <a:srgbClr val="6E7B94"/>
                </a:solidFill>
              </a:rPr>
              <a:t> </a:t>
            </a:r>
            <a:r>
              <a:rPr lang="ru-RU" sz="1200" dirty="0" smtClean="0"/>
              <a:t>в</a:t>
            </a:r>
            <a:r>
              <a:rPr lang="en-US" sz="1200" dirty="0" smtClean="0"/>
              <a:t> </a:t>
            </a:r>
            <a:r>
              <a:rPr lang="ru-RU" sz="1200" dirty="0" smtClean="0"/>
              <a:t>системе</a:t>
            </a:r>
            <a:r>
              <a:rPr lang="en-US" sz="1200" dirty="0" smtClean="0"/>
              <a:t> </a:t>
            </a:r>
            <a:r>
              <a:rPr lang="ru-RU" sz="1200" dirty="0" smtClean="0"/>
              <a:t>в журнале-реестре договоров.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ru-RU" sz="1200" dirty="0" smtClean="0"/>
              <a:t>Составление договора осуществляется путем заполнения специальной экранной формы в программе, а </a:t>
            </a:r>
            <a:r>
              <a:rPr lang="ru-RU" sz="1200" b="1" dirty="0" smtClean="0">
                <a:solidFill>
                  <a:srgbClr val="6E7B94"/>
                </a:solidFill>
              </a:rPr>
              <a:t>нумерация</a:t>
            </a:r>
            <a:r>
              <a:rPr lang="ru-RU" sz="1200" dirty="0" smtClean="0"/>
              <a:t> документов </a:t>
            </a:r>
            <a:r>
              <a:rPr lang="ru-RU" sz="1200" b="1" dirty="0" smtClean="0">
                <a:solidFill>
                  <a:srgbClr val="6E7B94"/>
                </a:solidFill>
              </a:rPr>
              <a:t>производится</a:t>
            </a:r>
            <a:r>
              <a:rPr lang="ru-RU" sz="1200" dirty="0" smtClean="0">
                <a:solidFill>
                  <a:srgbClr val="6E7B94"/>
                </a:solidFill>
              </a:rPr>
              <a:t> </a:t>
            </a:r>
            <a:r>
              <a:rPr lang="ru-RU" sz="1200" b="1" dirty="0" smtClean="0">
                <a:solidFill>
                  <a:srgbClr val="6E7B94"/>
                </a:solidFill>
              </a:rPr>
              <a:t>автоматически</a:t>
            </a:r>
            <a:r>
              <a:rPr lang="ru-RU" sz="1200" dirty="0" smtClean="0">
                <a:solidFill>
                  <a:srgbClr val="6E7B94"/>
                </a:solidFill>
              </a:rPr>
              <a:t> </a:t>
            </a:r>
            <a:r>
              <a:rPr lang="ru-RU" sz="1200" dirty="0" smtClean="0"/>
              <a:t>по настроенной маске номера.</a:t>
            </a:r>
            <a:r>
              <a:rPr lang="ru-RU" sz="1200" b="1" dirty="0" smtClean="0"/>
              <a:t> 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ru-RU" sz="1200" b="1" dirty="0" smtClean="0">
                <a:solidFill>
                  <a:srgbClr val="6E7B94"/>
                </a:solidFill>
              </a:rPr>
              <a:t>Напоминания</a:t>
            </a:r>
            <a:r>
              <a:rPr lang="ru-RU" sz="1200" dirty="0" smtClean="0"/>
              <a:t> об окончании действия договора (или приближении срока окончания), начале работ/этапов.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ru-RU" sz="1200" b="1" dirty="0" smtClean="0">
                <a:solidFill>
                  <a:srgbClr val="6E7B94"/>
                </a:solidFill>
              </a:rPr>
              <a:t>Согласование</a:t>
            </a:r>
            <a:r>
              <a:rPr lang="ru-RU" sz="1200" dirty="0" smtClean="0"/>
              <a:t> договоров,  хранение различных </a:t>
            </a:r>
            <a:r>
              <a:rPr lang="ru-RU" sz="1200" b="1" dirty="0" smtClean="0">
                <a:solidFill>
                  <a:srgbClr val="6E7B94"/>
                </a:solidFill>
              </a:rPr>
              <a:t>версий</a:t>
            </a:r>
            <a:r>
              <a:rPr lang="ru-RU" sz="1200" dirty="0" smtClean="0"/>
              <a:t> документов.</a:t>
            </a:r>
          </a:p>
        </p:txBody>
      </p:sp>
      <p:pic>
        <p:nvPicPr>
          <p:cNvPr id="11" name="Рисунок 10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5273181"/>
            <a:ext cx="338179" cy="26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643306" y="5178524"/>
            <a:ext cx="485778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accent4">
                    <a:lumMod val="75000"/>
                  </a:schemeClr>
                </a:solidFill>
              </a:rPr>
              <a:t>При совместном использовании программных модулей «Экспресс-Продажи» и «Экспресс-Договоры», все </a:t>
            </a:r>
            <a:r>
              <a:rPr lang="ru-RU" sz="1100" b="1" dirty="0" smtClean="0">
                <a:solidFill>
                  <a:schemeClr val="accent4">
                    <a:lumMod val="75000"/>
                  </a:schemeClr>
                </a:solidFill>
              </a:rPr>
              <a:t>документы могут формироваться на основании других документов: </a:t>
            </a:r>
            <a:r>
              <a:rPr lang="ru-RU" sz="1100" dirty="0" smtClean="0">
                <a:solidFill>
                  <a:schemeClr val="accent4">
                    <a:lumMod val="75000"/>
                  </a:schemeClr>
                </a:solidFill>
              </a:rPr>
              <a:t>счет на оплату может быть сформирован на основании спецификации договора и наоборот, отгрузочные документы подготовлены на основании счета и наоборот и т. д. </a:t>
            </a:r>
          </a:p>
          <a:p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" name="Picture 33" descr="ASU_log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6" name="AutoShape 6"/>
          <p:cNvSpPr>
            <a:spLocks noChangeArrowheads="1"/>
          </p:cNvSpPr>
          <p:nvPr/>
        </p:nvSpPr>
        <p:spPr bwMode="auto">
          <a:xfrm>
            <a:off x="-1387475" y="2898775"/>
            <a:ext cx="2160588" cy="1296988"/>
          </a:xfrm>
          <a:prstGeom prst="flowChartDocumen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Сетевой режим работы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 descr="C:\Documents and Settings\User\Local Settings\Temporary Internet Files\Content.IE5\YJ73SIDA\MCj04315760000[1]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6468" y="4105934"/>
            <a:ext cx="1571636" cy="1496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User\Local Settings\Temporary Internet Files\Content.IE5\YJ73SIDA\MCj04315760000[1]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6138" y="4105934"/>
            <a:ext cx="1571636" cy="1496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User\Local Settings\Temporary Internet Files\Content.IE5\1Z6S4H2E\MCj04338790000[1].png"/>
          <p:cNvPicPr/>
          <p:nvPr/>
        </p:nvPicPr>
        <p:blipFill>
          <a:blip r:embed="rId4">
            <a:grayscl/>
          </a:blip>
          <a:srcRect/>
          <a:stretch>
            <a:fillRect/>
          </a:stretch>
        </p:blipFill>
        <p:spPr bwMode="auto">
          <a:xfrm rot="16200000">
            <a:off x="3748082" y="1679558"/>
            <a:ext cx="114300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hape 9"/>
          <p:cNvCxnSpPr>
            <a:endCxn id="7" idx="3"/>
          </p:cNvCxnSpPr>
          <p:nvPr/>
        </p:nvCxnSpPr>
        <p:spPr>
          <a:xfrm rot="5400000">
            <a:off x="2457915" y="4194355"/>
            <a:ext cx="819784" cy="500066"/>
          </a:xfrm>
          <a:prstGeom prst="bentConnector2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hape 11"/>
          <p:cNvCxnSpPr>
            <a:stCxn id="32" idx="2"/>
            <a:endCxn id="4" idx="1"/>
          </p:cNvCxnSpPr>
          <p:nvPr/>
        </p:nvCxnSpPr>
        <p:spPr>
          <a:xfrm rot="16200000" flipH="1">
            <a:off x="2993700" y="4301512"/>
            <a:ext cx="676908" cy="428628"/>
          </a:xfrm>
          <a:prstGeom prst="bentConnector2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 Box 103"/>
          <p:cNvSpPr txBox="1">
            <a:spLocks noChangeArrowheads="1"/>
          </p:cNvSpPr>
          <p:nvPr/>
        </p:nvSpPr>
        <p:spPr bwMode="auto">
          <a:xfrm>
            <a:off x="966762" y="2950226"/>
            <a:ext cx="128588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Сервер</a:t>
            </a:r>
            <a:r>
              <a:rPr lang="ru-RU" sz="1400" dirty="0" smtClean="0">
                <a:solidFill>
                  <a:schemeClr val="accent6"/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с установленной базой данных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Text Box 103"/>
          <p:cNvSpPr txBox="1">
            <a:spLocks noChangeArrowheads="1"/>
          </p:cNvSpPr>
          <p:nvPr/>
        </p:nvSpPr>
        <p:spPr bwMode="auto">
          <a:xfrm>
            <a:off x="928662" y="5463256"/>
            <a:ext cx="178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Рабочие места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пользователей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5" name="Рисунок 24" descr="C:\Documents and Settings\User\Local Settings\Temporary Internet Files\Content.IE5\1Z6S4H2E\MCj04325650000[1]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118236" y="282005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" name="Shape 25"/>
          <p:cNvCxnSpPr>
            <a:stCxn id="32" idx="3"/>
            <a:endCxn id="25" idx="3"/>
          </p:cNvCxnSpPr>
          <p:nvPr/>
        </p:nvCxnSpPr>
        <p:spPr>
          <a:xfrm>
            <a:off x="3832220" y="3498711"/>
            <a:ext cx="2286016" cy="235739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2" name="Рисунок 31" descr="C:\Documents and Settings\User\Local Settings\Temporary Internet Files\Content.IE5\YJ73SIDA\MCj04338920000[1]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03460" y="2820050"/>
            <a:ext cx="142876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 Box 103"/>
          <p:cNvSpPr txBox="1">
            <a:spLocks noChangeArrowheads="1"/>
          </p:cNvSpPr>
          <p:nvPr/>
        </p:nvSpPr>
        <p:spPr bwMode="auto">
          <a:xfrm>
            <a:off x="5953132" y="4677438"/>
            <a:ext cx="242889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Удаленное рабочее место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пользователей с доступом к базе данных по Интернету – </a:t>
            </a:r>
            <a:r>
              <a:rPr lang="ru-RU" sz="1400" i="1" dirty="0" smtClean="0">
                <a:solidFill>
                  <a:schemeClr val="accent1"/>
                </a:solidFill>
              </a:rPr>
              <a:t>возможность работать в программе из любой точки Земного шара</a:t>
            </a:r>
            <a:endParaRPr lang="ru-RU" sz="1400" i="1" dirty="0">
              <a:solidFill>
                <a:schemeClr val="accent1"/>
              </a:solidFill>
            </a:endParaRP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4975228" y="1890226"/>
            <a:ext cx="30003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Вариант с установкой </a:t>
            </a:r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базы данных на </a:t>
            </a:r>
            <a:r>
              <a:rPr lang="ru-RU" sz="1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флеш-карту</a:t>
            </a:r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для повышения уровня секретности хранения данных</a:t>
            </a:r>
            <a:endParaRPr lang="ru-RU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7" name="Shape 25"/>
          <p:cNvCxnSpPr>
            <a:stCxn id="32" idx="0"/>
            <a:endCxn id="8" idx="0"/>
          </p:cNvCxnSpPr>
          <p:nvPr/>
        </p:nvCxnSpPr>
        <p:spPr>
          <a:xfrm rot="5400000" flipH="1" flipV="1">
            <a:off x="3148467" y="2220435"/>
            <a:ext cx="568988" cy="630242"/>
          </a:xfrm>
          <a:prstGeom prst="bentConnector2">
            <a:avLst/>
          </a:prstGeom>
          <a:ln w="28575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 Box 103"/>
          <p:cNvSpPr txBox="1">
            <a:spLocks noChangeArrowheads="1"/>
          </p:cNvSpPr>
          <p:nvPr/>
        </p:nvSpPr>
        <p:spPr bwMode="auto">
          <a:xfrm>
            <a:off x="3500430" y="5468948"/>
            <a:ext cx="178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Рабочие места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пользователей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8" name="Picture 33" descr="ASU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9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C:\Documents and Settings\User\Local Settings\Temporary Internet Files\Content.IE5\YJ73SIDA\MCj04315760000[1].png"/>
          <p:cNvPicPr/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5736" y="2143116"/>
            <a:ext cx="3189310" cy="315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06" name="AutoShape 6"/>
          <p:cNvSpPr>
            <a:spLocks noChangeArrowheads="1"/>
          </p:cNvSpPr>
          <p:nvPr/>
        </p:nvSpPr>
        <p:spPr bwMode="auto">
          <a:xfrm>
            <a:off x="-1387475" y="2898775"/>
            <a:ext cx="2160588" cy="1296988"/>
          </a:xfrm>
          <a:prstGeom prst="flowChartDocumen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Защита данных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182" y="3000372"/>
            <a:ext cx="1341755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3929058" y="2214554"/>
            <a:ext cx="4572032" cy="334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Хранение данных на СУБД 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Microsoft SQL Server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– </a:t>
            </a:r>
            <a:r>
              <a:rPr lang="ru-RU" sz="1600" dirty="0" smtClean="0">
                <a:solidFill>
                  <a:schemeClr val="accent2"/>
                </a:solidFill>
                <a:latin typeface="Calibri" pitchFamily="34" charset="0"/>
              </a:rPr>
              <a:t>высочайшая скорость обработки и защиты данных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от внешнего воздействия и несанкционированного 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доступа.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1600" dirty="0" smtClean="0">
                <a:solidFill>
                  <a:schemeClr val="accent2"/>
                </a:solidFill>
                <a:latin typeface="Calibri" pitchFamily="34" charset="0"/>
              </a:rPr>
              <a:t>Невозможно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просто 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«взять и скопировать» базу на другой компьютер.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Возможно установить базу данных на </a:t>
            </a:r>
            <a:r>
              <a:rPr lang="ru-RU" sz="1600" dirty="0" err="1" smtClean="0">
                <a:solidFill>
                  <a:schemeClr val="accent2"/>
                </a:solidFill>
              </a:rPr>
              <a:t>флеш-карту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Средства </a:t>
            </a:r>
            <a:r>
              <a:rPr lang="ru-RU" sz="1600" dirty="0" smtClean="0">
                <a:solidFill>
                  <a:schemeClr val="accent2"/>
                </a:solidFill>
              </a:rPr>
              <a:t>резервного копирования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системы на случай ее утраты или повреждения.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/>
                </a:solidFill>
              </a:rPr>
              <a:t>Разграничение прав доступа,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вход в программу под именем пользователя и </a:t>
            </a:r>
            <a:r>
              <a:rPr lang="ru-RU" sz="1600" dirty="0" smtClean="0">
                <a:solidFill>
                  <a:schemeClr val="accent2"/>
                </a:solidFill>
              </a:rPr>
              <a:t>паролем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pPr>
              <a:lnSpc>
                <a:spcPct val="80000"/>
              </a:lnSpc>
            </a:pP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3" name="Picture 67" descr="C:\Documents and Settings\User\Рабочий стол\Work\IMG\Logo_progs\sql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2643182"/>
            <a:ext cx="2018732" cy="981206"/>
          </a:xfrm>
          <a:prstGeom prst="rect">
            <a:avLst/>
          </a:prstGeom>
          <a:noFill/>
        </p:spPr>
      </p:pic>
      <p:pic>
        <p:nvPicPr>
          <p:cNvPr id="31745" name="Picture 1" descr="C:\Documents and Settings\User\Local Settings\Temporary Internet Files\Content.IE5\F2EZTA9R\MCj0432593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86644" y="5357826"/>
            <a:ext cx="700085" cy="700085"/>
          </a:xfrm>
          <a:prstGeom prst="rect">
            <a:avLst/>
          </a:prstGeom>
          <a:noFill/>
        </p:spPr>
      </p:pic>
      <p:pic>
        <p:nvPicPr>
          <p:cNvPr id="10" name="Picture 33" descr="ASU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4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001000" cy="12160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600" b="1" dirty="0" smtClean="0"/>
              <a:t>Обмен данными с </a:t>
            </a:r>
            <a:br>
              <a:rPr lang="ru-RU" sz="3600" b="1" dirty="0" smtClean="0"/>
            </a:br>
            <a:r>
              <a:rPr lang="ru-RU" sz="3600" b="1" dirty="0" smtClean="0"/>
              <a:t>внешними источниками</a:t>
            </a:r>
            <a:endParaRPr lang="ru-RU" sz="3600" b="1" dirty="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198425" y="1904086"/>
            <a:ext cx="1721498" cy="1278360"/>
            <a:chOff x="722" y="1769"/>
            <a:chExt cx="1113" cy="832"/>
          </a:xfrm>
        </p:grpSpPr>
        <p:pic>
          <p:nvPicPr>
            <p:cNvPr id="49" name="Picture 6" descr="word_log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69" y="1769"/>
              <a:ext cx="628" cy="628"/>
            </a:xfrm>
            <a:prstGeom prst="rect">
              <a:avLst/>
            </a:prstGeom>
            <a:noFill/>
          </p:spPr>
        </p:pic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722" y="2388"/>
              <a:ext cx="1113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70C0"/>
                  </a:solidFill>
                  <a:latin typeface="Calibri" pitchFamily="34" charset="0"/>
                </a:rPr>
                <a:t>Microsoft Word</a:t>
              </a:r>
              <a:endParaRPr lang="ru-RU" sz="16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349033" y="1895449"/>
            <a:ext cx="1721497" cy="1302946"/>
            <a:chOff x="779" y="2850"/>
            <a:chExt cx="1113" cy="848"/>
          </a:xfrm>
        </p:grpSpPr>
        <p:pic>
          <p:nvPicPr>
            <p:cNvPr id="71" name="Picture 9" descr="Excel_log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2" y="2850"/>
              <a:ext cx="632" cy="632"/>
            </a:xfrm>
            <a:prstGeom prst="rect">
              <a:avLst/>
            </a:prstGeom>
            <a:noFill/>
          </p:spPr>
        </p:pic>
        <p:sp>
          <p:nvSpPr>
            <p:cNvPr id="72" name="Text Box 10"/>
            <p:cNvSpPr txBox="1">
              <a:spLocks noChangeArrowheads="1"/>
            </p:cNvSpPr>
            <p:nvPr/>
          </p:nvSpPr>
          <p:spPr bwMode="auto">
            <a:xfrm>
              <a:off x="779" y="3485"/>
              <a:ext cx="1113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9900"/>
                  </a:solidFill>
                  <a:latin typeface="Calibri" pitchFamily="34" charset="0"/>
                </a:rPr>
                <a:t>Microsoft Excel</a:t>
              </a:r>
              <a:endParaRPr lang="ru-RU" sz="1600" dirty="0">
                <a:solidFill>
                  <a:srgbClr val="009900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Группа 75"/>
          <p:cNvGrpSpPr/>
          <p:nvPr/>
        </p:nvGrpSpPr>
        <p:grpSpPr>
          <a:xfrm>
            <a:off x="1225019" y="4706324"/>
            <a:ext cx="1740070" cy="1300276"/>
            <a:chOff x="4918740" y="4143380"/>
            <a:chExt cx="1785950" cy="1343442"/>
          </a:xfrm>
        </p:grpSpPr>
        <p:pic>
          <p:nvPicPr>
            <p:cNvPr id="74" name="Picture 12" descr="outlook_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86380" y="4143380"/>
              <a:ext cx="984250" cy="984250"/>
            </a:xfrm>
            <a:prstGeom prst="rect">
              <a:avLst/>
            </a:prstGeom>
            <a:noFill/>
          </p:spPr>
        </p:pic>
        <p:sp>
          <p:nvSpPr>
            <p:cNvPr id="75" name="Text Box 13"/>
            <p:cNvSpPr txBox="1">
              <a:spLocks noChangeArrowheads="1"/>
            </p:cNvSpPr>
            <p:nvPr/>
          </p:nvSpPr>
          <p:spPr bwMode="auto">
            <a:xfrm>
              <a:off x="4918740" y="5148268"/>
              <a:ext cx="178595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996633"/>
                  </a:solidFill>
                  <a:latin typeface="Calibri" pitchFamily="34" charset="0"/>
                </a:rPr>
                <a:t>Microsoft Outlook</a:t>
              </a:r>
              <a:endParaRPr lang="ru-RU" sz="1600" dirty="0">
                <a:solidFill>
                  <a:srgbClr val="996633"/>
                </a:solidFill>
                <a:latin typeface="Calibri" pitchFamily="34" charset="0"/>
              </a:endParaRP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6183233" y="4714337"/>
            <a:ext cx="2006094" cy="1266068"/>
            <a:chOff x="3964" y="2859"/>
            <a:chExt cx="1297" cy="824"/>
          </a:xfrm>
        </p:grpSpPr>
        <p:pic>
          <p:nvPicPr>
            <p:cNvPr id="78" name="Picture 15" descr="logo-acces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315" y="2859"/>
              <a:ext cx="604" cy="604"/>
            </a:xfrm>
            <a:prstGeom prst="rect">
              <a:avLst/>
            </a:prstGeom>
            <a:noFill/>
          </p:spPr>
        </p:pic>
        <p:sp>
          <p:nvSpPr>
            <p:cNvPr id="79" name="Text Box 16"/>
            <p:cNvSpPr txBox="1">
              <a:spLocks noChangeArrowheads="1"/>
            </p:cNvSpPr>
            <p:nvPr/>
          </p:nvSpPr>
          <p:spPr bwMode="auto">
            <a:xfrm>
              <a:off x="3964" y="3470"/>
              <a:ext cx="1297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660066"/>
                  </a:solidFill>
                  <a:latin typeface="Calibri" pitchFamily="34" charset="0"/>
                </a:rPr>
                <a:t>Microsoft Access</a:t>
              </a:r>
              <a:endParaRPr lang="ru-RU" sz="1600" dirty="0">
                <a:solidFill>
                  <a:srgbClr val="660066"/>
                </a:solidFill>
                <a:latin typeface="Calibri" pitchFamily="34" charset="0"/>
              </a:endParaRPr>
            </a:p>
          </p:txBody>
        </p:sp>
      </p:grpSp>
      <p:pic>
        <p:nvPicPr>
          <p:cNvPr id="80" name="Picture 3" descr="1c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90815" y="3366195"/>
            <a:ext cx="1596771" cy="898854"/>
          </a:xfrm>
          <a:prstGeom prst="rect">
            <a:avLst/>
          </a:prstGeom>
          <a:noFill/>
        </p:spPr>
      </p:pic>
      <p:grpSp>
        <p:nvGrpSpPr>
          <p:cNvPr id="7" name="Группа 93"/>
          <p:cNvGrpSpPr/>
          <p:nvPr/>
        </p:nvGrpSpPr>
        <p:grpSpPr>
          <a:xfrm>
            <a:off x="3551623" y="5615928"/>
            <a:ext cx="2157687" cy="902940"/>
            <a:chOff x="3258820" y="5143512"/>
            <a:chExt cx="2214578" cy="932915"/>
          </a:xfrm>
        </p:grpSpPr>
        <p:pic>
          <p:nvPicPr>
            <p:cNvPr id="82" name="Picture 30" descr="tp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357554" y="5143512"/>
              <a:ext cx="1990725" cy="444500"/>
            </a:xfrm>
            <a:prstGeom prst="rect">
              <a:avLst/>
            </a:prstGeom>
            <a:noFill/>
            <a:ln w="3175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</p:pic>
        <p:sp>
          <p:nvSpPr>
            <p:cNvPr id="83" name="Text Box 13"/>
            <p:cNvSpPr txBox="1">
              <a:spLocks noChangeArrowheads="1"/>
            </p:cNvSpPr>
            <p:nvPr/>
          </p:nvSpPr>
          <p:spPr bwMode="auto">
            <a:xfrm>
              <a:off x="3258820" y="5599436"/>
              <a:ext cx="2214578" cy="4769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 smtClean="0">
                  <a:latin typeface="Calibri" pitchFamily="34" charset="0"/>
                </a:rPr>
                <a:t>Информационно-справочные системы </a:t>
              </a:r>
              <a:r>
                <a:rPr lang="en-US" sz="1200" dirty="0" smtClean="0">
                  <a:latin typeface="Calibri" pitchFamily="34" charset="0"/>
                </a:rPr>
                <a:t>TopPlan Professional</a:t>
              </a:r>
              <a:endParaRPr lang="ru-RU" sz="1200" dirty="0">
                <a:latin typeface="Calibri" pitchFamily="34" charset="0"/>
              </a:endParaRPr>
            </a:p>
          </p:txBody>
        </p:sp>
      </p:grpSp>
      <p:pic>
        <p:nvPicPr>
          <p:cNvPr id="68675" name="Picture 67" descr="C:\Documents and Settings\User\Рабочий стол\Work\IMG\Logo_progs\sql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1280" y="3323471"/>
            <a:ext cx="2018732" cy="981206"/>
          </a:xfrm>
          <a:prstGeom prst="rect">
            <a:avLst/>
          </a:prstGeom>
          <a:noFill/>
        </p:spPr>
      </p:pic>
      <p:pic>
        <p:nvPicPr>
          <p:cNvPr id="68683" name="Picture 75" descr="C:\Documents and Settings\User\Рабочий стол\cd_eu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05921" y="2605626"/>
            <a:ext cx="2412885" cy="2396931"/>
          </a:xfrm>
          <a:prstGeom prst="rect">
            <a:avLst/>
          </a:prstGeom>
          <a:noFill/>
        </p:spPr>
      </p:pic>
      <p:sp>
        <p:nvSpPr>
          <p:cNvPr id="97" name="Text Box 13"/>
          <p:cNvSpPr txBox="1">
            <a:spLocks noChangeArrowheads="1"/>
          </p:cNvSpPr>
          <p:nvPr/>
        </p:nvSpPr>
        <p:spPr bwMode="auto">
          <a:xfrm>
            <a:off x="3793258" y="1789124"/>
            <a:ext cx="1670468" cy="3077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ODBC-</a:t>
            </a: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</a:rPr>
              <a:t>источники</a:t>
            </a:r>
            <a:endParaRPr lang="ru-RU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8" name="Группа 126"/>
          <p:cNvGrpSpPr/>
          <p:nvPr/>
        </p:nvGrpSpPr>
        <p:grpSpPr>
          <a:xfrm>
            <a:off x="2941611" y="2523274"/>
            <a:ext cx="407986" cy="667674"/>
            <a:chOff x="3000364" y="2708270"/>
            <a:chExt cx="418743" cy="68983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1" name="Стрелка вниз 100"/>
            <p:cNvSpPr/>
            <p:nvPr/>
          </p:nvSpPr>
          <p:spPr>
            <a:xfrm rot="18720874">
              <a:off x="2917385" y="3097408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Стрелка вниз 101"/>
            <p:cNvSpPr/>
            <p:nvPr/>
          </p:nvSpPr>
          <p:spPr>
            <a:xfrm rot="7973508">
              <a:off x="3118407" y="279124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127"/>
          <p:cNvGrpSpPr/>
          <p:nvPr/>
        </p:nvGrpSpPr>
        <p:grpSpPr>
          <a:xfrm>
            <a:off x="4259896" y="2217189"/>
            <a:ext cx="735548" cy="269957"/>
            <a:chOff x="4348958" y="2302041"/>
            <a:chExt cx="754942" cy="27891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8" name="Стрелка вниз 117"/>
            <p:cNvSpPr/>
            <p:nvPr/>
          </p:nvSpPr>
          <p:spPr>
            <a:xfrm rot="21562444">
              <a:off x="4348958" y="236323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Стрелка вниз 118"/>
            <p:cNvSpPr/>
            <p:nvPr/>
          </p:nvSpPr>
          <p:spPr>
            <a:xfrm rot="10815078">
              <a:off x="4720220" y="2302041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125"/>
          <p:cNvGrpSpPr/>
          <p:nvPr/>
        </p:nvGrpSpPr>
        <p:grpSpPr>
          <a:xfrm>
            <a:off x="2630373" y="3445188"/>
            <a:ext cx="269644" cy="721205"/>
            <a:chOff x="3028905" y="3754388"/>
            <a:chExt cx="276754" cy="74514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0" name="Стрелка вниз 119"/>
            <p:cNvSpPr/>
            <p:nvPr/>
          </p:nvSpPr>
          <p:spPr>
            <a:xfrm rot="16167026">
              <a:off x="3004959" y="4198834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Стрелка вниз 120"/>
            <p:cNvSpPr/>
            <p:nvPr/>
          </p:nvSpPr>
          <p:spPr>
            <a:xfrm rot="5419660">
              <a:off x="2945926" y="3837367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24"/>
          <p:cNvGrpSpPr/>
          <p:nvPr/>
        </p:nvGrpSpPr>
        <p:grpSpPr>
          <a:xfrm flipH="1">
            <a:off x="2948126" y="4384363"/>
            <a:ext cx="407986" cy="667674"/>
            <a:chOff x="3172223" y="4718033"/>
            <a:chExt cx="418743" cy="68983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3" name="Стрелка вниз 122"/>
            <p:cNvSpPr/>
            <p:nvPr/>
          </p:nvSpPr>
          <p:spPr>
            <a:xfrm rot="18720874">
              <a:off x="3089244" y="5107171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Стрелка вниз 123"/>
            <p:cNvSpPr/>
            <p:nvPr/>
          </p:nvSpPr>
          <p:spPr>
            <a:xfrm rot="7973508">
              <a:off x="3290266" y="4801012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28"/>
          <p:cNvGrpSpPr/>
          <p:nvPr/>
        </p:nvGrpSpPr>
        <p:grpSpPr>
          <a:xfrm>
            <a:off x="4257833" y="5143305"/>
            <a:ext cx="735548" cy="269957"/>
            <a:chOff x="4348958" y="2302041"/>
            <a:chExt cx="754942" cy="27891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0" name="Стрелка вниз 129"/>
            <p:cNvSpPr/>
            <p:nvPr/>
          </p:nvSpPr>
          <p:spPr>
            <a:xfrm rot="21562444">
              <a:off x="4348958" y="236323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Стрелка вниз 130"/>
            <p:cNvSpPr/>
            <p:nvPr/>
          </p:nvSpPr>
          <p:spPr>
            <a:xfrm rot="10815078">
              <a:off x="4720220" y="2302041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35"/>
          <p:cNvGrpSpPr/>
          <p:nvPr/>
        </p:nvGrpSpPr>
        <p:grpSpPr>
          <a:xfrm>
            <a:off x="6301494" y="3448547"/>
            <a:ext cx="269644" cy="721205"/>
            <a:chOff x="3028905" y="3754388"/>
            <a:chExt cx="276754" cy="74514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7" name="Стрелка вниз 136"/>
            <p:cNvSpPr/>
            <p:nvPr/>
          </p:nvSpPr>
          <p:spPr>
            <a:xfrm rot="16167026">
              <a:off x="3004959" y="4198834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Стрелка вниз 137"/>
            <p:cNvSpPr/>
            <p:nvPr/>
          </p:nvSpPr>
          <p:spPr>
            <a:xfrm rot="5419660">
              <a:off x="2945926" y="3837367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44"/>
          <p:cNvGrpSpPr/>
          <p:nvPr/>
        </p:nvGrpSpPr>
        <p:grpSpPr>
          <a:xfrm flipV="1">
            <a:off x="5878226" y="2520179"/>
            <a:ext cx="407986" cy="667674"/>
            <a:chOff x="3000364" y="2708270"/>
            <a:chExt cx="418743" cy="68983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46" name="Стрелка вниз 145"/>
            <p:cNvSpPr/>
            <p:nvPr/>
          </p:nvSpPr>
          <p:spPr>
            <a:xfrm rot="18720874">
              <a:off x="2917385" y="3097408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Стрелка вниз 146"/>
            <p:cNvSpPr/>
            <p:nvPr/>
          </p:nvSpPr>
          <p:spPr>
            <a:xfrm rot="7973508">
              <a:off x="3118407" y="279124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54"/>
          <p:cNvGrpSpPr/>
          <p:nvPr/>
        </p:nvGrpSpPr>
        <p:grpSpPr>
          <a:xfrm flipH="1" flipV="1">
            <a:off x="5868045" y="4384363"/>
            <a:ext cx="407986" cy="667674"/>
            <a:chOff x="3000364" y="2708270"/>
            <a:chExt cx="418743" cy="68983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56" name="Стрелка вниз 155"/>
            <p:cNvSpPr/>
            <p:nvPr/>
          </p:nvSpPr>
          <p:spPr>
            <a:xfrm rot="18720874">
              <a:off x="2917385" y="3097408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Стрелка вниз 156"/>
            <p:cNvSpPr/>
            <p:nvPr/>
          </p:nvSpPr>
          <p:spPr>
            <a:xfrm rot="7973508">
              <a:off x="3118407" y="2791249"/>
              <a:ext cx="383680" cy="21772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6" name="Picture 33" descr="ASU_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48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единительная линия 32"/>
          <p:cNvCxnSpPr/>
          <p:nvPr/>
        </p:nvCxnSpPr>
        <p:spPr>
          <a:xfrm rot="10800000" flipH="1">
            <a:off x="483084" y="5893611"/>
            <a:ext cx="14400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00000" flipH="1">
            <a:off x="1923084" y="5179231"/>
            <a:ext cx="1285884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 flipH="1">
            <a:off x="3208968" y="4464851"/>
            <a:ext cx="1285884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H="1">
            <a:off x="4494852" y="3750471"/>
            <a:ext cx="1285884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0800000" flipH="1">
            <a:off x="5780736" y="3036091"/>
            <a:ext cx="1285884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 flipH="1">
            <a:off x="7063516" y="2321711"/>
            <a:ext cx="11160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1923084" y="517923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3208968" y="446485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4494852" y="375047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5780736" y="303609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7066620" y="232171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594" name="Picture 10" descr="C:\Documents and Settings\User\Рабочий стол\Work\IMG\cd_eu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2952" y="5429264"/>
            <a:ext cx="1143008" cy="1143008"/>
          </a:xfrm>
          <a:prstGeom prst="rect">
            <a:avLst/>
          </a:prstGeom>
          <a:noFill/>
        </p:spPr>
      </p:pic>
      <p:sp>
        <p:nvSpPr>
          <p:cNvPr id="66" name="Text Box 33"/>
          <p:cNvSpPr txBox="1">
            <a:spLocks noChangeArrowheads="1"/>
          </p:cNvSpPr>
          <p:nvPr/>
        </p:nvSpPr>
        <p:spPr bwMode="auto">
          <a:xfrm>
            <a:off x="2208836" y="5715016"/>
            <a:ext cx="3857652" cy="738664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Поставка</a:t>
            </a:r>
            <a:r>
              <a:rPr lang="ru-RU" sz="1600" dirty="0" smtClean="0">
                <a:solidFill>
                  <a:schemeClr val="accent2"/>
                </a:solidFill>
              </a:rPr>
              <a:t> программного обеспечения: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2"/>
                </a:solidFill>
              </a:rPr>
              <a:t> установочный диск;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2"/>
                </a:solidFill>
              </a:rPr>
              <a:t> руководство пользователя;</a:t>
            </a:r>
            <a:endParaRPr lang="ru-RU" sz="1600" dirty="0">
              <a:solidFill>
                <a:schemeClr val="accent2"/>
              </a:solidFill>
            </a:endParaRPr>
          </a:p>
        </p:txBody>
      </p:sp>
      <p:grpSp>
        <p:nvGrpSpPr>
          <p:cNvPr id="2" name="Группа 76"/>
          <p:cNvGrpSpPr/>
          <p:nvPr/>
        </p:nvGrpSpPr>
        <p:grpSpPr>
          <a:xfrm>
            <a:off x="3566158" y="3786190"/>
            <a:ext cx="1428760" cy="1428760"/>
            <a:chOff x="3214678" y="2428868"/>
            <a:chExt cx="2000264" cy="1928826"/>
          </a:xfrm>
        </p:grpSpPr>
        <p:pic>
          <p:nvPicPr>
            <p:cNvPr id="75" name="Рисунок 74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3214678" y="2428868"/>
              <a:ext cx="1785950" cy="1214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" name="Рисунок 75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43306" y="2857496"/>
              <a:ext cx="1571636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2" name="Рисунок 81" descr="C:\Documents and Settings\User\Local Settings\Temporary Internet Files\Content.IE5\F2EZTA9R\MCj04339420000[1]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66502" y="2143116"/>
            <a:ext cx="1140780" cy="121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Рисунок 82" descr="C:\Documents and Settings\User\Local Settings\Temporary Internet Files\Content.IE5\YJ73SIDA\MCj04315760000[1].pn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94522" y="4357694"/>
            <a:ext cx="1571636" cy="1496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565762" y="4071942"/>
            <a:ext cx="2286016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Установка</a:t>
            </a:r>
            <a:r>
              <a:rPr lang="ru-RU" sz="1600" dirty="0" smtClean="0">
                <a:solidFill>
                  <a:schemeClr val="accent2"/>
                </a:solidFill>
              </a:rPr>
              <a:t> ПО, настройка сетевого режима работы</a:t>
            </a:r>
            <a:endParaRPr lang="ru-RU" sz="1600" dirty="0">
              <a:solidFill>
                <a:schemeClr val="accent2"/>
              </a:solidFill>
            </a:endParaRPr>
          </a:p>
        </p:txBody>
      </p:sp>
      <p:pic>
        <p:nvPicPr>
          <p:cNvPr id="81" name="Рисунок 80" descr="C:\Documents and Settings\User\Local Settings\Temporary Internet Files\Content.IE5\F2EZTA9R\MCj04339410000[1].pn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80816" y="2285992"/>
            <a:ext cx="1188000" cy="12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1137266" y="3214686"/>
            <a:ext cx="3071834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Экспресс-обследование</a:t>
            </a:r>
            <a:r>
              <a:rPr lang="ru-RU" sz="1600" dirty="0" smtClean="0">
                <a:solidFill>
                  <a:schemeClr val="accent2"/>
                </a:solidFill>
              </a:rPr>
              <a:t> предприятия и бизнес-процессов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430506" y="5805528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 Box 33"/>
          <p:cNvSpPr txBox="1">
            <a:spLocks noChangeArrowheads="1"/>
          </p:cNvSpPr>
          <p:nvPr/>
        </p:nvSpPr>
        <p:spPr bwMode="auto">
          <a:xfrm>
            <a:off x="5125094" y="4202118"/>
            <a:ext cx="3071834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Настройка </a:t>
            </a:r>
            <a:r>
              <a:rPr lang="ru-RU" sz="1600" dirty="0" smtClean="0">
                <a:solidFill>
                  <a:schemeClr val="accent2"/>
                </a:solidFill>
              </a:rPr>
              <a:t>и первоначальное наполнение базы данных</a:t>
            </a:r>
            <a:endParaRPr lang="ru-RU" sz="1600" dirty="0">
              <a:solidFill>
                <a:schemeClr val="accent2"/>
              </a:solidFill>
            </a:endParaRPr>
          </a:p>
        </p:txBody>
      </p:sp>
      <p:pic>
        <p:nvPicPr>
          <p:cNvPr id="93" name="Рисунок 92" descr="C:\Documents and Settings\User\Local Settings\Temporary Internet Files\Content.IE5\YJ73SIDA\MCj04338920000[1].pn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831404" y="2870196"/>
            <a:ext cx="1298584" cy="141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Text Box 33"/>
          <p:cNvSpPr txBox="1">
            <a:spLocks noChangeArrowheads="1"/>
          </p:cNvSpPr>
          <p:nvPr/>
        </p:nvSpPr>
        <p:spPr bwMode="auto">
          <a:xfrm>
            <a:off x="5715008" y="1643050"/>
            <a:ext cx="1785950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ru-RU" sz="1600" dirty="0" smtClean="0">
                <a:solidFill>
                  <a:schemeClr val="accent2"/>
                </a:solidFill>
              </a:rPr>
              <a:t>Гарантийное</a:t>
            </a:r>
            <a:r>
              <a:rPr lang="ru-RU" sz="1600" b="1" dirty="0" smtClean="0">
                <a:solidFill>
                  <a:schemeClr val="accent2"/>
                </a:solidFill>
              </a:rPr>
              <a:t> сопровождение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95" name="Text Box 33"/>
          <p:cNvSpPr txBox="1">
            <a:spLocks noChangeArrowheads="1"/>
          </p:cNvSpPr>
          <p:nvPr/>
        </p:nvSpPr>
        <p:spPr bwMode="auto">
          <a:xfrm>
            <a:off x="6637992" y="3546476"/>
            <a:ext cx="2214578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Обучение </a:t>
            </a:r>
            <a:r>
              <a:rPr lang="ru-RU" sz="1600" dirty="0" smtClean="0">
                <a:solidFill>
                  <a:schemeClr val="accent2"/>
                </a:solidFill>
              </a:rPr>
              <a:t>пользователей и ИТ-специалистов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8143900" y="2214554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Text Box 95"/>
          <p:cNvSpPr txBox="1">
            <a:spLocks noChangeArrowheads="1"/>
          </p:cNvSpPr>
          <p:nvPr/>
        </p:nvSpPr>
        <p:spPr bwMode="auto">
          <a:xfrm>
            <a:off x="486386" y="1857364"/>
            <a:ext cx="4164014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Компания «АСУ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XXI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век» в рамках поставки семейства программ оказывает клиентам комплекс услуг: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4" name="Заголовок 3"/>
          <p:cNvSpPr>
            <a:spLocks noGrp="1"/>
          </p:cNvSpPr>
          <p:nvPr>
            <p:ph type="title"/>
          </p:nvPr>
        </p:nvSpPr>
        <p:spPr>
          <a:xfrm>
            <a:off x="609600" y="357166"/>
            <a:ext cx="8248680" cy="790596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Не программа, а услуга!</a:t>
            </a:r>
            <a:endParaRPr lang="ru-RU" sz="4800" b="1" dirty="0"/>
          </a:p>
        </p:txBody>
      </p:sp>
      <p:graphicFrame>
        <p:nvGraphicFramePr>
          <p:cNvPr id="108" name="Схема 107"/>
          <p:cNvGraphicFramePr/>
          <p:nvPr/>
        </p:nvGraphicFramePr>
        <p:xfrm>
          <a:off x="7643834" y="1714488"/>
          <a:ext cx="1152000" cy="115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32" name="Picture 33" descr="ASU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14352"/>
            <a:ext cx="8153400" cy="62863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Наши клиенты</a:t>
            </a:r>
            <a:endParaRPr lang="ru-RU" sz="4800" b="1" dirty="0"/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90536" y="1714489"/>
          <a:ext cx="7858180" cy="4697114"/>
        </p:xfrm>
        <a:graphic>
          <a:graphicData uri="http://schemas.openxmlformats.org/drawingml/2006/table">
            <a:tbl>
              <a:tblPr/>
              <a:tblGrid>
                <a:gridCol w="1122597"/>
                <a:gridCol w="841948"/>
                <a:gridCol w="280649"/>
                <a:gridCol w="1122597"/>
                <a:gridCol w="561299"/>
                <a:gridCol w="561299"/>
                <a:gridCol w="1122597"/>
                <a:gridCol w="280649"/>
                <a:gridCol w="841948"/>
                <a:gridCol w="1122597"/>
              </a:tblGrid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Завод «Масса-К»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«Армалит-1»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Завод «Металлист»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Ленинцец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«Транс-Балтия»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Обуховский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МХК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Регионхимснаб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 dirty="0">
                          <a:latin typeface="+mn-lt"/>
                          <a:ea typeface="Times New Roman"/>
                        </a:rPr>
                        <a:t>Jam Hall Media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ООО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Баумит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ООО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«Композит СПб»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НПФ «Уран»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Компания </a:t>
                      </a:r>
                      <a:br>
                        <a:rPr lang="ru-RU" sz="800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>
                          <a:latin typeface="+mn-lt"/>
                          <a:ea typeface="Times New Roman"/>
                        </a:rPr>
                        <a:t>Vip</a:t>
                      </a:r>
                      <a:r>
                        <a:rPr lang="ru-RU" sz="800">
                          <a:latin typeface="+mn-lt"/>
                          <a:ea typeface="Times New Roman"/>
                        </a:rPr>
                        <a:t> Паркет»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Дювернуа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Консалтинг»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«Балтийский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берег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Агентство</a:t>
                      </a:r>
                      <a:r>
                        <a:rPr lang="ru-RU" sz="780" baseline="0" dirty="0" smtClean="0">
                          <a:latin typeface="+mn-lt"/>
                          <a:ea typeface="Times New Roman"/>
                        </a:rPr>
                        <a:t> недвижимости «</a:t>
                      </a:r>
                      <a:r>
                        <a:rPr lang="ru-RU" sz="780" baseline="0" dirty="0" err="1" smtClean="0">
                          <a:latin typeface="+mn-lt"/>
                          <a:ea typeface="Times New Roman"/>
                        </a:rPr>
                        <a:t>Астера</a:t>
                      </a: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78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Реконт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«Хит»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Рокс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Вектон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«Эхо Москвы»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Рекламное агентство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Фричойс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«Марлоу Навигейшн»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Группа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Конти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en-US" sz="800" dirty="0" err="1">
                          <a:latin typeface="+mn-lt"/>
                          <a:ea typeface="Times New Roman"/>
                        </a:rPr>
                        <a:t>Directorica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«Бизнес-журнал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Меди-Эстетик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СК «Мегалит»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5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Управляющая 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Арсагера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 smtClean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«Метроном»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"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Невисс-Комплекс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Газета «Аргументы и факты»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«Прогресс»</a:t>
                      </a:r>
                      <a:br>
                        <a:rPr lang="ru-RU" sz="800" baseline="0" dirty="0" smtClean="0">
                          <a:latin typeface="+mn-lt"/>
                          <a:ea typeface="Times New Roman"/>
                        </a:rPr>
                      </a:b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Фирма «Шарм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ЗАО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Тепломаш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Морской торговый порт «Выборг»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Журнал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«Персонал 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Микс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08" name="Picture 60" descr="Massa_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5614" y="1808786"/>
            <a:ext cx="571698" cy="614362"/>
          </a:xfrm>
          <a:prstGeom prst="rect">
            <a:avLst/>
          </a:prstGeom>
          <a:noFill/>
        </p:spPr>
      </p:pic>
      <p:pic>
        <p:nvPicPr>
          <p:cNvPr id="2107" name="Picture 59" descr="armalit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5478" y="1775741"/>
            <a:ext cx="642942" cy="618832"/>
          </a:xfrm>
          <a:prstGeom prst="rect">
            <a:avLst/>
          </a:prstGeom>
          <a:noFill/>
        </p:spPr>
      </p:pic>
      <p:pic>
        <p:nvPicPr>
          <p:cNvPr id="2106" name="Picture 58" descr="metallis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75626" y="1786879"/>
            <a:ext cx="642942" cy="634369"/>
          </a:xfrm>
          <a:prstGeom prst="rect">
            <a:avLst/>
          </a:prstGeom>
          <a:noFill/>
        </p:spPr>
      </p:pic>
      <p:pic>
        <p:nvPicPr>
          <p:cNvPr id="2105" name="Picture 57" descr="lenine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6718" y="1717346"/>
            <a:ext cx="809625" cy="723900"/>
          </a:xfrm>
          <a:prstGeom prst="rect">
            <a:avLst/>
          </a:prstGeom>
          <a:noFill/>
        </p:spPr>
      </p:pic>
      <p:pic>
        <p:nvPicPr>
          <p:cNvPr id="2104" name="Picture 56" descr="trans_baltiy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0684" y="1755446"/>
            <a:ext cx="619125" cy="676275"/>
          </a:xfrm>
          <a:prstGeom prst="rect">
            <a:avLst/>
          </a:prstGeom>
          <a:noFill/>
        </p:spPr>
      </p:pic>
      <p:pic>
        <p:nvPicPr>
          <p:cNvPr id="2103" name="Picture 55" descr="obuxovskij_zavod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40832" y="1737348"/>
            <a:ext cx="638175" cy="723900"/>
          </a:xfrm>
          <a:prstGeom prst="rect">
            <a:avLst/>
          </a:prstGeom>
          <a:noFill/>
        </p:spPr>
      </p:pic>
      <p:pic>
        <p:nvPicPr>
          <p:cNvPr id="2102" name="Picture 54" descr="JamHall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3412" y="2714620"/>
            <a:ext cx="800100" cy="523875"/>
          </a:xfrm>
          <a:prstGeom prst="rect">
            <a:avLst/>
          </a:prstGeom>
          <a:noFill/>
        </p:spPr>
      </p:pic>
      <p:pic>
        <p:nvPicPr>
          <p:cNvPr id="2101" name="Picture 53" descr="Baumit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47858" y="2643182"/>
            <a:ext cx="647700" cy="647700"/>
          </a:xfrm>
          <a:prstGeom prst="rect">
            <a:avLst/>
          </a:prstGeom>
          <a:noFill/>
        </p:spPr>
      </p:pic>
      <p:pic>
        <p:nvPicPr>
          <p:cNvPr id="2100" name="Picture 52" descr="composit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90866" y="2643182"/>
            <a:ext cx="657225" cy="581025"/>
          </a:xfrm>
          <a:prstGeom prst="rect">
            <a:avLst/>
          </a:prstGeom>
          <a:noFill/>
        </p:spPr>
      </p:pic>
      <p:pic>
        <p:nvPicPr>
          <p:cNvPr id="2099" name="Picture 51" descr="uran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093842" y="2684140"/>
            <a:ext cx="1019175" cy="571500"/>
          </a:xfrm>
          <a:prstGeom prst="rect">
            <a:avLst/>
          </a:prstGeom>
          <a:noFill/>
        </p:spPr>
      </p:pic>
      <p:pic>
        <p:nvPicPr>
          <p:cNvPr id="2098" name="Picture 50" descr="vip_parque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62568" y="2643182"/>
            <a:ext cx="962025" cy="561975"/>
          </a:xfrm>
          <a:prstGeom prst="rect">
            <a:avLst/>
          </a:prstGeom>
          <a:noFill/>
        </p:spPr>
      </p:pic>
      <p:pic>
        <p:nvPicPr>
          <p:cNvPr id="2097" name="Picture 49" descr="duvernoix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84634" y="2659970"/>
            <a:ext cx="785818" cy="503277"/>
          </a:xfrm>
          <a:prstGeom prst="rect">
            <a:avLst/>
          </a:prstGeom>
          <a:noFill/>
        </p:spPr>
      </p:pic>
      <p:pic>
        <p:nvPicPr>
          <p:cNvPr id="2095" name="Picture 47" descr="reco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76420" y="3500438"/>
            <a:ext cx="752475" cy="523875"/>
          </a:xfrm>
          <a:prstGeom prst="rect">
            <a:avLst/>
          </a:prstGeom>
          <a:noFill/>
        </p:spPr>
      </p:pic>
      <p:pic>
        <p:nvPicPr>
          <p:cNvPr id="2094" name="Picture 46" descr="hit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209916" y="3543016"/>
            <a:ext cx="571504" cy="605122"/>
          </a:xfrm>
          <a:prstGeom prst="rect">
            <a:avLst/>
          </a:prstGeom>
          <a:noFill/>
        </p:spPr>
      </p:pic>
      <p:pic>
        <p:nvPicPr>
          <p:cNvPr id="2093" name="Picture 45" descr="roks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295774" y="3562351"/>
            <a:ext cx="628650" cy="581025"/>
          </a:xfrm>
          <a:prstGeom prst="rect">
            <a:avLst/>
          </a:prstGeom>
          <a:noFill/>
        </p:spPr>
      </p:pic>
      <p:pic>
        <p:nvPicPr>
          <p:cNvPr id="2091" name="Picture 43" descr="echo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477014" y="3571876"/>
            <a:ext cx="714375" cy="457200"/>
          </a:xfrm>
          <a:prstGeom prst="rect">
            <a:avLst/>
          </a:prstGeom>
          <a:noFill/>
        </p:spPr>
      </p:pic>
      <p:pic>
        <p:nvPicPr>
          <p:cNvPr id="2090" name="Picture 42" descr="marlow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904850" y="4500570"/>
            <a:ext cx="685800" cy="495300"/>
          </a:xfrm>
          <a:prstGeom prst="rect">
            <a:avLst/>
          </a:prstGeom>
          <a:noFill/>
        </p:spPr>
      </p:pic>
      <p:pic>
        <p:nvPicPr>
          <p:cNvPr id="2089" name="Picture 41" descr="conti_group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897362" y="4518668"/>
            <a:ext cx="962025" cy="371475"/>
          </a:xfrm>
          <a:prstGeom prst="rect">
            <a:avLst/>
          </a:prstGeom>
          <a:noFill/>
        </p:spPr>
      </p:pic>
      <p:pic>
        <p:nvPicPr>
          <p:cNvPr id="2088" name="Picture 40" descr="directorica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3047990" y="4480570"/>
            <a:ext cx="942975" cy="361950"/>
          </a:xfrm>
          <a:prstGeom prst="rect">
            <a:avLst/>
          </a:prstGeom>
          <a:noFill/>
        </p:spPr>
      </p:pic>
      <p:pic>
        <p:nvPicPr>
          <p:cNvPr id="2087" name="Picture 39" descr="biznes-zhyrn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190998" y="4572008"/>
            <a:ext cx="800100" cy="352425"/>
          </a:xfrm>
          <a:prstGeom prst="rect">
            <a:avLst/>
          </a:prstGeom>
          <a:noFill/>
        </p:spPr>
      </p:pic>
      <p:pic>
        <p:nvPicPr>
          <p:cNvPr id="2086" name="Picture 38" descr="medi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5405444" y="4429132"/>
            <a:ext cx="600075" cy="609600"/>
          </a:xfrm>
          <a:prstGeom prst="rect">
            <a:avLst/>
          </a:prstGeom>
          <a:noFill/>
        </p:spPr>
      </p:pic>
      <p:pic>
        <p:nvPicPr>
          <p:cNvPr id="2084" name="Picture 36" descr="metronom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047726" y="5291151"/>
            <a:ext cx="1437471" cy="357190"/>
          </a:xfrm>
          <a:prstGeom prst="rect">
            <a:avLst/>
          </a:prstGeom>
          <a:noFill/>
        </p:spPr>
      </p:pic>
      <p:pic>
        <p:nvPicPr>
          <p:cNvPr id="2083" name="Picture 35" descr="neviss_komplex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3047990" y="5267338"/>
            <a:ext cx="1209675" cy="428625"/>
          </a:xfrm>
          <a:prstGeom prst="rect">
            <a:avLst/>
          </a:prstGeom>
          <a:noFill/>
        </p:spPr>
      </p:pic>
      <p:pic>
        <p:nvPicPr>
          <p:cNvPr id="2082" name="Picture 34" descr="aif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4886328" y="5243525"/>
            <a:ext cx="1485900" cy="428625"/>
          </a:xfrm>
          <a:prstGeom prst="rect">
            <a:avLst/>
          </a:prstGeom>
          <a:noFill/>
        </p:spPr>
      </p:pic>
      <p:pic>
        <p:nvPicPr>
          <p:cNvPr id="2081" name="Picture 33" descr="sharm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976288" y="5881705"/>
            <a:ext cx="1543050" cy="352425"/>
          </a:xfrm>
          <a:prstGeom prst="rect">
            <a:avLst/>
          </a:prstGeom>
          <a:noFill/>
        </p:spPr>
      </p:pic>
      <p:pic>
        <p:nvPicPr>
          <p:cNvPr id="2080" name="Picture 32" descr="Image1"/>
          <p:cNvPicPr>
            <a:picLocks noChangeAspect="1" noChangeArrowheads="1"/>
          </p:cNvPicPr>
          <p:nvPr/>
        </p:nvPicPr>
        <p:blipFill>
          <a:blip r:embed="rId28"/>
          <a:srcRect/>
          <a:stretch>
            <a:fillRect/>
          </a:stretch>
        </p:blipFill>
        <p:spPr bwMode="auto">
          <a:xfrm>
            <a:off x="2905114" y="5891230"/>
            <a:ext cx="1609725" cy="342900"/>
          </a:xfrm>
          <a:prstGeom prst="rect">
            <a:avLst/>
          </a:prstGeom>
          <a:noFill/>
        </p:spPr>
      </p:pic>
      <p:pic>
        <p:nvPicPr>
          <p:cNvPr id="2079" name="Picture 31" descr="viborgsky_port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4905378" y="5895993"/>
            <a:ext cx="1438275" cy="323850"/>
          </a:xfrm>
          <a:prstGeom prst="rect">
            <a:avLst/>
          </a:prstGeom>
          <a:noFill/>
        </p:spPr>
      </p:pic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10" name="Picture 62" descr="\\Notebook4\рабочий стол 4\Logo\ready\rhs.jpg"/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7548584" y="2000240"/>
            <a:ext cx="928694" cy="335236"/>
          </a:xfrm>
          <a:prstGeom prst="rect">
            <a:avLst/>
          </a:prstGeom>
          <a:noFill/>
        </p:spPr>
      </p:pic>
      <p:pic>
        <p:nvPicPr>
          <p:cNvPr id="2111" name="Picture 63" descr="\\Notebook4\рабочий стол 4\Logo\ready\progress.jpg"/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6949458" y="5282956"/>
            <a:ext cx="1214446" cy="360622"/>
          </a:xfrm>
          <a:prstGeom prst="rect">
            <a:avLst/>
          </a:prstGeom>
          <a:noFill/>
        </p:spPr>
      </p:pic>
      <p:pic>
        <p:nvPicPr>
          <p:cNvPr id="2112" name="Picture 64" descr="\\Notebook4\рабочий стол 4\Logo\ready\free_choise.jpg"/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7548584" y="3643314"/>
            <a:ext cx="870862" cy="285752"/>
          </a:xfrm>
          <a:prstGeom prst="rect">
            <a:avLst/>
          </a:prstGeom>
          <a:noFill/>
        </p:spPr>
      </p:pic>
      <p:pic>
        <p:nvPicPr>
          <p:cNvPr id="2113" name="Picture 65" descr="\\Notebook4\рабочий стол 4\Logo\ready\personal-mix.jpg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933290" y="5888372"/>
            <a:ext cx="1309672" cy="353965"/>
          </a:xfrm>
          <a:prstGeom prst="rect">
            <a:avLst/>
          </a:prstGeom>
          <a:noFill/>
        </p:spPr>
      </p:pic>
      <p:pic>
        <p:nvPicPr>
          <p:cNvPr id="2115" name="Picture 67" descr="\\Notebook4\рабочий стол 4\Logo\ready\Terminal (baltbereg).jpg"/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7660980" y="2714620"/>
            <a:ext cx="688164" cy="500066"/>
          </a:xfrm>
          <a:prstGeom prst="rect">
            <a:avLst/>
          </a:prstGeom>
          <a:noFill/>
        </p:spPr>
      </p:pic>
      <p:pic>
        <p:nvPicPr>
          <p:cNvPr id="1026" name="Picture 2" descr="C:\Documents and Settings\User\Рабочий стол\Logo\ready\vekton.jpg"/>
          <p:cNvPicPr>
            <a:picLocks noChangeAspect="1" noChangeArrowheads="1"/>
          </p:cNvPicPr>
          <p:nvPr/>
        </p:nvPicPr>
        <p:blipFill>
          <a:blip r:embed="rId35"/>
          <a:srcRect/>
          <a:stretch>
            <a:fillRect/>
          </a:stretch>
        </p:blipFill>
        <p:spPr bwMode="auto">
          <a:xfrm>
            <a:off x="5353056" y="3561417"/>
            <a:ext cx="714380" cy="653396"/>
          </a:xfrm>
          <a:prstGeom prst="rect">
            <a:avLst/>
          </a:prstGeom>
          <a:noFill/>
        </p:spPr>
      </p:pic>
      <p:pic>
        <p:nvPicPr>
          <p:cNvPr id="2" name="Picture 2" descr="C:\Documents and Settings\User\Рабочий стол\Логотипы клиентов\ready\astera.jpg"/>
          <p:cNvPicPr>
            <a:picLocks noChangeAspect="1" noChangeArrowheads="1"/>
          </p:cNvPicPr>
          <p:nvPr/>
        </p:nvPicPr>
        <p:blipFill>
          <a:blip r:embed="rId36"/>
          <a:srcRect/>
          <a:stretch>
            <a:fillRect/>
          </a:stretch>
        </p:blipFill>
        <p:spPr bwMode="auto">
          <a:xfrm>
            <a:off x="814361" y="3714752"/>
            <a:ext cx="900108" cy="300036"/>
          </a:xfrm>
          <a:prstGeom prst="rect">
            <a:avLst/>
          </a:prstGeom>
          <a:noFill/>
        </p:spPr>
      </p:pic>
      <p:pic>
        <p:nvPicPr>
          <p:cNvPr id="1027" name="Picture 3" descr="arsagera"/>
          <p:cNvPicPr>
            <a:picLocks noChangeAspect="1" noChangeArrowheads="1"/>
          </p:cNvPicPr>
          <p:nvPr/>
        </p:nvPicPr>
        <p:blipFill>
          <a:blip r:embed="rId37"/>
          <a:srcRect/>
          <a:stretch>
            <a:fillRect/>
          </a:stretch>
        </p:blipFill>
        <p:spPr bwMode="auto">
          <a:xfrm>
            <a:off x="7482860" y="4564070"/>
            <a:ext cx="985733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C:\Documents and Settings\User\Рабочий стол\ОТДЕЛ ПРОДАЖ\Наши клиенты\Логотипы клиентов\Логотипы\megalit.jpg"/>
          <p:cNvPicPr>
            <a:picLocks noChangeAspect="1" noChangeArrowheads="1"/>
          </p:cNvPicPr>
          <p:nvPr/>
        </p:nvPicPr>
        <p:blipFill>
          <a:blip r:embed="rId38"/>
          <a:srcRect/>
          <a:stretch>
            <a:fillRect/>
          </a:stretch>
        </p:blipFill>
        <p:spPr bwMode="auto">
          <a:xfrm>
            <a:off x="6283314" y="4572009"/>
            <a:ext cx="1012557" cy="2857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00042"/>
            <a:ext cx="8153400" cy="62863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Разработчик</a:t>
            </a:r>
            <a:endParaRPr lang="ru-RU" sz="4800" b="1" dirty="0"/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3330258" y="2129468"/>
            <a:ext cx="4857784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ООО </a:t>
            </a:r>
            <a:r>
              <a:rPr lang="ru-RU" sz="2800" b="1" dirty="0" smtClean="0">
                <a:solidFill>
                  <a:schemeClr val="tx1"/>
                </a:solidFill>
              </a:rPr>
              <a:t>«Компания АСУ </a:t>
            </a:r>
            <a:r>
              <a:rPr lang="ru-RU" sz="2800" b="1" dirty="0">
                <a:solidFill>
                  <a:schemeClr val="tx1"/>
                </a:solidFill>
              </a:rPr>
              <a:t>XXI век»</a:t>
            </a:r>
          </a:p>
          <a:p>
            <a:pPr algn="l"/>
            <a:r>
              <a:rPr lang="ru-RU" sz="1600" dirty="0" smtClean="0">
                <a:solidFill>
                  <a:srgbClr val="000066"/>
                </a:solidFill>
              </a:rPr>
              <a:t>Разработка информационных систем для бизнеса.</a:t>
            </a:r>
            <a:endParaRPr lang="ru-RU" sz="1600" dirty="0">
              <a:solidFill>
                <a:srgbClr val="000066"/>
              </a:solidFill>
            </a:endParaRPr>
          </a:p>
          <a:p>
            <a:pPr algn="l"/>
            <a:endParaRPr lang="ru-RU" sz="1600" i="1" dirty="0">
              <a:solidFill>
                <a:srgbClr val="003399"/>
              </a:solidFill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197110</a:t>
            </a:r>
            <a:r>
              <a:rPr lang="ru-RU" sz="1600" dirty="0">
                <a:solidFill>
                  <a:schemeClr val="tx1"/>
                </a:solidFill>
              </a:rPr>
              <a:t>, Санкт-Петербург, Петровский пр</a:t>
            </a:r>
            <a:r>
              <a:rPr lang="ru-RU" sz="1600" dirty="0" smtClean="0">
                <a:solidFill>
                  <a:schemeClr val="tx1"/>
                </a:solidFill>
              </a:rPr>
              <a:t>., д. 26</a:t>
            </a:r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тел</a:t>
            </a:r>
            <a:r>
              <a:rPr lang="ru-RU" sz="1600" dirty="0" smtClean="0">
                <a:solidFill>
                  <a:schemeClr val="tx1"/>
                </a:solidFill>
              </a:rPr>
              <a:t>. / факс</a:t>
            </a:r>
            <a:r>
              <a:rPr lang="ru-RU" sz="1600" dirty="0">
                <a:solidFill>
                  <a:schemeClr val="tx1"/>
                </a:solidFill>
              </a:rPr>
              <a:t>: (812) 350-94-14; 235-48-90</a:t>
            </a:r>
          </a:p>
          <a:p>
            <a:pPr algn="l"/>
            <a:r>
              <a:rPr lang="ru-RU" sz="1600" dirty="0" err="1" smtClean="0">
                <a:solidFill>
                  <a:schemeClr val="tx1"/>
                </a:solidFill>
                <a:hlinkClick r:id="rId3"/>
              </a:rPr>
              <a:t>www.asuxxivek.ru</a:t>
            </a:r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latin typeface="Calibri" pitchFamily="34" charset="0"/>
                <a:hlinkClick r:id="rId4"/>
              </a:rPr>
              <a:t>mailbox</a:t>
            </a:r>
            <a:r>
              <a:rPr lang="ru-RU" sz="1600" dirty="0" smtClean="0">
                <a:solidFill>
                  <a:schemeClr val="tx1"/>
                </a:solidFill>
                <a:hlinkClick r:id="rId4"/>
              </a:rPr>
              <a:t>@</a:t>
            </a:r>
            <a:r>
              <a:rPr lang="ru-RU" sz="1600" dirty="0" err="1" smtClean="0">
                <a:solidFill>
                  <a:schemeClr val="tx1"/>
                </a:solidFill>
                <a:hlinkClick r:id="rId4"/>
              </a:rPr>
              <a:t>asuxxivek.ru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82283" name="Picture 11" descr="ASU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2253172"/>
            <a:ext cx="1738335" cy="6043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/>
        </p:nvGraphicFramePr>
        <p:xfrm>
          <a:off x="857224" y="2111364"/>
          <a:ext cx="3857652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Программные модули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286380" y="1973648"/>
            <a:ext cx="2786082" cy="409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 smtClean="0">
                <a:solidFill>
                  <a:schemeClr val="tx1"/>
                </a:solidFill>
              </a:rPr>
              <a:t>«Экспресс-Управление» – это семейство </a:t>
            </a:r>
            <a:r>
              <a:rPr lang="ru-RU" sz="1400" b="1" dirty="0" smtClean="0">
                <a:solidFill>
                  <a:schemeClr val="tx1"/>
                </a:solidFill>
              </a:rPr>
              <a:t>современных</a:t>
            </a:r>
            <a:r>
              <a:rPr lang="ru-RU" sz="1400" dirty="0" smtClean="0">
                <a:solidFill>
                  <a:schemeClr val="tx1"/>
                </a:solidFill>
              </a:rPr>
              <a:t> многопользовательских </a:t>
            </a:r>
            <a:r>
              <a:rPr lang="ru-RU" sz="1400" b="1" dirty="0" smtClean="0">
                <a:solidFill>
                  <a:schemeClr val="tx1"/>
                </a:solidFill>
              </a:rPr>
              <a:t>программных продуктов</a:t>
            </a:r>
            <a:r>
              <a:rPr lang="ru-RU" sz="1400" dirty="0" smtClean="0">
                <a:solidFill>
                  <a:schemeClr val="tx1"/>
                </a:solidFill>
              </a:rPr>
              <a:t>, построенных на клиент-серверной архитектуре, позволяющее </a:t>
            </a:r>
            <a:r>
              <a:rPr lang="ru-RU" sz="1400" b="1" dirty="0" smtClean="0">
                <a:solidFill>
                  <a:schemeClr val="tx1"/>
                </a:solidFill>
              </a:rPr>
              <a:t>э</a:t>
            </a:r>
            <a:r>
              <a:rPr lang="ru-RU" sz="1400" dirty="0" smtClean="0">
                <a:solidFill>
                  <a:schemeClr val="tx1"/>
                </a:solidFill>
              </a:rPr>
              <a:t>ффективно</a:t>
            </a:r>
            <a:r>
              <a:rPr lang="ru-RU" sz="1400" b="1" dirty="0" smtClean="0">
                <a:solidFill>
                  <a:schemeClr val="tx1"/>
                </a:solidFill>
              </a:rPr>
              <a:t> решать задачи оперативного и стратегического управления</a:t>
            </a:r>
            <a:r>
              <a:rPr lang="ru-RU" sz="1400" dirty="0" smtClean="0">
                <a:solidFill>
                  <a:schemeClr val="tx1"/>
                </a:solidFill>
              </a:rPr>
              <a:t> предприятием, обеспечивая </a:t>
            </a:r>
            <a:r>
              <a:rPr lang="ru-RU" sz="1400" b="1" dirty="0" smtClean="0">
                <a:solidFill>
                  <a:schemeClr val="accent1"/>
                </a:solidFill>
              </a:rPr>
              <a:t>повышение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accent1"/>
                </a:solidFill>
              </a:rPr>
              <a:t>доходности бизнеса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1000"/>
              </a:spcBef>
            </a:pPr>
            <a:r>
              <a:rPr lang="ru-RU" sz="1400" dirty="0" smtClean="0"/>
              <a:t>«Экспресс-Управление» включает </a:t>
            </a:r>
            <a:r>
              <a:rPr lang="ru-RU" sz="1400" b="1" dirty="0" smtClean="0"/>
              <a:t>6 модулей</a:t>
            </a:r>
            <a:r>
              <a:rPr lang="ru-RU" sz="1400" dirty="0" smtClean="0"/>
              <a:t>, каждый из которых может работать самостоятельно или являться частью единой информационной системы, решающей более широкий спектр задач.</a:t>
            </a:r>
          </a:p>
        </p:txBody>
      </p:sp>
      <p:pic>
        <p:nvPicPr>
          <p:cNvPr id="5" name="Picture 33" descr="ASU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DD96653-565A-4BB8-BC95-F606C3E823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75D5570-BF1E-4F5E-8599-F06477335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9C0C2B9-0722-4E88-9E10-2AF2E3212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1D055E9-0946-4C27-876E-A9DBC1682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290C56F-3A55-4532-A5A4-23B3A783C8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A5797A1-F8C6-458B-9369-5AF3A5C0B5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 uiExpand="1">
        <p:bldSub>
          <a:bldDgm bld="one"/>
        </p:bldSub>
      </p:bldGraphic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Text Box 4"/>
          <p:cNvSpPr txBox="1">
            <a:spLocks noChangeArrowheads="1"/>
          </p:cNvSpPr>
          <p:nvPr/>
        </p:nvSpPr>
        <p:spPr bwMode="auto">
          <a:xfrm>
            <a:off x="5194304" y="1925626"/>
            <a:ext cx="3286120" cy="503590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dash"/>
            <a:miter lim="800000"/>
            <a:headEnd/>
            <a:tailEnd/>
          </a:ln>
          <a:effectLst/>
        </p:spPr>
        <p:txBody>
          <a:bodyPr wrap="square" tIns="36000" bIns="3600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Финансовый учет. Плановые, итоговые и сравнительные отчеты.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Программные модули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Схема 12"/>
          <p:cNvGraphicFramePr/>
          <p:nvPr/>
        </p:nvGraphicFramePr>
        <p:xfrm>
          <a:off x="861986" y="2111364"/>
          <a:ext cx="3857652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10800000">
            <a:off x="2336784" y="2311854"/>
            <a:ext cx="2857520" cy="1588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2265346" y="2240416"/>
            <a:ext cx="144000" cy="144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0800000">
            <a:off x="4438866" y="3027358"/>
            <a:ext cx="755438" cy="158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337048" y="2955920"/>
            <a:ext cx="144000" cy="144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5194304" y="2640006"/>
            <a:ext cx="3306786" cy="503590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dash"/>
            <a:miter lim="800000"/>
            <a:headEnd/>
            <a:tailEnd/>
          </a:ln>
          <a:effectLst/>
        </p:spPr>
        <p:txBody>
          <a:bodyPr wrap="square" tIns="36000" bIns="36000">
            <a:spAutoFit/>
          </a:bodyPr>
          <a:lstStyle/>
          <a:p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Многомерный анализ данных, </a:t>
            </a:r>
            <a:b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технология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OLAP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. Диаграммы, тренды.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94304" y="3354386"/>
            <a:ext cx="3306786" cy="503590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dash"/>
            <a:miter lim="800000"/>
            <a:headEnd/>
            <a:tailEnd/>
          </a:ln>
          <a:effectLst/>
        </p:spPr>
        <p:txBody>
          <a:bodyPr wrap="square" tIns="36000" bIns="3600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Бюджетное управление по центрам финансовой ответственности.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194304" y="4068766"/>
            <a:ext cx="3306786" cy="503590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dash"/>
            <a:miter lim="800000"/>
            <a:headEnd/>
            <a:tailEnd/>
          </a:ln>
          <a:effectLst/>
        </p:spPr>
        <p:txBody>
          <a:bodyPr wrap="square" tIns="36000" bIns="3600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Управление отношениями с клиентами. Клиентская база, история контактов.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5194304" y="4780288"/>
            <a:ext cx="3306786" cy="534368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dash"/>
            <a:miter lim="800000"/>
            <a:headEnd/>
            <a:tailEnd/>
          </a:ln>
          <a:effectLst/>
        </p:spPr>
        <p:txBody>
          <a:bodyPr wrap="square" tIns="36000" bIns="36000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Управление продажами. Выставление счетов, контроль оплаты.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5194304" y="5494668"/>
            <a:ext cx="3306786" cy="503590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dash"/>
            <a:miter lim="800000"/>
            <a:headEnd/>
            <a:tailEnd/>
          </a:ln>
          <a:effectLst/>
        </p:spPr>
        <p:txBody>
          <a:bodyPr wrap="square" tIns="36000" bIns="36000">
            <a:spAutoFit/>
          </a:bodyPr>
          <a:lstStyle/>
          <a:p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Реестр договоров, создание документов по настраиваемым шаблонам. 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10800000">
            <a:off x="2336784" y="3560762"/>
            <a:ext cx="2857520" cy="1588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2265346" y="3489324"/>
            <a:ext cx="144000" cy="144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10800000">
            <a:off x="4438866" y="4276266"/>
            <a:ext cx="755438" cy="1588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4337048" y="4204828"/>
            <a:ext cx="144000" cy="144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0800000">
            <a:off x="2336784" y="4877736"/>
            <a:ext cx="2857520" cy="1588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2265346" y="4806298"/>
            <a:ext cx="144000" cy="144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rot="10800000">
            <a:off x="4438866" y="5593240"/>
            <a:ext cx="755438" cy="1588"/>
          </a:xfrm>
          <a:prstGeom prst="line">
            <a:avLst/>
          </a:prstGeom>
          <a:solidFill>
            <a:schemeClr val="accent1"/>
          </a:solidFill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4337048" y="5521802"/>
            <a:ext cx="144000" cy="144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2" name="Picture 33" descr="ASU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23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4" grpId="0" animBg="1"/>
      <p:bldP spid="9" grpId="0" animBg="1"/>
      <p:bldP spid="1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5" grpId="0" animBg="1"/>
      <p:bldP spid="38" grpId="0" animBg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Стрелка влево 69"/>
          <p:cNvSpPr/>
          <p:nvPr/>
        </p:nvSpPr>
        <p:spPr>
          <a:xfrm rot="10800000">
            <a:off x="828196" y="5000635"/>
            <a:ext cx="4286280" cy="785818"/>
          </a:xfrm>
          <a:prstGeom prst="leftArrow">
            <a:avLst/>
          </a:prstGeom>
          <a:noFill/>
          <a:ln w="6350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Стрелка влево 68"/>
          <p:cNvSpPr/>
          <p:nvPr/>
        </p:nvSpPr>
        <p:spPr>
          <a:xfrm>
            <a:off x="4114344" y="1957021"/>
            <a:ext cx="4286280" cy="785818"/>
          </a:xfrm>
          <a:prstGeom prst="leftArrow">
            <a:avLst/>
          </a:prstGeom>
          <a:noFill/>
          <a:ln w="6350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Кому предназначено?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Группа 54"/>
          <p:cNvGrpSpPr/>
          <p:nvPr/>
        </p:nvGrpSpPr>
        <p:grpSpPr>
          <a:xfrm>
            <a:off x="756758" y="1767828"/>
            <a:ext cx="3359174" cy="2089800"/>
            <a:chOff x="3101488" y="2053580"/>
            <a:chExt cx="3359174" cy="2432704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1887836" y="3268026"/>
              <a:ext cx="2428892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3102282" y="4482472"/>
              <a:ext cx="1857388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3102282" y="2053580"/>
              <a:ext cx="3357586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5781207" y="2732241"/>
              <a:ext cx="1357322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0800000">
              <a:off x="4959670" y="3410902"/>
              <a:ext cx="1500198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4416976" y="3945490"/>
              <a:ext cx="1080000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" name="Группа 55"/>
          <p:cNvGrpSpPr/>
          <p:nvPr/>
        </p:nvGrpSpPr>
        <p:grpSpPr>
          <a:xfrm rot="10800000">
            <a:off x="5112888" y="3983991"/>
            <a:ext cx="3359174" cy="2159652"/>
            <a:chOff x="3101488" y="2053580"/>
            <a:chExt cx="3359174" cy="2432704"/>
          </a:xfrm>
        </p:grpSpPr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1887836" y="3268026"/>
              <a:ext cx="2428892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3102282" y="4482472"/>
              <a:ext cx="1857388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3102282" y="2053580"/>
              <a:ext cx="3357586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5400000">
              <a:off x="5781207" y="2732241"/>
              <a:ext cx="1357322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rot="10800000">
              <a:off x="4959670" y="3410902"/>
              <a:ext cx="1500198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rot="5400000">
              <a:off x="4416976" y="3945490"/>
              <a:ext cx="1080000" cy="15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64" name="Rectangle 11"/>
          <p:cNvSpPr>
            <a:spLocks noChangeArrowheads="1"/>
          </p:cNvSpPr>
          <p:nvPr/>
        </p:nvSpPr>
        <p:spPr bwMode="auto">
          <a:xfrm rot="18900000">
            <a:off x="4306683" y="2191358"/>
            <a:ext cx="1296000" cy="360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владелец, 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учредитель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5" name="Rectangle 12"/>
          <p:cNvSpPr>
            <a:spLocks noChangeArrowheads="1"/>
          </p:cNvSpPr>
          <p:nvPr/>
        </p:nvSpPr>
        <p:spPr bwMode="auto">
          <a:xfrm rot="18900000">
            <a:off x="5027408" y="2191358"/>
            <a:ext cx="1296000" cy="360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директор, 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управляющий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 rot="18900000">
            <a:off x="5748133" y="2191358"/>
            <a:ext cx="1296000" cy="360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финансовый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аналитик</a:t>
            </a:r>
            <a:endParaRPr lang="ru-RU" sz="1400" dirty="0">
              <a:solidFill>
                <a:schemeClr val="tx1"/>
              </a:solidFill>
            </a:endParaRPr>
          </a:p>
        </p:txBody>
      </p:sp>
      <p:grpSp>
        <p:nvGrpSpPr>
          <p:cNvPr id="29" name="Группа 47"/>
          <p:cNvGrpSpPr/>
          <p:nvPr/>
        </p:nvGrpSpPr>
        <p:grpSpPr>
          <a:xfrm>
            <a:off x="942497" y="1928802"/>
            <a:ext cx="1428760" cy="785818"/>
            <a:chOff x="470" y="20859"/>
            <a:chExt cx="1836528" cy="1101917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470" y="20859"/>
              <a:ext cx="1836528" cy="1101917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2" name="Прямоугольник 31"/>
            <p:cNvSpPr/>
            <p:nvPr/>
          </p:nvSpPr>
          <p:spPr>
            <a:xfrm>
              <a:off x="470" y="20859"/>
              <a:ext cx="1836528" cy="1101917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«Экспресс-</a:t>
              </a:r>
              <a:br>
                <a:rPr lang="ru-RU" sz="12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2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Финансы»</a:t>
              </a:r>
              <a:endParaRPr lang="ru-RU" sz="12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3" name="Группа 50"/>
          <p:cNvGrpSpPr/>
          <p:nvPr/>
        </p:nvGrpSpPr>
        <p:grpSpPr>
          <a:xfrm>
            <a:off x="942497" y="2857496"/>
            <a:ext cx="1428760" cy="785818"/>
            <a:chOff x="470" y="20859"/>
            <a:chExt cx="1836528" cy="1101917"/>
          </a:xfrm>
          <a:solidFill>
            <a:srgbClr val="64957D"/>
          </a:solidFill>
        </p:grpSpPr>
        <p:sp>
          <p:nvSpPr>
            <p:cNvPr id="34" name="Прямоугольник 33"/>
            <p:cNvSpPr/>
            <p:nvPr/>
          </p:nvSpPr>
          <p:spPr>
            <a:xfrm>
              <a:off x="470" y="20859"/>
              <a:ext cx="1836528" cy="1101917"/>
            </a:xfrm>
            <a:prstGeom prst="rect">
              <a:avLst/>
            </a:prstGeom>
            <a:grpFill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5" name="Прямоугольник 34"/>
            <p:cNvSpPr/>
            <p:nvPr/>
          </p:nvSpPr>
          <p:spPr>
            <a:xfrm>
              <a:off x="470" y="20859"/>
              <a:ext cx="1817923" cy="1101917"/>
            </a:xfrm>
            <a:prstGeom prst="rect">
              <a:avLst/>
            </a:prstGeom>
            <a:grpFill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«Экспресс-Бюджетирование»</a:t>
              </a:r>
              <a:endParaRPr lang="ru-RU" sz="12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2514133" y="1928802"/>
            <a:ext cx="1428760" cy="785818"/>
          </a:xfrm>
          <a:prstGeom prst="rect">
            <a:avLst/>
          </a:prstGeom>
          <a:solidFill>
            <a:srgbClr val="7F955A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2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Экспресс-Статистика</a:t>
            </a:r>
            <a:r>
              <a:rPr lang="ru-RU" sz="1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867088" y="4231643"/>
            <a:ext cx="1428760" cy="785818"/>
          </a:xfrm>
          <a:prstGeom prst="rect">
            <a:avLst/>
          </a:prstGeom>
          <a:solidFill>
            <a:srgbClr val="6E7B94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2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Экспресс-</a:t>
            </a:r>
            <a:br>
              <a:rPr lang="ru-RU" sz="12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2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</a:t>
            </a:r>
            <a:r>
              <a:rPr lang="ru-RU" sz="1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295452" y="5160337"/>
            <a:ext cx="1428760" cy="785818"/>
          </a:xfrm>
          <a:prstGeom prst="rect">
            <a:avLst/>
          </a:prstGeom>
          <a:solidFill>
            <a:srgbClr val="8D799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2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Экспресс-</a:t>
            </a:r>
            <a:br>
              <a:rPr lang="ru-RU" sz="12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2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Продажи</a:t>
            </a:r>
            <a:r>
              <a:rPr lang="ru-RU" sz="1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867088" y="5160337"/>
            <a:ext cx="1428760" cy="785818"/>
          </a:xfrm>
          <a:prstGeom prst="rect">
            <a:avLst/>
          </a:prstGeom>
          <a:solidFill>
            <a:srgbClr val="91848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2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Экспресс-Договоры</a:t>
            </a:r>
            <a:r>
              <a:rPr lang="ru-RU" sz="14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Rectangle 13"/>
          <p:cNvSpPr>
            <a:spLocks noChangeArrowheads="1"/>
          </p:cNvSpPr>
          <p:nvPr/>
        </p:nvSpPr>
        <p:spPr bwMode="auto">
          <a:xfrm rot="18900000">
            <a:off x="551495" y="5234972"/>
            <a:ext cx="1296000" cy="360363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отдел 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продаж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5" name="Rectangle 13"/>
          <p:cNvSpPr>
            <a:spLocks noChangeArrowheads="1"/>
          </p:cNvSpPr>
          <p:nvPr/>
        </p:nvSpPr>
        <p:spPr bwMode="auto">
          <a:xfrm rot="18900000">
            <a:off x="1254959" y="5234973"/>
            <a:ext cx="1296000" cy="3603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отдел 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маркетинга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 rot="18900000">
            <a:off x="3551891" y="5163534"/>
            <a:ext cx="1296000" cy="360363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договорной 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отдел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 rot="18900000">
            <a:off x="2722853" y="5234971"/>
            <a:ext cx="1296000" cy="360363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секретарь, колл-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центр, рецепции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 rot="18900000">
            <a:off x="1987833" y="5234972"/>
            <a:ext cx="1296000" cy="36036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отдел 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сервиса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 rot="18900000">
            <a:off x="6452631" y="2191358"/>
            <a:ext cx="1296000" cy="3603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экономист, 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плановый отдел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 rot="18900000">
            <a:off x="7167011" y="2191358"/>
            <a:ext cx="1296000" cy="3603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бухгалтер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1" name="Text Box 21"/>
          <p:cNvSpPr txBox="1">
            <a:spLocks noChangeArrowheads="1"/>
          </p:cNvSpPr>
          <p:nvPr/>
        </p:nvSpPr>
        <p:spPr bwMode="auto">
          <a:xfrm>
            <a:off x="2757022" y="3128734"/>
            <a:ext cx="5643602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050" dirty="0" smtClean="0">
                <a:solidFill>
                  <a:schemeClr val="tx1"/>
                </a:solidFill>
              </a:rPr>
              <a:t>Построение </a:t>
            </a:r>
            <a:r>
              <a:rPr lang="ru-RU" sz="1050" dirty="0" smtClean="0"/>
              <a:t>бюджетов, </a:t>
            </a:r>
            <a:r>
              <a:rPr lang="ru-RU" sz="1050" dirty="0" smtClean="0">
                <a:solidFill>
                  <a:schemeClr val="tx1"/>
                </a:solidFill>
              </a:rPr>
              <a:t>анализ </a:t>
            </a:r>
            <a:r>
              <a:rPr lang="ru-RU" sz="1050" dirty="0">
                <a:solidFill>
                  <a:schemeClr val="tx1"/>
                </a:solidFill>
              </a:rPr>
              <a:t>поведения финансовых </a:t>
            </a:r>
            <a:r>
              <a:rPr lang="ru-RU" sz="1050" dirty="0" smtClean="0">
                <a:solidFill>
                  <a:schemeClr val="tx1"/>
                </a:solidFill>
              </a:rPr>
              <a:t>показателей, </a:t>
            </a:r>
            <a:r>
              <a:rPr lang="ru-RU" sz="1050" dirty="0">
                <a:solidFill>
                  <a:schemeClr val="tx1"/>
                </a:solidFill>
              </a:rPr>
              <a:t>изменений финансового состояния видов бизнесов, работы подразделений, предприятия в целом, </a:t>
            </a:r>
            <a:r>
              <a:rPr lang="ru-RU" sz="1050" dirty="0" smtClean="0"/>
              <a:t>отслеживание динамики развития.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714348" y="4028400"/>
            <a:ext cx="5916654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50" dirty="0" smtClean="0">
                <a:solidFill>
                  <a:schemeClr val="tx1"/>
                </a:solidFill>
              </a:rPr>
              <a:t>Работа с базой клиентов (в т.ч. потенциальных), управление продажами, анализ рынка, обслуживание клиентов, прием звонков и обращений, организация командной работы сотрудников, работа с документами, электронный архив, контроль и анализ работы персонала.</a:t>
            </a:r>
            <a:endParaRPr lang="ru-RU" sz="1050" dirty="0">
              <a:solidFill>
                <a:schemeClr val="tx1"/>
              </a:solidFill>
            </a:endParaRPr>
          </a:p>
        </p:txBody>
      </p:sp>
      <p:pic>
        <p:nvPicPr>
          <p:cNvPr id="41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50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Кому предназначено?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310744" y="2983993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Автомобили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810942" y="2981734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Аудит, консалтинг, нотариат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311140" y="2979475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Подбор персонала, тренинги, обучение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811338" y="2977216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Издательство, типографии, СМИ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310744" y="3600173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ИТ, </a:t>
            </a:r>
            <a:r>
              <a:rPr lang="ru-RU" sz="1100" dirty="0" err="1" smtClean="0">
                <a:solidFill>
                  <a:schemeClr val="tx1"/>
                </a:solidFill>
              </a:rPr>
              <a:t>телеком-муникации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810942" y="3623003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Медицина, красота, здоровье, спорт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5311140" y="3620744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Недвижимость, строительство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811338" y="3620744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Проектирование, ремонт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310744" y="4243115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Оборудование и материалы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810942" y="4243115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Общественное питание</a:t>
            </a:r>
            <a:endParaRPr lang="ru-RU" sz="1100" dirty="0">
              <a:solidFill>
                <a:schemeClr val="tx1"/>
              </a:solidFill>
            </a:endParaRPr>
          </a:p>
        </p:txBody>
      </p:sp>
      <p:pic>
        <p:nvPicPr>
          <p:cNvPr id="143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44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  <p:sp>
        <p:nvSpPr>
          <p:cNvPr id="145" name="TextBox 144"/>
          <p:cNvSpPr txBox="1"/>
          <p:nvPr/>
        </p:nvSpPr>
        <p:spPr>
          <a:xfrm>
            <a:off x="5311140" y="4249890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Потребительские товары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811338" y="4249890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Реклама, маркетинг,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PR</a:t>
            </a:r>
            <a:endParaRPr lang="ru-RU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310744" y="4886057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Страхование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5311140" y="4883798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Транспорт, логистика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810942" y="4886057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Туризм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811338" y="4888900"/>
            <a:ext cx="1404000" cy="540000"/>
          </a:xfrm>
          <a:prstGeom prst="rect">
            <a:avLst/>
          </a:prstGeom>
          <a:solidFill>
            <a:srgbClr val="FAD9CD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Финансы, инвестиции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310744" y="5521088"/>
            <a:ext cx="1857388" cy="540000"/>
          </a:xfrm>
          <a:prstGeom prst="rect">
            <a:avLst/>
          </a:prstGeom>
          <a:solidFill>
            <a:srgbClr val="92D050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Торговля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317543" y="5521088"/>
            <a:ext cx="1857388" cy="540000"/>
          </a:xfrm>
          <a:prstGeom prst="rect">
            <a:avLst/>
          </a:prstGeom>
          <a:solidFill>
            <a:srgbClr val="92D050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Производство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357950" y="5521088"/>
            <a:ext cx="1857388" cy="540000"/>
          </a:xfrm>
          <a:prstGeom prst="rect">
            <a:avLst/>
          </a:prstGeom>
          <a:solidFill>
            <a:srgbClr val="92D050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Услуги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10744" y="2337882"/>
            <a:ext cx="1857388" cy="540000"/>
          </a:xfrm>
          <a:prstGeom prst="rect">
            <a:avLst/>
          </a:prstGeom>
          <a:solidFill>
            <a:srgbClr val="6E7B94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Малый бизнес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17543" y="2337882"/>
            <a:ext cx="1857388" cy="540000"/>
          </a:xfrm>
          <a:prstGeom prst="rect">
            <a:avLst/>
          </a:prstGeom>
          <a:solidFill>
            <a:srgbClr val="6E7B94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Средний бизнес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57950" y="2337882"/>
            <a:ext cx="1857388" cy="540000"/>
          </a:xfrm>
          <a:prstGeom prst="rect">
            <a:avLst/>
          </a:prstGeom>
          <a:solidFill>
            <a:srgbClr val="6E7B94">
              <a:alpha val="50196"/>
            </a:srgbClr>
          </a:solidFill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Крупный бизнес</a:t>
            </a:r>
            <a:endParaRPr lang="ru-RU" sz="1100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357554" y="1716752"/>
            <a:ext cx="928485" cy="69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57818" y="1717884"/>
            <a:ext cx="928485" cy="74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58291" y="1716752"/>
            <a:ext cx="928485" cy="69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TextBox 32"/>
          <p:cNvSpPr txBox="1"/>
          <p:nvPr/>
        </p:nvSpPr>
        <p:spPr>
          <a:xfrm>
            <a:off x="285720" y="2337881"/>
            <a:ext cx="1857388" cy="540000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компании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5720" y="2960437"/>
            <a:ext cx="1857388" cy="2448000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Отрасль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5720" y="5500701"/>
            <a:ext cx="1857388" cy="540000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1002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Вид деятельности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Эффективное решение 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для вашего бизнеса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572000" y="2000240"/>
            <a:ext cx="3786214" cy="394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22300">
              <a:spcBef>
                <a:spcPts val="600"/>
              </a:spcBef>
              <a:spcAft>
                <a:spcPct val="35000"/>
              </a:spcAft>
              <a:defRPr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Программы семейства «Экспресс-Управление» – это информационные системы класса </a:t>
            </a:r>
            <a:r>
              <a:rPr lang="ru-RU" sz="1600" b="1" dirty="0" smtClean="0">
                <a:solidFill>
                  <a:schemeClr val="accent1"/>
                </a:solidFill>
              </a:rPr>
              <a:t>«коробочных» решений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 быстрые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в настройке,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 простые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обслуживании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и техническом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сопровождении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defTabSz="622300">
              <a:spcBef>
                <a:spcPts val="600"/>
              </a:spcBef>
              <a:spcAft>
                <a:spcPct val="35000"/>
              </a:spcAft>
              <a:defRPr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Вместе с тем, встроенные инструменты по настройке системы позволяют </a:t>
            </a:r>
            <a:r>
              <a:rPr lang="ru-RU" sz="1600" b="1" dirty="0" smtClean="0">
                <a:solidFill>
                  <a:schemeClr val="accent1"/>
                </a:solidFill>
              </a:rPr>
              <a:t>адаптировать программы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под специфику деятельности любой компании, максимально точно удовлетворяя ее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потребностям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обеспечивая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высокую степень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независимости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от поставщика программного обеспечения.</a:t>
            </a:r>
          </a:p>
        </p:txBody>
      </p:sp>
      <p:pic>
        <p:nvPicPr>
          <p:cNvPr id="4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5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  <p:pic>
        <p:nvPicPr>
          <p:cNvPr id="10" name="Рисунок 9" descr="cd_400x400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1604" y="2786058"/>
            <a:ext cx="2643206" cy="2643206"/>
          </a:xfrm>
          <a:prstGeom prst="rect">
            <a:avLst/>
          </a:prstGeom>
        </p:spPr>
      </p:pic>
      <p:pic>
        <p:nvPicPr>
          <p:cNvPr id="1026" name="Picture 2" descr="C:\Documents and Settings\User\Local Settings\Temporary Internet Files\Content.IE5\MDV681R9\j0431573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2071678"/>
            <a:ext cx="1904762" cy="19174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681010" y="4445008"/>
            <a:ext cx="2105040" cy="1500198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06410" y="4470408"/>
            <a:ext cx="2114566" cy="143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44500">
              <a:spcAft>
                <a:spcPts val="400"/>
              </a:spcAft>
            </a:pPr>
            <a:r>
              <a:rPr lang="ru-RU" sz="1200" b="1" dirty="0" smtClean="0"/>
              <a:t>Пользователи программы:</a:t>
            </a:r>
          </a:p>
          <a:p>
            <a:r>
              <a:rPr lang="ru-RU" sz="1200" dirty="0" smtClean="0"/>
              <a:t>владельцы бизнеса, руководители предприятия, финансовые директора, экономисты, специалисты плановых отделов.</a:t>
            </a:r>
            <a:endParaRPr lang="ru-RU" sz="1200" dirty="0"/>
          </a:p>
        </p:txBody>
      </p:sp>
      <p:sp>
        <p:nvSpPr>
          <p:cNvPr id="266244" name="Text Box 4"/>
          <p:cNvSpPr txBox="1">
            <a:spLocks noChangeArrowheads="1"/>
          </p:cNvSpPr>
          <p:nvPr/>
        </p:nvSpPr>
        <p:spPr bwMode="auto">
          <a:xfrm>
            <a:off x="3071802" y="1857364"/>
            <a:ext cx="5780851" cy="396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200" dirty="0" smtClean="0"/>
              <a:t>Программный модуль «Экспресс-Финансы» семейства программ «Экспресс-Управление» – это мощный современный инструмент, предназначенный для </a:t>
            </a:r>
            <a:r>
              <a:rPr lang="ru-RU" sz="1200" b="1" dirty="0" smtClean="0"/>
              <a:t>построения</a:t>
            </a:r>
            <a:r>
              <a:rPr lang="ru-RU" sz="1200" dirty="0" smtClean="0"/>
              <a:t> </a:t>
            </a:r>
            <a:r>
              <a:rPr lang="ru-RU" sz="1200" b="1" dirty="0" smtClean="0"/>
              <a:t>итоговых</a:t>
            </a:r>
            <a:r>
              <a:rPr lang="ru-RU" sz="1200" dirty="0" smtClean="0"/>
              <a:t> </a:t>
            </a:r>
            <a:r>
              <a:rPr lang="ru-RU" sz="1200" b="1" dirty="0" smtClean="0"/>
              <a:t>(консолидированных)</a:t>
            </a:r>
            <a:r>
              <a:rPr lang="ru-RU" sz="1200" dirty="0" smtClean="0"/>
              <a:t> </a:t>
            </a:r>
            <a:r>
              <a:rPr lang="ru-RU" sz="1200" b="1" dirty="0" smtClean="0"/>
              <a:t>отчетов</a:t>
            </a:r>
            <a:r>
              <a:rPr lang="ru-RU" sz="1200" dirty="0" smtClean="0"/>
              <a:t> о финансовой деятельности предприятия. </a:t>
            </a:r>
          </a:p>
          <a:p>
            <a:pPr defTabSz="622300">
              <a:lnSpc>
                <a:spcPct val="90000"/>
              </a:lnSpc>
              <a:spcAft>
                <a:spcPts val="600"/>
              </a:spcAft>
              <a:defRPr/>
            </a:pPr>
            <a:r>
              <a:rPr lang="ru-RU" sz="1400" b="1" dirty="0" smtClean="0">
                <a:solidFill>
                  <a:schemeClr val="accent2"/>
                </a:solidFill>
              </a:rPr>
              <a:t>Основные возможности системы:</a:t>
            </a:r>
          </a:p>
          <a:p>
            <a:pPr marL="228600" lvl="1" indent="-228600" defTabSz="622300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200" b="1" dirty="0" smtClean="0">
                <a:solidFill>
                  <a:srgbClr val="6E7B94"/>
                </a:solidFill>
              </a:rPr>
              <a:t>Возможность видеть все деньги компании в одном отчете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200" dirty="0" smtClean="0"/>
              <a:t>–</a:t>
            </a:r>
            <a:r>
              <a:rPr lang="ru-RU" sz="1200" b="1" dirty="0" smtClean="0"/>
              <a:t> </a:t>
            </a:r>
            <a:r>
              <a:rPr lang="ru-RU" sz="1200" dirty="0" smtClean="0"/>
              <a:t>собрать воедино финансовые операции по различным подразделениям, филиалам, проектам, направлениям деятельности из разнородных источников данных – 1С, </a:t>
            </a:r>
            <a:r>
              <a:rPr lang="en-US" sz="1200" dirty="0" smtClean="0">
                <a:latin typeface="Calibri" pitchFamily="34" charset="0"/>
              </a:rPr>
              <a:t>Excel.</a:t>
            </a:r>
            <a:r>
              <a:rPr lang="ru-RU" sz="1200" dirty="0" smtClean="0">
                <a:latin typeface="Calibri" pitchFamily="34" charset="0"/>
              </a:rPr>
              <a:t> </a:t>
            </a:r>
          </a:p>
          <a:p>
            <a:pPr marL="228600" lvl="1" indent="-228600" defTabSz="622300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200" b="1" dirty="0" smtClean="0">
                <a:solidFill>
                  <a:srgbClr val="6E7B94"/>
                </a:solidFill>
              </a:rPr>
              <a:t>Импорт данных из других программ, </a:t>
            </a:r>
            <a:r>
              <a:rPr lang="ru-RU" sz="1200" dirty="0" smtClean="0"/>
              <a:t>в т. ч. любой (нетиповой) конфигурации 1С.</a:t>
            </a:r>
          </a:p>
          <a:p>
            <a:pPr marL="228600" lvl="1" indent="-228600" defTabSz="622300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200" b="1" dirty="0" smtClean="0">
                <a:solidFill>
                  <a:srgbClr val="6E7B94"/>
                </a:solidFill>
              </a:rPr>
              <a:t>Простота использования и настройки</a:t>
            </a:r>
            <a:r>
              <a:rPr lang="ru-RU" sz="1200" dirty="0" smtClean="0">
                <a:solidFill>
                  <a:srgbClr val="6E7B94"/>
                </a:solidFill>
              </a:rPr>
              <a:t> </a:t>
            </a:r>
            <a:r>
              <a:rPr lang="ru-RU" sz="1200" dirty="0" smtClean="0"/>
              <a:t>– работа с системой требует минимальные затраты труда и времени. Программа намного проще, чем большинство «больших» учетных систем (1С), но на порядок функциональнее традиционных и стандартных программ (</a:t>
            </a:r>
            <a:r>
              <a:rPr lang="en-US" sz="1200" dirty="0" smtClean="0">
                <a:latin typeface="Calibri" pitchFamily="34" charset="0"/>
              </a:rPr>
              <a:t>Excel</a:t>
            </a:r>
            <a:r>
              <a:rPr lang="en-US" sz="1200" dirty="0" smtClean="0"/>
              <a:t>)</a:t>
            </a:r>
            <a:r>
              <a:rPr lang="ru-RU" sz="1200" dirty="0" smtClean="0"/>
              <a:t>.</a:t>
            </a:r>
          </a:p>
          <a:p>
            <a:pPr marL="228600" lvl="1" indent="-228600" defTabSz="622300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200" b="1" dirty="0" smtClean="0">
                <a:solidFill>
                  <a:srgbClr val="6E7B94"/>
                </a:solidFill>
              </a:rPr>
              <a:t>Высочайший уровень защиты данных. </a:t>
            </a:r>
            <a:r>
              <a:rPr lang="ru-RU" sz="1200" b="1" dirty="0" smtClean="0">
                <a:solidFill>
                  <a:schemeClr val="accent6"/>
                </a:solidFill>
              </a:rPr>
              <a:t> </a:t>
            </a:r>
            <a:r>
              <a:rPr lang="ru-RU" sz="1200" dirty="0" smtClean="0"/>
              <a:t>Управленческий учет – святая святых компании. Большинство учетных систем не обеспечивают даже самого минимального уровня безопасности. Данные в «</a:t>
            </a:r>
            <a:r>
              <a:rPr lang="ru-RU" sz="1200" dirty="0" err="1" smtClean="0"/>
              <a:t>Экспресс-Финансах</a:t>
            </a:r>
            <a:r>
              <a:rPr lang="ru-RU" sz="1200" dirty="0" smtClean="0"/>
              <a:t>» надежно защищены.</a:t>
            </a:r>
          </a:p>
          <a:p>
            <a:endParaRPr lang="ru-RU" sz="1200" dirty="0" smtClean="0"/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«Экспресс-Финансы»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1857364"/>
          <a:ext cx="2214578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55940" y="5776211"/>
            <a:ext cx="338179" cy="26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User\Local Settings\Temporary Internet Files\Content.IE5\YJ73SIDA\MCj04339440000[1].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948" y="4516446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84568" y="5585611"/>
            <a:ext cx="48577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accent4">
                    <a:lumMod val="75000"/>
                  </a:schemeClr>
                </a:solidFill>
              </a:rPr>
              <a:t>«Экспресс-Финансы» – это не бухгалтерская система. У бухгалтерии свои методы и инструменты (например, 1С), предназначенные для создания отчетности перед фискальными органами.  «Экспресс-Финансы» строят отчеты совсем другого рода.</a:t>
            </a:r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" name="Picture 33" descr="ASU_log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1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«Экспресс-Статистика»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642910" y="1857364"/>
          <a:ext cx="2214578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071802" y="1858963"/>
            <a:ext cx="5786478" cy="214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Программный модуль «Экспресс-Статистика</a:t>
            </a:r>
            <a:r>
              <a:rPr lang="ru-RU" sz="1200" dirty="0">
                <a:solidFill>
                  <a:schemeClr val="tx1"/>
                </a:solidFill>
              </a:rPr>
              <a:t>» </a:t>
            </a:r>
            <a:r>
              <a:rPr lang="ru-RU" sz="1200" dirty="0" smtClean="0">
                <a:solidFill>
                  <a:schemeClr val="tx1"/>
                </a:solidFill>
              </a:rPr>
              <a:t>– инструмент</a:t>
            </a:r>
            <a:r>
              <a:rPr lang="ru-RU" sz="1200" dirty="0">
                <a:solidFill>
                  <a:schemeClr val="tx1"/>
                </a:solidFill>
              </a:rPr>
              <a:t>, предназначенный для оперативной </a:t>
            </a:r>
            <a:r>
              <a:rPr lang="ru-RU" sz="1200" b="1" dirty="0">
                <a:solidFill>
                  <a:schemeClr val="tx1"/>
                </a:solidFill>
              </a:rPr>
              <a:t>обработки больших массивов данных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b="1" dirty="0">
                <a:solidFill>
                  <a:schemeClr val="tx1"/>
                </a:solidFill>
              </a:rPr>
              <a:t>визуализации</a:t>
            </a:r>
            <a:r>
              <a:rPr lang="ru-RU" sz="1200" dirty="0">
                <a:solidFill>
                  <a:schemeClr val="tx1"/>
                </a:solidFill>
              </a:rPr>
              <a:t> их в удобном для анализа представлении и </a:t>
            </a:r>
            <a:r>
              <a:rPr lang="ru-RU" sz="1200" b="1" dirty="0">
                <a:solidFill>
                  <a:schemeClr val="tx1"/>
                </a:solidFill>
              </a:rPr>
              <a:t>исследовании</a:t>
            </a:r>
            <a:r>
              <a:rPr lang="ru-RU" sz="1200" dirty="0">
                <a:solidFill>
                  <a:schemeClr val="tx1"/>
                </a:solidFill>
              </a:rPr>
              <a:t> их </a:t>
            </a:r>
            <a:r>
              <a:rPr lang="ru-RU" sz="1200" b="1" dirty="0">
                <a:solidFill>
                  <a:schemeClr val="tx1"/>
                </a:solidFill>
              </a:rPr>
              <a:t>поведения</a:t>
            </a:r>
            <a:r>
              <a:rPr lang="ru-RU" sz="1200" dirty="0">
                <a:solidFill>
                  <a:schemeClr val="tx1"/>
                </a:solidFill>
              </a:rPr>
              <a:t> во времени.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2"/>
                </a:solidFill>
              </a:rPr>
              <a:t>Основные преимущества системы: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rgbClr val="6E7B94"/>
                </a:solidFill>
              </a:rPr>
              <a:t>Высокая скорость обработки данных </a:t>
            </a:r>
            <a:r>
              <a:rPr lang="ru-RU" sz="1200" dirty="0" smtClean="0"/>
              <a:t>– построение нового отчета занимает несколько секунд;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rgbClr val="6E7B94"/>
                </a:solidFill>
              </a:rPr>
              <a:t>Многообразие отчетов </a:t>
            </a:r>
            <a:r>
              <a:rPr lang="ru-RU" sz="1200" dirty="0" smtClean="0"/>
              <a:t>– аналитик сам составляет нужный отчет манипулируя размерностями;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rgbClr val="6E7B94"/>
                </a:solidFill>
              </a:rPr>
              <a:t>Наглядность и простота </a:t>
            </a:r>
            <a:r>
              <a:rPr lang="ru-RU" sz="1200" dirty="0" smtClean="0"/>
              <a:t>– достаточно понять принципы работы с многомерными отчетами.</a:t>
            </a:r>
          </a:p>
        </p:txBody>
      </p:sp>
      <p:pic>
        <p:nvPicPr>
          <p:cNvPr id="10" name="Рисунок 9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6091270"/>
            <a:ext cx="338179" cy="26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500430" y="5900670"/>
            <a:ext cx="485778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100" dirty="0" smtClean="0">
                <a:solidFill>
                  <a:schemeClr val="accent4">
                    <a:lumMod val="75000"/>
                  </a:schemeClr>
                </a:solidFill>
              </a:rPr>
              <a:t>«Экспресс-Статистика» не работает сама по себе, а обрабатывает  данные из программы «Экспресс-Финансы» или настраивается на обработку данных из других источников (1С, </a:t>
            </a:r>
            <a:r>
              <a:rPr lang="en-US" sz="11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Excel. Access</a:t>
            </a:r>
            <a:r>
              <a:rPr lang="en-US" sz="11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ru-RU" sz="11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1010" y="4445008"/>
            <a:ext cx="2105040" cy="1270008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706410" y="4470408"/>
            <a:ext cx="2114566" cy="125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44500">
              <a:spcAft>
                <a:spcPts val="400"/>
              </a:spcAft>
            </a:pPr>
            <a:r>
              <a:rPr lang="ru-RU" sz="1200" b="1" dirty="0" smtClean="0"/>
              <a:t>Пользователи программы:</a:t>
            </a:r>
          </a:p>
          <a:p>
            <a:r>
              <a:rPr lang="ru-RU" sz="1200" dirty="0" smtClean="0"/>
              <a:t>руководители предприятия, финансовые директора, финансовые аналитики, экономисты.</a:t>
            </a:r>
            <a:endParaRPr lang="ru-RU" sz="1200" dirty="0"/>
          </a:p>
        </p:txBody>
      </p:sp>
      <p:pic>
        <p:nvPicPr>
          <p:cNvPr id="14" name="Рисунок 13" descr="C:\Documents and Settings\User\Local Settings\Temporary Internet Files\Content.IE5\YJ73SIDA\MCj04339440000[1].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948" y="4516446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Line 359"/>
          <p:cNvSpPr>
            <a:spLocks noChangeShapeType="1"/>
          </p:cNvSpPr>
          <p:nvPr/>
        </p:nvSpPr>
        <p:spPr bwMode="auto">
          <a:xfrm flipV="1">
            <a:off x="4913319" y="3987578"/>
            <a:ext cx="0" cy="1656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6" name="Line 360"/>
          <p:cNvSpPr>
            <a:spLocks noChangeShapeType="1"/>
          </p:cNvSpPr>
          <p:nvPr/>
        </p:nvSpPr>
        <p:spPr bwMode="auto">
          <a:xfrm flipV="1">
            <a:off x="4897445" y="5643578"/>
            <a:ext cx="3600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7" name="Line 361"/>
          <p:cNvSpPr>
            <a:spLocks noChangeShapeType="1"/>
          </p:cNvSpPr>
          <p:nvPr/>
        </p:nvSpPr>
        <p:spPr bwMode="auto">
          <a:xfrm flipV="1">
            <a:off x="4913319" y="3978122"/>
            <a:ext cx="1993915" cy="166000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3" name="Text Box 343"/>
          <p:cNvSpPr txBox="1">
            <a:spLocks noChangeArrowheads="1"/>
          </p:cNvSpPr>
          <p:nvPr/>
        </p:nvSpPr>
        <p:spPr bwMode="auto">
          <a:xfrm>
            <a:off x="7888316" y="4167193"/>
            <a:ext cx="6842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Январь</a:t>
            </a:r>
            <a:endParaRPr lang="ru-RU" sz="9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 Box 362"/>
          <p:cNvSpPr txBox="1">
            <a:spLocks noChangeArrowheads="1"/>
          </p:cNvSpPr>
          <p:nvPr/>
        </p:nvSpPr>
        <p:spPr bwMode="auto">
          <a:xfrm>
            <a:off x="7826403" y="5357826"/>
            <a:ext cx="650532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000" b="1" dirty="0" smtClean="0">
                <a:solidFill>
                  <a:schemeClr val="tx1"/>
                </a:solidFill>
              </a:rPr>
              <a:t>Товар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25" name="Text Box 363"/>
          <p:cNvSpPr txBox="1">
            <a:spLocks noChangeArrowheads="1"/>
          </p:cNvSpPr>
          <p:nvPr/>
        </p:nvSpPr>
        <p:spPr bwMode="auto">
          <a:xfrm rot="16200000">
            <a:off x="4740291" y="4138627"/>
            <a:ext cx="6395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000" b="1" dirty="0">
                <a:solidFill>
                  <a:schemeClr val="tx1"/>
                </a:solidFill>
              </a:rPr>
              <a:t>Клиент</a:t>
            </a:r>
          </a:p>
        </p:txBody>
      </p:sp>
      <p:sp>
        <p:nvSpPr>
          <p:cNvPr id="26" name="Text Box 364"/>
          <p:cNvSpPr txBox="1">
            <a:spLocks noChangeArrowheads="1"/>
          </p:cNvSpPr>
          <p:nvPr/>
        </p:nvSpPr>
        <p:spPr bwMode="auto">
          <a:xfrm>
            <a:off x="6940572" y="3887634"/>
            <a:ext cx="6524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chemeClr val="tx1"/>
                </a:solidFill>
              </a:rPr>
              <a:t>Время</a:t>
            </a:r>
          </a:p>
        </p:txBody>
      </p:sp>
      <p:sp>
        <p:nvSpPr>
          <p:cNvPr id="27" name="Text Box 343"/>
          <p:cNvSpPr txBox="1">
            <a:spLocks noChangeArrowheads="1"/>
          </p:cNvSpPr>
          <p:nvPr/>
        </p:nvSpPr>
        <p:spPr bwMode="auto">
          <a:xfrm>
            <a:off x="7888316" y="4372625"/>
            <a:ext cx="6842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Февраль</a:t>
            </a:r>
            <a:endParaRPr lang="ru-RU" sz="9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 Box 343"/>
          <p:cNvSpPr txBox="1">
            <a:spLocks noChangeArrowheads="1"/>
          </p:cNvSpPr>
          <p:nvPr/>
        </p:nvSpPr>
        <p:spPr bwMode="auto">
          <a:xfrm>
            <a:off x="7888316" y="4621221"/>
            <a:ext cx="6842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Март</a:t>
            </a:r>
            <a:endParaRPr lang="ru-RU" sz="9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Text Box 343"/>
          <p:cNvSpPr txBox="1">
            <a:spLocks noChangeArrowheads="1"/>
          </p:cNvSpPr>
          <p:nvPr/>
        </p:nvSpPr>
        <p:spPr bwMode="auto">
          <a:xfrm>
            <a:off x="7888316" y="4869817"/>
            <a:ext cx="6842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Апрель</a:t>
            </a:r>
            <a:endParaRPr lang="ru-RU" sz="9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1" name="Group 369"/>
          <p:cNvGraphicFramePr>
            <a:graphicFrameLocks noGrp="1"/>
          </p:cNvGraphicFramePr>
          <p:nvPr/>
        </p:nvGraphicFramePr>
        <p:xfrm>
          <a:off x="5492762" y="4221011"/>
          <a:ext cx="2413014" cy="85344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728766"/>
                <a:gridCol w="561416"/>
                <a:gridCol w="561416"/>
                <a:gridCol w="561416"/>
              </a:tblGrid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Медь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Сталь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Цинк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</a:t>
                      </a:r>
                      <a:r>
                        <a:rPr kumimoji="0" lang="ru-RU" sz="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Алюмика</a:t>
                      </a: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3 500,00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«Феникс»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1 800,00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«Ромашка»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Group 369"/>
          <p:cNvGraphicFramePr>
            <a:graphicFrameLocks noGrp="1"/>
          </p:cNvGraphicFramePr>
          <p:nvPr/>
        </p:nvGraphicFramePr>
        <p:xfrm>
          <a:off x="5349886" y="4367703"/>
          <a:ext cx="2413014" cy="85344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728766"/>
                <a:gridCol w="561416"/>
                <a:gridCol w="561416"/>
                <a:gridCol w="561416"/>
              </a:tblGrid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Медь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Сталь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Цинк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</a:t>
                      </a:r>
                      <a:r>
                        <a:rPr kumimoji="0" lang="ru-RU" sz="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Алюмика</a:t>
                      </a: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3 500,00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«Феникс»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1 800,00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«Ромашка»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Group 369"/>
          <p:cNvGraphicFramePr>
            <a:graphicFrameLocks noGrp="1"/>
          </p:cNvGraphicFramePr>
          <p:nvPr/>
        </p:nvGraphicFramePr>
        <p:xfrm>
          <a:off x="5207010" y="4514395"/>
          <a:ext cx="2413014" cy="85344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728766"/>
                <a:gridCol w="561416"/>
                <a:gridCol w="561416"/>
                <a:gridCol w="561416"/>
              </a:tblGrid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Медь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Сталь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Цинк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</a:t>
                      </a:r>
                      <a:r>
                        <a:rPr kumimoji="0" lang="ru-RU" sz="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Алюмика</a:t>
                      </a: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3 500,00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«Феникс»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1 800,00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«Ромашка»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Group 369"/>
          <p:cNvGraphicFramePr>
            <a:graphicFrameLocks noGrp="1"/>
          </p:cNvGraphicFramePr>
          <p:nvPr/>
        </p:nvGraphicFramePr>
        <p:xfrm>
          <a:off x="5064134" y="4661087"/>
          <a:ext cx="2413014" cy="85344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728766"/>
                <a:gridCol w="561416"/>
                <a:gridCol w="561416"/>
                <a:gridCol w="561416"/>
              </a:tblGrid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Медь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Сталь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</a:rPr>
                        <a:t>Цинк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</a:t>
                      </a:r>
                      <a:r>
                        <a:rPr kumimoji="0" lang="ru-RU" sz="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Алюмика</a:t>
                      </a: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3 500,00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«Феникс»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1 800,00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«Ромашка»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0,00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3071802" y="4030510"/>
            <a:ext cx="16430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tabLst>
                <a:tab pos="2600325" algn="l"/>
              </a:tabLst>
            </a:pPr>
            <a:r>
              <a:rPr lang="ru-RU" sz="1200" b="1" dirty="0" smtClean="0"/>
              <a:t>Задача программы </a:t>
            </a:r>
            <a:r>
              <a:rPr lang="ru-RU" sz="1200" dirty="0" smtClean="0"/>
              <a:t>– построение многомерных отчетов, различные срезы которого представляют собой традиционные двумерные отчеты: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30" name="Picture 33" descr="ASU_log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31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«Экспресс-Бюджетирование»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1857364"/>
          <a:ext cx="2214578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71802" y="1858963"/>
            <a:ext cx="5786478" cy="3411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Программный модуль «Экспресс-Бюджетирование» предназначен для </a:t>
            </a:r>
            <a:r>
              <a:rPr lang="ru-RU" sz="1200" b="1" dirty="0" smtClean="0"/>
              <a:t>автоматизации финансового планирования </a:t>
            </a:r>
            <a:r>
              <a:rPr lang="ru-RU" sz="1200" dirty="0" smtClean="0"/>
              <a:t>и </a:t>
            </a:r>
            <a:r>
              <a:rPr lang="ru-RU" sz="1200" b="1" dirty="0" smtClean="0"/>
              <a:t>контроля</a:t>
            </a:r>
            <a:r>
              <a:rPr lang="ru-RU" sz="1200" dirty="0" smtClean="0"/>
              <a:t> над работой предприятия. </a:t>
            </a:r>
          </a:p>
          <a:p>
            <a:pPr>
              <a:spcBef>
                <a:spcPts val="1200"/>
              </a:spcBef>
            </a:pPr>
            <a:r>
              <a:rPr lang="ru-RU" sz="1200" dirty="0" smtClean="0"/>
              <a:t>Программа представляет собой информационную систему оперативного управления по центрам финансовой ответственности посредством бюджетов, </a:t>
            </a:r>
            <a:r>
              <a:rPr lang="ru-RU" sz="1200" dirty="0" err="1" smtClean="0"/>
              <a:t>план-фактного</a:t>
            </a:r>
            <a:r>
              <a:rPr lang="ru-RU" sz="1200" dirty="0" smtClean="0"/>
              <a:t> анализа в различных разрезах и расчета ключевых показателей эффективности.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2"/>
                </a:solidFill>
              </a:rPr>
              <a:t>Особенности системы:</a:t>
            </a:r>
          </a:p>
          <a:p>
            <a:pPr marL="266700" lvl="0" indent="-266700">
              <a:buFont typeface="+mj-lt"/>
              <a:buAutoNum type="arabicPeriod"/>
            </a:pPr>
            <a:r>
              <a:rPr lang="ru-RU" sz="1200" dirty="0" smtClean="0"/>
              <a:t>Принцип</a:t>
            </a:r>
            <a:r>
              <a:rPr lang="ru-RU" sz="1200" b="1" dirty="0" smtClean="0">
                <a:solidFill>
                  <a:srgbClr val="6E7B94"/>
                </a:solidFill>
              </a:rPr>
              <a:t> «двойной записи»</a:t>
            </a:r>
            <a:r>
              <a:rPr lang="ru-RU" sz="1200" dirty="0" smtClean="0"/>
              <a:t>;</a:t>
            </a:r>
          </a:p>
          <a:p>
            <a:pPr marL="266700" lvl="0" indent="-266700">
              <a:buFont typeface="+mj-lt"/>
              <a:buAutoNum type="arabicPeriod"/>
            </a:pPr>
            <a:r>
              <a:rPr lang="ru-RU" sz="1200" dirty="0" smtClean="0"/>
              <a:t>Неограниченное число </a:t>
            </a:r>
            <a:r>
              <a:rPr lang="ru-RU" sz="1200" b="1" dirty="0" smtClean="0">
                <a:solidFill>
                  <a:srgbClr val="6E7B94"/>
                </a:solidFill>
              </a:rPr>
              <a:t>типов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6E7B94"/>
                </a:solidFill>
              </a:rPr>
              <a:t>бюджетов</a:t>
            </a:r>
            <a:r>
              <a:rPr lang="ru-RU" sz="1200" dirty="0" smtClean="0"/>
              <a:t> (БДДС, БДР, ББЛ);</a:t>
            </a:r>
          </a:p>
          <a:p>
            <a:pPr marL="266700" lvl="0" indent="-266700">
              <a:buFont typeface="+mj-lt"/>
              <a:buAutoNum type="arabicPeriod"/>
            </a:pPr>
            <a:r>
              <a:rPr lang="ru-RU" sz="1200" dirty="0" smtClean="0"/>
              <a:t>Произвольное число </a:t>
            </a:r>
            <a:r>
              <a:rPr lang="ru-RU" sz="1200" b="1" dirty="0" smtClean="0">
                <a:solidFill>
                  <a:srgbClr val="6E7B94"/>
                </a:solidFill>
              </a:rPr>
              <a:t>видов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6E7B94"/>
                </a:solidFill>
              </a:rPr>
              <a:t>бюджетов</a:t>
            </a:r>
            <a:r>
              <a:rPr lang="ru-RU" sz="1200" dirty="0" smtClean="0"/>
              <a:t> (пессимистичный, оптимистичный, наиболее вероятный и т. п.);</a:t>
            </a:r>
          </a:p>
          <a:p>
            <a:pPr marL="266700" lvl="0" indent="-266700">
              <a:buFont typeface="+mj-lt"/>
              <a:buAutoNum type="arabicPeriod"/>
            </a:pPr>
            <a:r>
              <a:rPr lang="ru-RU" sz="1200" b="1" dirty="0" smtClean="0">
                <a:solidFill>
                  <a:srgbClr val="6E7B94"/>
                </a:solidFill>
              </a:rPr>
              <a:t>Вычисляемые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6E7B94"/>
                </a:solidFill>
              </a:rPr>
              <a:t>статьи</a:t>
            </a:r>
            <a:r>
              <a:rPr lang="ru-RU" sz="1200" dirty="0" smtClean="0"/>
              <a:t> в бюджетах – возможность задания формулы, по которой будут рассчитываться статьи;</a:t>
            </a:r>
          </a:p>
          <a:p>
            <a:pPr marL="266700" lvl="0" indent="-266700">
              <a:buFont typeface="+mj-lt"/>
              <a:buAutoNum type="arabicPeriod"/>
            </a:pPr>
            <a:r>
              <a:rPr lang="ru-RU" sz="1200" dirty="0" smtClean="0"/>
              <a:t>Расчет произвольных экономических </a:t>
            </a:r>
            <a:r>
              <a:rPr lang="ru-RU" sz="1200" b="1" dirty="0" smtClean="0">
                <a:solidFill>
                  <a:srgbClr val="6E7B94"/>
                </a:solidFill>
              </a:rPr>
              <a:t>показателей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6E7B94"/>
                </a:solidFill>
              </a:rPr>
              <a:t>эффективности</a:t>
            </a:r>
            <a:r>
              <a:rPr lang="ru-RU" sz="1200" dirty="0" smtClean="0"/>
              <a:t>;</a:t>
            </a:r>
          </a:p>
          <a:p>
            <a:pPr marL="266700" lvl="0" indent="-266700">
              <a:buFont typeface="+mj-lt"/>
              <a:buAutoNum type="arabicPeriod"/>
            </a:pPr>
            <a:r>
              <a:rPr lang="ru-RU" sz="1200" dirty="0" smtClean="0"/>
              <a:t>Формирование на основе одной хозяйственной операции нескольких проводок;</a:t>
            </a:r>
          </a:p>
          <a:p>
            <a:pPr marL="266700" lvl="0" indent="-266700">
              <a:buFont typeface="+mj-lt"/>
              <a:buAutoNum type="arabicPeriod"/>
            </a:pPr>
            <a:r>
              <a:rPr lang="ru-RU" sz="1200" dirty="0" smtClean="0"/>
              <a:t>Автоматическое создание хозяйственной операции на основе проводки при </a:t>
            </a:r>
            <a:r>
              <a:rPr lang="ru-RU" sz="1200" b="1" dirty="0" smtClean="0">
                <a:solidFill>
                  <a:srgbClr val="6E7B94"/>
                </a:solidFill>
              </a:rPr>
              <a:t>импорте</a:t>
            </a:r>
            <a:r>
              <a:rPr lang="ru-RU" sz="1200" dirty="0" smtClean="0"/>
              <a:t> проводок.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1010" y="4445008"/>
            <a:ext cx="2105040" cy="1484322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06410" y="4470408"/>
            <a:ext cx="2114566" cy="143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44500">
              <a:spcAft>
                <a:spcPts val="400"/>
              </a:spcAft>
            </a:pPr>
            <a:r>
              <a:rPr lang="ru-RU" sz="1200" b="1" dirty="0" smtClean="0"/>
              <a:t>Пользователи программы:</a:t>
            </a:r>
          </a:p>
          <a:p>
            <a:r>
              <a:rPr lang="ru-RU" sz="1200" dirty="0" smtClean="0"/>
              <a:t>руководители предприятия, финансовые директора, финансовые аналитики, экономисты, специалисты плановых отделов.</a:t>
            </a:r>
            <a:endParaRPr lang="ru-RU" sz="1200" dirty="0"/>
          </a:p>
        </p:txBody>
      </p:sp>
      <p:pic>
        <p:nvPicPr>
          <p:cNvPr id="10" name="Рисунок 9" descr="C:\Documents and Settings\User\Local Settings\Temporary Internet Files\Content.IE5\YJ73SIDA\MCj04339440000[1]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948" y="4516446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55940" y="5609839"/>
            <a:ext cx="338179" cy="26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584568" y="5419239"/>
            <a:ext cx="485778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accent4">
                    <a:lumMod val="75000"/>
                  </a:schemeClr>
                </a:solidFill>
              </a:rPr>
              <a:t>Модуль «Экспресс-Бюджетирование» – это во многом продолжение программы «Экспресс-Финансы», однако является более мощным и гибким средством автоматизации. Обладая теми же основными функциями, «Экспресс-Бюджетирование» наделено несколькими дополнительными важными возможностями, приведенными выше.</a:t>
            </a:r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3" name="Picture 33" descr="ASU_log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4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857488" cy="293687"/>
          </a:xfrm>
        </p:spPr>
        <p:txBody>
          <a:bodyPr/>
          <a:lstStyle/>
          <a:p>
            <a:pPr algn="l"/>
            <a:r>
              <a:rPr lang="ru-RU" sz="1000" dirty="0" smtClean="0"/>
              <a:t>Семейство программ «Экспресс-Управление»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2279</TotalTime>
  <Words>2063</Words>
  <Application>Microsoft Office PowerPoint</Application>
  <PresentationFormat>Экран (4:3)</PresentationFormat>
  <Paragraphs>399</Paragraphs>
  <Slides>18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Обычная</vt:lpstr>
      <vt:lpstr>Семейство программ  «Экспресс-управление»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Обмен данными с  внешними источниками</vt:lpstr>
      <vt:lpstr>Не программа, а услуга!</vt:lpstr>
      <vt:lpstr>Наши клиенты</vt:lpstr>
      <vt:lpstr>Разработчик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Семейство программ  «Экспресс-управление»</dc:title>
  <dc:creator>User</dc:creator>
  <cp:lastModifiedBy>User</cp:lastModifiedBy>
  <cp:revision>46</cp:revision>
  <dcterms:created xsi:type="dcterms:W3CDTF">2008-03-25T14:30:48Z</dcterms:created>
  <dcterms:modified xsi:type="dcterms:W3CDTF">2009-02-24T08:46:16Z</dcterms:modified>
</cp:coreProperties>
</file>