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46"/>
  </p:notesMasterIdLst>
  <p:handoutMasterIdLst>
    <p:handoutMasterId r:id="rId47"/>
  </p:handoutMasterIdLst>
  <p:sldIdLst>
    <p:sldId id="256" r:id="rId2"/>
    <p:sldId id="459" r:id="rId3"/>
    <p:sldId id="530" r:id="rId4"/>
    <p:sldId id="455" r:id="rId5"/>
    <p:sldId id="493" r:id="rId6"/>
    <p:sldId id="494" r:id="rId7"/>
    <p:sldId id="460" r:id="rId8"/>
    <p:sldId id="475" r:id="rId9"/>
    <p:sldId id="476" r:id="rId10"/>
    <p:sldId id="461" r:id="rId11"/>
    <p:sldId id="488" r:id="rId12"/>
    <p:sldId id="411" r:id="rId13"/>
    <p:sldId id="410" r:id="rId14"/>
    <p:sldId id="412" r:id="rId15"/>
    <p:sldId id="406" r:id="rId16"/>
    <p:sldId id="512" r:id="rId17"/>
    <p:sldId id="489" r:id="rId18"/>
    <p:sldId id="522" r:id="rId19"/>
    <p:sldId id="520" r:id="rId20"/>
    <p:sldId id="508" r:id="rId21"/>
    <p:sldId id="368" r:id="rId22"/>
    <p:sldId id="384" r:id="rId23"/>
    <p:sldId id="386" r:id="rId24"/>
    <p:sldId id="380" r:id="rId25"/>
    <p:sldId id="485" r:id="rId26"/>
    <p:sldId id="487" r:id="rId27"/>
    <p:sldId id="385" r:id="rId28"/>
    <p:sldId id="511" r:id="rId29"/>
    <p:sldId id="504" r:id="rId30"/>
    <p:sldId id="505" r:id="rId31"/>
    <p:sldId id="506" r:id="rId32"/>
    <p:sldId id="403" r:id="rId33"/>
    <p:sldId id="482" r:id="rId34"/>
    <p:sldId id="456" r:id="rId35"/>
    <p:sldId id="481" r:id="rId36"/>
    <p:sldId id="388" r:id="rId37"/>
    <p:sldId id="502" r:id="rId38"/>
    <p:sldId id="503" r:id="rId39"/>
    <p:sldId id="510" r:id="rId40"/>
    <p:sldId id="416" r:id="rId41"/>
    <p:sldId id="441" r:id="rId42"/>
    <p:sldId id="442" r:id="rId43"/>
    <p:sldId id="507" r:id="rId44"/>
    <p:sldId id="438" r:id="rId4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FBC"/>
    <a:srgbClr val="B45921"/>
    <a:srgbClr val="0088EE"/>
    <a:srgbClr val="355D7E"/>
    <a:srgbClr val="F4ECE8"/>
    <a:srgbClr val="B95B22"/>
    <a:srgbClr val="7B3D17"/>
    <a:srgbClr val="B0761F"/>
    <a:srgbClr val="B0A21F"/>
    <a:srgbClr val="F0A2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56" autoAdjust="0"/>
    <p:restoredTop sz="90772" autoAdjust="0"/>
  </p:normalViewPr>
  <p:slideViewPr>
    <p:cSldViewPr>
      <p:cViewPr>
        <p:scale>
          <a:sx n="66" d="100"/>
          <a:sy n="66" d="100"/>
        </p:scale>
        <p:origin x="-52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5877714989079068"/>
          <c:y val="0.14099518173945969"/>
          <c:w val="0.58397277999981956"/>
          <c:h val="0.72413986181410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Телемаркетинг</c:v>
                </c:pt>
                <c:pt idx="1">
                  <c:v>Рекомендации</c:v>
                </c:pt>
                <c:pt idx="2">
                  <c:v>Реклама в СМИ</c:v>
                </c:pt>
                <c:pt idx="3">
                  <c:v>Выставки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0.42000000000000032</c:v>
                </c:pt>
                <c:pt idx="1">
                  <c:v>0.17</c:v>
                </c:pt>
                <c:pt idx="2">
                  <c:v>0.27</c:v>
                </c:pt>
                <c:pt idx="3">
                  <c:v>0.14000000000000001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3.3144777431751891E-2"/>
          <c:y val="0.24005431283070641"/>
          <c:w val="0.28646127185787928"/>
          <c:h val="0.4524588961153683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3653720846103318"/>
          <c:y val="3.6781351758119835E-2"/>
          <c:w val="0.57493329524570569"/>
          <c:h val="0.71800963652108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Радио "Маяк"</c:v>
                </c:pt>
                <c:pt idx="1">
                  <c:v>Газета "Коммерсант"</c:v>
                </c:pt>
                <c:pt idx="2">
                  <c:v>Телеканал "Культура"</c:v>
                </c:pt>
                <c:pt idx="3">
                  <c:v>Журнал "Деловой"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0.62000000000000255</c:v>
                </c:pt>
                <c:pt idx="1">
                  <c:v>0.21000000000000021</c:v>
                </c:pt>
                <c:pt idx="2">
                  <c:v>0.11</c:v>
                </c:pt>
                <c:pt idx="3">
                  <c:v>6.0000000000000032E-2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3.698943112058229E-2"/>
          <c:y val="0.79028257925125789"/>
          <c:w val="0.92229900162982636"/>
          <c:h val="0.1729360689906173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9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6.3279631235452508E-2"/>
          <c:y val="0.14799935297429812"/>
          <c:w val="0.85901328100041052"/>
          <c:h val="0.4584733733061968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Санкт-Петербург</c:v>
                </c:pt>
                <c:pt idx="1">
                  <c:v>Москва</c:v>
                </c:pt>
                <c:pt idx="2">
                  <c:v>Регионы РФ</c:v>
                </c:pt>
                <c:pt idx="3">
                  <c:v>СНГ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0.37000000000000038</c:v>
                </c:pt>
                <c:pt idx="1">
                  <c:v>0.27</c:v>
                </c:pt>
                <c:pt idx="2">
                  <c:v>0.22000000000000008</c:v>
                </c:pt>
                <c:pt idx="3">
                  <c:v>0.14000000000000001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2.6900504972950372E-2"/>
          <c:y val="0.77576144564302596"/>
          <c:w val="0.9390951814926245"/>
          <c:h val="0.1935056219558881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клиентов в работе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Малые</c:v>
                </c:pt>
                <c:pt idx="1">
                  <c:v>Средние</c:v>
                </c:pt>
                <c:pt idx="2">
                  <c:v>Крупные</c:v>
                </c:pt>
                <c:pt idx="3">
                  <c:v>Гиганты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0.24000000000000021</c:v>
                </c:pt>
                <c:pt idx="2">
                  <c:v>0.11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</c:dLbls>
        <c:axId val="86005632"/>
        <c:axId val="86007168"/>
      </c:barChart>
      <c:catAx>
        <c:axId val="86005632"/>
        <c:scaling>
          <c:orientation val="minMax"/>
        </c:scaling>
        <c:axPos val="b"/>
        <c:tickLblPos val="nextTo"/>
        <c:crossAx val="86007168"/>
        <c:crosses val="autoZero"/>
        <c:auto val="1"/>
        <c:lblAlgn val="ctr"/>
        <c:lblOffset val="100"/>
      </c:catAx>
      <c:valAx>
        <c:axId val="86007168"/>
        <c:scaling>
          <c:orientation val="minMax"/>
        </c:scaling>
        <c:axPos val="l"/>
        <c:majorGridlines/>
        <c:numFmt formatCode="0%" sourceLinked="1"/>
        <c:tickLblPos val="nextTo"/>
        <c:crossAx val="86005632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клиентов в работе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Лист1!$A$2:$A$16</c:f>
              <c:strCache>
                <c:ptCount val="15"/>
                <c:pt idx="0">
                  <c:v>Автомобили</c:v>
                </c:pt>
                <c:pt idx="1">
                  <c:v>Аудит, нотариат, персонал</c:v>
                </c:pt>
                <c:pt idx="2">
                  <c:v>Издательства, типографии, СМИ</c:v>
                </c:pt>
                <c:pt idx="3">
                  <c:v>ИТ, телекоммуникации</c:v>
                </c:pt>
                <c:pt idx="4">
                  <c:v>Медицина, красота, здоровье</c:v>
                </c:pt>
                <c:pt idx="5">
                  <c:v>Недвижимость</c:v>
                </c:pt>
                <c:pt idx="6">
                  <c:v>Оборудование и материалы</c:v>
                </c:pt>
                <c:pt idx="7">
                  <c:v>Потребительские товары</c:v>
                </c:pt>
                <c:pt idx="8">
                  <c:v>Реклама, маркетинг</c:v>
                </c:pt>
                <c:pt idx="9">
                  <c:v>Страхование</c:v>
                </c:pt>
                <c:pt idx="10">
                  <c:v>Нежвижимость</c:v>
                </c:pt>
                <c:pt idx="11">
                  <c:v>Строительство</c:v>
                </c:pt>
                <c:pt idx="12">
                  <c:v>Транспорт</c:v>
                </c:pt>
                <c:pt idx="13">
                  <c:v>Туризм</c:v>
                </c:pt>
                <c:pt idx="14">
                  <c:v>Финансы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4.0000000000000022E-2</c:v>
                </c:pt>
                <c:pt idx="1">
                  <c:v>8.0000000000000043E-2</c:v>
                </c:pt>
                <c:pt idx="2">
                  <c:v>0.11</c:v>
                </c:pt>
                <c:pt idx="3">
                  <c:v>0.17</c:v>
                </c:pt>
                <c:pt idx="4">
                  <c:v>2.0000000000000011E-2</c:v>
                </c:pt>
                <c:pt idx="5">
                  <c:v>1.0000000000000005E-2</c:v>
                </c:pt>
                <c:pt idx="6">
                  <c:v>0.19</c:v>
                </c:pt>
                <c:pt idx="7">
                  <c:v>3.0000000000000002E-2</c:v>
                </c:pt>
                <c:pt idx="8">
                  <c:v>0.11</c:v>
                </c:pt>
                <c:pt idx="9">
                  <c:v>1.0000000000000005E-2</c:v>
                </c:pt>
                <c:pt idx="10">
                  <c:v>4.0000000000000022E-2</c:v>
                </c:pt>
                <c:pt idx="11">
                  <c:v>6.0000000000000032E-2</c:v>
                </c:pt>
                <c:pt idx="12">
                  <c:v>7.0000000000000021E-2</c:v>
                </c:pt>
                <c:pt idx="13">
                  <c:v>1.0000000000000005E-2</c:v>
                </c:pt>
                <c:pt idx="14">
                  <c:v>0.05</c:v>
                </c:pt>
              </c:numCache>
            </c:numRef>
          </c:val>
        </c:ser>
        <c:dLbls>
          <c:showVal val="1"/>
        </c:dLbls>
        <c:axId val="91295744"/>
        <c:axId val="91297280"/>
      </c:barChart>
      <c:catAx>
        <c:axId val="91295744"/>
        <c:scaling>
          <c:orientation val="minMax"/>
        </c:scaling>
        <c:axPos val="l"/>
        <c:tickLblPos val="nextTo"/>
        <c:crossAx val="91297280"/>
        <c:crosses val="autoZero"/>
        <c:auto val="1"/>
        <c:lblAlgn val="ctr"/>
        <c:lblOffset val="100"/>
      </c:catAx>
      <c:valAx>
        <c:axId val="91297280"/>
        <c:scaling>
          <c:orientation val="minMax"/>
        </c:scaling>
        <c:axPos val="b"/>
        <c:majorGridlines/>
        <c:numFmt formatCode="0%" sourceLinked="1"/>
        <c:tickLblPos val="nextTo"/>
        <c:crossAx val="91295744"/>
        <c:crosses val="autoZero"/>
        <c:crossBetween val="between"/>
      </c:valAx>
    </c:plotArea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I кв. 2006</c:v>
                </c:pt>
                <c:pt idx="1">
                  <c:v>II кв. 2006</c:v>
                </c:pt>
                <c:pt idx="2">
                  <c:v>III кв. 2006</c:v>
                </c:pt>
                <c:pt idx="3">
                  <c:v>IV кв. 2006</c:v>
                </c:pt>
                <c:pt idx="4">
                  <c:v>I кв. 2007</c:v>
                </c:pt>
                <c:pt idx="5">
                  <c:v>II кв. 2007</c:v>
                </c:pt>
                <c:pt idx="6">
                  <c:v>III кв. 2007</c:v>
                </c:pt>
                <c:pt idx="7">
                  <c:v>IV кв. 2007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132</c:v>
                </c:pt>
                <c:pt idx="1">
                  <c:v>165</c:v>
                </c:pt>
                <c:pt idx="2">
                  <c:v>237</c:v>
                </c:pt>
                <c:pt idx="3">
                  <c:v>378</c:v>
                </c:pt>
                <c:pt idx="4">
                  <c:v>512</c:v>
                </c:pt>
                <c:pt idx="5">
                  <c:v>520</c:v>
                </c:pt>
                <c:pt idx="6">
                  <c:v>531</c:v>
                </c:pt>
                <c:pt idx="7">
                  <c:v>559</c:v>
                </c:pt>
              </c:numCache>
            </c:numRef>
          </c:val>
        </c:ser>
        <c:marker val="1"/>
        <c:axId val="91447296"/>
        <c:axId val="91448832"/>
      </c:lineChart>
      <c:catAx>
        <c:axId val="91447296"/>
        <c:scaling>
          <c:orientation val="minMax"/>
        </c:scaling>
        <c:axPos val="b"/>
        <c:tickLblPos val="nextTo"/>
        <c:crossAx val="91448832"/>
        <c:crosses val="autoZero"/>
        <c:auto val="1"/>
        <c:lblAlgn val="ctr"/>
        <c:lblOffset val="100"/>
      </c:catAx>
      <c:valAx>
        <c:axId val="91448832"/>
        <c:scaling>
          <c:orientation val="minMax"/>
        </c:scaling>
        <c:axPos val="l"/>
        <c:majorGridlines/>
        <c:numFmt formatCode="General" sourceLinked="1"/>
        <c:tickLblPos val="nextTo"/>
        <c:crossAx val="91447296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I кв. 2006</c:v>
                </c:pt>
                <c:pt idx="1">
                  <c:v>II кв. 2006</c:v>
                </c:pt>
                <c:pt idx="2">
                  <c:v>III кв. 2006</c:v>
                </c:pt>
                <c:pt idx="3">
                  <c:v>IV кв. 2006</c:v>
                </c:pt>
                <c:pt idx="4">
                  <c:v>I кв. 2007</c:v>
                </c:pt>
                <c:pt idx="5">
                  <c:v>II кв. 2007</c:v>
                </c:pt>
                <c:pt idx="6">
                  <c:v>III кв. 2007</c:v>
                </c:pt>
                <c:pt idx="7">
                  <c:v>IV кв. 2007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132</c:v>
                </c:pt>
                <c:pt idx="1">
                  <c:v>165</c:v>
                </c:pt>
                <c:pt idx="2">
                  <c:v>237</c:v>
                </c:pt>
                <c:pt idx="3">
                  <c:v>378</c:v>
                </c:pt>
                <c:pt idx="4">
                  <c:v>512</c:v>
                </c:pt>
                <c:pt idx="5">
                  <c:v>520</c:v>
                </c:pt>
                <c:pt idx="6">
                  <c:v>531</c:v>
                </c:pt>
                <c:pt idx="7">
                  <c:v>559</c:v>
                </c:pt>
              </c:numCache>
            </c:numRef>
          </c:val>
        </c:ser>
        <c:marker val="1"/>
        <c:axId val="91656576"/>
        <c:axId val="91658112"/>
      </c:lineChart>
      <c:catAx>
        <c:axId val="91656576"/>
        <c:scaling>
          <c:orientation val="minMax"/>
        </c:scaling>
        <c:axPos val="b"/>
        <c:tickLblPos val="nextTo"/>
        <c:crossAx val="91658112"/>
        <c:crosses val="autoZero"/>
        <c:auto val="1"/>
        <c:lblAlgn val="ctr"/>
        <c:lblOffset val="100"/>
      </c:catAx>
      <c:valAx>
        <c:axId val="91658112"/>
        <c:scaling>
          <c:orientation val="minMax"/>
        </c:scaling>
        <c:axPos val="l"/>
        <c:majorGridlines/>
        <c:numFmt formatCode="General" sourceLinked="1"/>
        <c:tickLblPos val="nextTo"/>
        <c:crossAx val="91656576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5555306699515843E-2"/>
          <c:y val="0.10650524373849783"/>
          <c:w val="0.92888938660096854"/>
          <c:h val="0.54006875280440869"/>
        </c:manualLayout>
      </c:layout>
      <c:pie3DChart>
        <c:varyColors val="1"/>
        <c:ser>
          <c:idx val="0"/>
          <c:order val="0"/>
          <c:dPt>
            <c:idx val="3"/>
            <c:explosion val="2"/>
          </c:dPt>
          <c:dLbls>
            <c:dLblPos val="inEnd"/>
            <c:showVal val="1"/>
          </c:dLbls>
          <c:cat>
            <c:strRef>
              <c:f>Лист2!$A$1:$A$5</c:f>
              <c:strCache>
                <c:ptCount val="5"/>
                <c:pt idx="0">
                  <c:v>Ошибочное ЛПР </c:v>
                </c:pt>
                <c:pt idx="1">
                  <c:v>Инф. материалы </c:v>
                </c:pt>
                <c:pt idx="2">
                  <c:v>Отказ </c:v>
                </c:pt>
                <c:pt idx="3">
                  <c:v>Перезвонить позже</c:v>
                </c:pt>
                <c:pt idx="4">
                  <c:v>Первая презентация </c:v>
                </c:pt>
              </c:strCache>
            </c:str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67</c:v>
                </c:pt>
                <c:pt idx="1">
                  <c:v>112</c:v>
                </c:pt>
                <c:pt idx="2">
                  <c:v>166</c:v>
                </c:pt>
                <c:pt idx="3">
                  <c:v>321</c:v>
                </c:pt>
                <c:pt idx="4">
                  <c:v>451</c:v>
                </c:pt>
              </c:numCache>
            </c:numRef>
          </c:val>
        </c:ser>
        <c:dLbls>
          <c:showVal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7.1616582974683832E-2"/>
          <c:y val="0.73636132354039874"/>
          <c:w val="0.83414072978730447"/>
          <c:h val="0.2164526529078894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5CB9E-3528-4368-BBB0-BF203F02FCE2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AE65DA44-7704-47CB-8FAD-3C1CC40F91FA}">
      <dgm:prSet phldrT="[Текст]"/>
      <dgm:spPr/>
      <dgm:t>
        <a:bodyPr/>
        <a:lstStyle/>
        <a:p>
          <a:r>
            <a:rPr lang="ru-RU" dirty="0" smtClean="0"/>
            <a:t>Продажи</a:t>
          </a:r>
          <a:endParaRPr lang="ru-RU" dirty="0"/>
        </a:p>
      </dgm:t>
    </dgm:pt>
    <dgm:pt modelId="{4E75F651-5CEC-4ED7-8D8F-E5C9A41C98FF}" type="parTrans" cxnId="{358E0CF0-D8E2-4EF1-955D-4506B1159F74}">
      <dgm:prSet/>
      <dgm:spPr/>
      <dgm:t>
        <a:bodyPr/>
        <a:lstStyle/>
        <a:p>
          <a:endParaRPr lang="ru-RU"/>
        </a:p>
      </dgm:t>
    </dgm:pt>
    <dgm:pt modelId="{BA4ED99E-B557-4C03-A7C6-A170B7127176}" type="sibTrans" cxnId="{358E0CF0-D8E2-4EF1-955D-4506B1159F74}">
      <dgm:prSet/>
      <dgm:spPr/>
      <dgm:t>
        <a:bodyPr/>
        <a:lstStyle/>
        <a:p>
          <a:endParaRPr lang="ru-RU"/>
        </a:p>
      </dgm:t>
    </dgm:pt>
    <dgm:pt modelId="{5374AB8E-979A-499F-B80B-7F61442E279B}">
      <dgm:prSet phldrT="[Текст]"/>
      <dgm:spPr/>
      <dgm:t>
        <a:bodyPr/>
        <a:lstStyle/>
        <a:p>
          <a:r>
            <a:rPr lang="ru-RU" smtClean="0"/>
            <a:t>Сервис</a:t>
          </a:r>
          <a:endParaRPr lang="ru-RU" dirty="0"/>
        </a:p>
      </dgm:t>
    </dgm:pt>
    <dgm:pt modelId="{F2E9DFE6-32CF-4A8E-9F45-AB4D8142A1CC}" type="parTrans" cxnId="{973947C8-542E-4BB7-8E0F-F21A039E7FCF}">
      <dgm:prSet/>
      <dgm:spPr/>
      <dgm:t>
        <a:bodyPr/>
        <a:lstStyle/>
        <a:p>
          <a:endParaRPr lang="ru-RU"/>
        </a:p>
      </dgm:t>
    </dgm:pt>
    <dgm:pt modelId="{90C0D918-AEA1-4358-8A95-59F369E9ECA3}" type="sibTrans" cxnId="{973947C8-542E-4BB7-8E0F-F21A039E7FCF}">
      <dgm:prSet/>
      <dgm:spPr/>
      <dgm:t>
        <a:bodyPr/>
        <a:lstStyle/>
        <a:p>
          <a:endParaRPr lang="ru-RU"/>
        </a:p>
      </dgm:t>
    </dgm:pt>
    <dgm:pt modelId="{49FDAD48-C185-4FAA-B3F5-BD2BBE454FCB}">
      <dgm:prSet phldrT="[Текст]"/>
      <dgm:spPr/>
      <dgm:t>
        <a:bodyPr/>
        <a:lstStyle/>
        <a:p>
          <a:r>
            <a:rPr lang="ru-RU" dirty="0" smtClean="0"/>
            <a:t>Маркетинг</a:t>
          </a:r>
          <a:endParaRPr lang="ru-RU" dirty="0"/>
        </a:p>
      </dgm:t>
    </dgm:pt>
    <dgm:pt modelId="{83216065-3995-4751-87E1-8C53EA43168A}" type="parTrans" cxnId="{21121D18-4600-4154-B1BE-546074D86DBE}">
      <dgm:prSet/>
      <dgm:spPr/>
      <dgm:t>
        <a:bodyPr/>
        <a:lstStyle/>
        <a:p>
          <a:endParaRPr lang="ru-RU"/>
        </a:p>
      </dgm:t>
    </dgm:pt>
    <dgm:pt modelId="{70ABAE1D-B81C-49C5-9B12-8F06E7B70EC6}" type="sibTrans" cxnId="{21121D18-4600-4154-B1BE-546074D86DBE}">
      <dgm:prSet/>
      <dgm:spPr/>
      <dgm:t>
        <a:bodyPr/>
        <a:lstStyle/>
        <a:p>
          <a:endParaRPr lang="ru-RU"/>
        </a:p>
      </dgm:t>
    </dgm:pt>
    <dgm:pt modelId="{6EA16020-8170-474B-94D1-ED5398694FFD}" type="pres">
      <dgm:prSet presAssocID="{1675CB9E-3528-4368-BBB0-BF203F02FCE2}" presName="compositeShape" presStyleCnt="0">
        <dgm:presLayoutVars>
          <dgm:chMax val="7"/>
          <dgm:dir/>
          <dgm:resizeHandles val="exact"/>
        </dgm:presLayoutVars>
      </dgm:prSet>
      <dgm:spPr/>
    </dgm:pt>
    <dgm:pt modelId="{8E215C9A-D1C8-4B7B-98F9-887CEC61ABA3}" type="pres">
      <dgm:prSet presAssocID="{AE65DA44-7704-47CB-8FAD-3C1CC40F91FA}" presName="circ1" presStyleLbl="vennNode1" presStyleIdx="0" presStyleCnt="3"/>
      <dgm:spPr/>
      <dgm:t>
        <a:bodyPr/>
        <a:lstStyle/>
        <a:p>
          <a:endParaRPr lang="ru-RU"/>
        </a:p>
      </dgm:t>
    </dgm:pt>
    <dgm:pt modelId="{128C39E4-D39F-4655-B635-8918F4B8BA8E}" type="pres">
      <dgm:prSet presAssocID="{AE65DA44-7704-47CB-8FAD-3C1CC40F91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99F77-6972-43B3-BE32-502F9E21211D}" type="pres">
      <dgm:prSet presAssocID="{5374AB8E-979A-499F-B80B-7F61442E279B}" presName="circ2" presStyleLbl="vennNode1" presStyleIdx="1" presStyleCnt="3"/>
      <dgm:spPr/>
      <dgm:t>
        <a:bodyPr/>
        <a:lstStyle/>
        <a:p>
          <a:endParaRPr lang="ru-RU"/>
        </a:p>
      </dgm:t>
    </dgm:pt>
    <dgm:pt modelId="{7AC53E3E-2D0B-4739-BFDD-0FF81D254D3E}" type="pres">
      <dgm:prSet presAssocID="{5374AB8E-979A-499F-B80B-7F61442E27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C195E-BBFD-4D42-B661-AFB029B7935D}" type="pres">
      <dgm:prSet presAssocID="{49FDAD48-C185-4FAA-B3F5-BD2BBE454FCB}" presName="circ3" presStyleLbl="vennNode1" presStyleIdx="2" presStyleCnt="3"/>
      <dgm:spPr/>
      <dgm:t>
        <a:bodyPr/>
        <a:lstStyle/>
        <a:p>
          <a:endParaRPr lang="ru-RU"/>
        </a:p>
      </dgm:t>
    </dgm:pt>
    <dgm:pt modelId="{E12EBF83-FEF5-4657-9F06-D8A59FB07301}" type="pres">
      <dgm:prSet presAssocID="{49FDAD48-C185-4FAA-B3F5-BD2BBE454F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6A660-A5F9-4026-A354-FA116D6F7911}" type="presOf" srcId="{1675CB9E-3528-4368-BBB0-BF203F02FCE2}" destId="{6EA16020-8170-474B-94D1-ED5398694FFD}" srcOrd="0" destOrd="0" presId="urn:microsoft.com/office/officeart/2005/8/layout/venn1"/>
    <dgm:cxn modelId="{2BA2980F-0E07-4A1B-B051-1721F7CEE8AA}" type="presOf" srcId="{5374AB8E-979A-499F-B80B-7F61442E279B}" destId="{DFC99F77-6972-43B3-BE32-502F9E21211D}" srcOrd="0" destOrd="0" presId="urn:microsoft.com/office/officeart/2005/8/layout/venn1"/>
    <dgm:cxn modelId="{BC0993B9-1764-46E4-86A6-DF483D6F66E1}" type="presOf" srcId="{49FDAD48-C185-4FAA-B3F5-BD2BBE454FCB}" destId="{46BC195E-BBFD-4D42-B661-AFB029B7935D}" srcOrd="0" destOrd="0" presId="urn:microsoft.com/office/officeart/2005/8/layout/venn1"/>
    <dgm:cxn modelId="{C66B6362-F2E2-4EF5-B678-4D4B09222885}" type="presOf" srcId="{AE65DA44-7704-47CB-8FAD-3C1CC40F91FA}" destId="{128C39E4-D39F-4655-B635-8918F4B8BA8E}" srcOrd="1" destOrd="0" presId="urn:microsoft.com/office/officeart/2005/8/layout/venn1"/>
    <dgm:cxn modelId="{973947C8-542E-4BB7-8E0F-F21A039E7FCF}" srcId="{1675CB9E-3528-4368-BBB0-BF203F02FCE2}" destId="{5374AB8E-979A-499F-B80B-7F61442E279B}" srcOrd="1" destOrd="0" parTransId="{F2E9DFE6-32CF-4A8E-9F45-AB4D8142A1CC}" sibTransId="{90C0D918-AEA1-4358-8A95-59F369E9ECA3}"/>
    <dgm:cxn modelId="{21121D18-4600-4154-B1BE-546074D86DBE}" srcId="{1675CB9E-3528-4368-BBB0-BF203F02FCE2}" destId="{49FDAD48-C185-4FAA-B3F5-BD2BBE454FCB}" srcOrd="2" destOrd="0" parTransId="{83216065-3995-4751-87E1-8C53EA43168A}" sibTransId="{70ABAE1D-B81C-49C5-9B12-8F06E7B70EC6}"/>
    <dgm:cxn modelId="{00658895-3FC6-4780-B038-EB4DE516D2AE}" type="presOf" srcId="{49FDAD48-C185-4FAA-B3F5-BD2BBE454FCB}" destId="{E12EBF83-FEF5-4657-9F06-D8A59FB07301}" srcOrd="1" destOrd="0" presId="urn:microsoft.com/office/officeart/2005/8/layout/venn1"/>
    <dgm:cxn modelId="{358E0CF0-D8E2-4EF1-955D-4506B1159F74}" srcId="{1675CB9E-3528-4368-BBB0-BF203F02FCE2}" destId="{AE65DA44-7704-47CB-8FAD-3C1CC40F91FA}" srcOrd="0" destOrd="0" parTransId="{4E75F651-5CEC-4ED7-8D8F-E5C9A41C98FF}" sibTransId="{BA4ED99E-B557-4C03-A7C6-A170B7127176}"/>
    <dgm:cxn modelId="{472A02F9-0E57-47B8-A02C-9F9FBDFDDB37}" type="presOf" srcId="{5374AB8E-979A-499F-B80B-7F61442E279B}" destId="{7AC53E3E-2D0B-4739-BFDD-0FF81D254D3E}" srcOrd="1" destOrd="0" presId="urn:microsoft.com/office/officeart/2005/8/layout/venn1"/>
    <dgm:cxn modelId="{49B69062-D11A-47F5-BCF5-6606531F198E}" type="presOf" srcId="{AE65DA44-7704-47CB-8FAD-3C1CC40F91FA}" destId="{8E215C9A-D1C8-4B7B-98F9-887CEC61ABA3}" srcOrd="0" destOrd="0" presId="urn:microsoft.com/office/officeart/2005/8/layout/venn1"/>
    <dgm:cxn modelId="{73B91F08-1210-4DB7-BADA-4342C0CA649B}" type="presParOf" srcId="{6EA16020-8170-474B-94D1-ED5398694FFD}" destId="{8E215C9A-D1C8-4B7B-98F9-887CEC61ABA3}" srcOrd="0" destOrd="0" presId="urn:microsoft.com/office/officeart/2005/8/layout/venn1"/>
    <dgm:cxn modelId="{C3FE3082-6328-41B3-98F6-CBDAE0E49B51}" type="presParOf" srcId="{6EA16020-8170-474B-94D1-ED5398694FFD}" destId="{128C39E4-D39F-4655-B635-8918F4B8BA8E}" srcOrd="1" destOrd="0" presId="urn:microsoft.com/office/officeart/2005/8/layout/venn1"/>
    <dgm:cxn modelId="{243C0B7E-B2C9-4FB2-8398-4C549D753415}" type="presParOf" srcId="{6EA16020-8170-474B-94D1-ED5398694FFD}" destId="{DFC99F77-6972-43B3-BE32-502F9E21211D}" srcOrd="2" destOrd="0" presId="urn:microsoft.com/office/officeart/2005/8/layout/venn1"/>
    <dgm:cxn modelId="{72918245-BA84-422C-837D-99A835580664}" type="presParOf" srcId="{6EA16020-8170-474B-94D1-ED5398694FFD}" destId="{7AC53E3E-2D0B-4739-BFDD-0FF81D254D3E}" srcOrd="3" destOrd="0" presId="urn:microsoft.com/office/officeart/2005/8/layout/venn1"/>
    <dgm:cxn modelId="{A9DE6FD8-9049-4D2D-86D3-B82751EC4C1E}" type="presParOf" srcId="{6EA16020-8170-474B-94D1-ED5398694FFD}" destId="{46BC195E-BBFD-4D42-B661-AFB029B7935D}" srcOrd="4" destOrd="0" presId="urn:microsoft.com/office/officeart/2005/8/layout/venn1"/>
    <dgm:cxn modelId="{A5DFF5C0-3BE2-4B46-9079-6B640F7A804B}" type="presParOf" srcId="{6EA16020-8170-474B-94D1-ED5398694FFD}" destId="{E12EBF83-FEF5-4657-9F06-D8A59FB07301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8E5E4-D79E-4CF4-816D-2D3131DFB2A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C092D8-7100-4854-A6E9-3FD7BAF934F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4602825-0EEF-44DC-BB41-F494B160F80B}" type="parTrans" cxnId="{0B5A3E11-8E13-4C97-98FB-74376A927616}">
      <dgm:prSet/>
      <dgm:spPr/>
      <dgm:t>
        <a:bodyPr/>
        <a:lstStyle/>
        <a:p>
          <a:endParaRPr lang="ru-RU"/>
        </a:p>
      </dgm:t>
    </dgm:pt>
    <dgm:pt modelId="{EAE1F0E9-E0BB-4646-9089-4F371623B54B}" type="sibTrans" cxnId="{0B5A3E11-8E13-4C97-98FB-74376A927616}">
      <dgm:prSet/>
      <dgm:spPr/>
      <dgm:t>
        <a:bodyPr/>
        <a:lstStyle/>
        <a:p>
          <a:endParaRPr lang="ru-RU"/>
        </a:p>
      </dgm:t>
    </dgm:pt>
    <dgm:pt modelId="{61938921-A889-4CF2-A270-B58827AB2FC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CF44766-0952-4783-8A60-D09530D1963C}" type="parTrans" cxnId="{11B577C9-C447-4252-BC57-6B174C0F462A}">
      <dgm:prSet/>
      <dgm:spPr/>
      <dgm:t>
        <a:bodyPr/>
        <a:lstStyle/>
        <a:p>
          <a:endParaRPr lang="ru-RU"/>
        </a:p>
      </dgm:t>
    </dgm:pt>
    <dgm:pt modelId="{C78786BA-513A-4D55-BACD-E5627D2EB44E}" type="sibTrans" cxnId="{11B577C9-C447-4252-BC57-6B174C0F462A}">
      <dgm:prSet/>
      <dgm:spPr/>
      <dgm:t>
        <a:bodyPr/>
        <a:lstStyle/>
        <a:p>
          <a:endParaRPr lang="ru-RU"/>
        </a:p>
      </dgm:t>
    </dgm:pt>
    <dgm:pt modelId="{369E1695-FA62-4F62-9EC2-1F81DB15EAE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12186A5-6CC2-4AE8-BC86-1FF5D09EE15D}" type="parTrans" cxnId="{480B95D6-B0D1-4BD9-9D67-E8AFBDE2AE1D}">
      <dgm:prSet/>
      <dgm:spPr/>
      <dgm:t>
        <a:bodyPr/>
        <a:lstStyle/>
        <a:p>
          <a:endParaRPr lang="ru-RU"/>
        </a:p>
      </dgm:t>
    </dgm:pt>
    <dgm:pt modelId="{8B96490A-8725-4AE2-AB54-211ABB68AE02}" type="sibTrans" cxnId="{480B95D6-B0D1-4BD9-9D67-E8AFBDE2AE1D}">
      <dgm:prSet/>
      <dgm:spPr/>
      <dgm:t>
        <a:bodyPr/>
        <a:lstStyle/>
        <a:p>
          <a:endParaRPr lang="ru-RU"/>
        </a:p>
      </dgm:t>
    </dgm:pt>
    <dgm:pt modelId="{457EC033-4D6F-44DD-ACDB-EBE609609A2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320B986-929E-4E1E-B3FD-9B7C9B18A975}" type="parTrans" cxnId="{63A0655A-76E4-4147-BEE3-584CA080AC75}">
      <dgm:prSet/>
      <dgm:spPr/>
      <dgm:t>
        <a:bodyPr/>
        <a:lstStyle/>
        <a:p>
          <a:endParaRPr lang="ru-RU"/>
        </a:p>
      </dgm:t>
    </dgm:pt>
    <dgm:pt modelId="{15EF4CEB-B49C-433D-BF64-F3AF46FF73C0}" type="sibTrans" cxnId="{63A0655A-76E4-4147-BEE3-584CA080AC75}">
      <dgm:prSet/>
      <dgm:spPr/>
      <dgm:t>
        <a:bodyPr/>
        <a:lstStyle/>
        <a:p>
          <a:endParaRPr lang="ru-RU"/>
        </a:p>
      </dgm:t>
    </dgm:pt>
    <dgm:pt modelId="{C8360C9F-4B88-4563-A9F2-5D03F4A2265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58DAD67-6D17-48E5-B120-AA599F872C34}" type="parTrans" cxnId="{CC50E631-90B8-4E9C-96C9-82BDD20884C6}">
      <dgm:prSet/>
      <dgm:spPr/>
      <dgm:t>
        <a:bodyPr/>
        <a:lstStyle/>
        <a:p>
          <a:endParaRPr lang="ru-RU"/>
        </a:p>
      </dgm:t>
    </dgm:pt>
    <dgm:pt modelId="{25837FFA-E45C-4120-A354-589465629985}" type="sibTrans" cxnId="{CC50E631-90B8-4E9C-96C9-82BDD20884C6}">
      <dgm:prSet/>
      <dgm:spPr/>
      <dgm:t>
        <a:bodyPr/>
        <a:lstStyle/>
        <a:p>
          <a:endParaRPr lang="ru-RU"/>
        </a:p>
      </dgm:t>
    </dgm:pt>
    <dgm:pt modelId="{A0FFE2C6-5E07-4044-9AA0-342008F7DA9C}" type="pres">
      <dgm:prSet presAssocID="{3998E5E4-D79E-4CF4-816D-2D3131DFB2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6F144-1476-436E-A00D-F056E7F3AB1F}" type="pres">
      <dgm:prSet presAssocID="{D1C092D8-7100-4854-A6E9-3FD7BAF934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B65A3-ACF6-4008-B9A8-4E9E0CF89993}" type="pres">
      <dgm:prSet presAssocID="{EAE1F0E9-E0BB-4646-9089-4F371623B54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91609F2-4307-4D27-8BFC-2419954A8782}" type="pres">
      <dgm:prSet presAssocID="{EAE1F0E9-E0BB-4646-9089-4F371623B54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E242B82-9046-41FE-A1FD-C7ED10B35391}" type="pres">
      <dgm:prSet presAssocID="{61938921-A889-4CF2-A270-B58827AB2F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487BB-836E-4299-8105-40BDC36D6376}" type="pres">
      <dgm:prSet presAssocID="{C78786BA-513A-4D55-BACD-E5627D2EB4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84A46DD-46A6-41E5-8E14-F5796DE25C53}" type="pres">
      <dgm:prSet presAssocID="{C78786BA-513A-4D55-BACD-E5627D2EB44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AA99B4D-1880-4C78-8A27-97481BEF7B4A}" type="pres">
      <dgm:prSet presAssocID="{369E1695-FA62-4F62-9EC2-1F81DB15EA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269E0-1F24-4B46-B6CD-9F026149340F}" type="pres">
      <dgm:prSet presAssocID="{8B96490A-8725-4AE2-AB54-211ABB68AE0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5CEFA22-58F6-4ED6-BBEF-1A17CB95B76C}" type="pres">
      <dgm:prSet presAssocID="{8B96490A-8725-4AE2-AB54-211ABB68AE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453B8E0-2AEF-4680-AB2E-261C5412C71F}" type="pres">
      <dgm:prSet presAssocID="{457EC033-4D6F-44DD-ACDB-EBE609609A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1A13D-3DA5-4527-BF6D-9F1F55F9BB08}" type="pres">
      <dgm:prSet presAssocID="{15EF4CEB-B49C-433D-BF64-F3AF46FF73C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20648F6-78F9-4F20-8712-9555CD793827}" type="pres">
      <dgm:prSet presAssocID="{15EF4CEB-B49C-433D-BF64-F3AF46FF73C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06384B4-77A4-43FC-897B-E10A9B5D532B}" type="pres">
      <dgm:prSet presAssocID="{C8360C9F-4B88-4563-A9F2-5D03F4A226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EEE11-AA85-4D99-B2B4-2DB77F511C3C}" type="pres">
      <dgm:prSet presAssocID="{25837FFA-E45C-4120-A354-5894656299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B78F2EC-B45D-4FC4-AF23-772D787D438B}" type="pres">
      <dgm:prSet presAssocID="{25837FFA-E45C-4120-A354-58946562998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1B577C9-C447-4252-BC57-6B174C0F462A}" srcId="{3998E5E4-D79E-4CF4-816D-2D3131DFB2A9}" destId="{61938921-A889-4CF2-A270-B58827AB2FC6}" srcOrd="1" destOrd="0" parTransId="{1CF44766-0952-4783-8A60-D09530D1963C}" sibTransId="{C78786BA-513A-4D55-BACD-E5627D2EB44E}"/>
    <dgm:cxn modelId="{CC50E631-90B8-4E9C-96C9-82BDD20884C6}" srcId="{3998E5E4-D79E-4CF4-816D-2D3131DFB2A9}" destId="{C8360C9F-4B88-4563-A9F2-5D03F4A2265A}" srcOrd="4" destOrd="0" parTransId="{058DAD67-6D17-48E5-B120-AA599F872C34}" sibTransId="{25837FFA-E45C-4120-A354-589465629985}"/>
    <dgm:cxn modelId="{398D85E2-5C60-4D54-A09E-3A545B504722}" type="presOf" srcId="{EAE1F0E9-E0BB-4646-9089-4F371623B54B}" destId="{191609F2-4307-4D27-8BFC-2419954A8782}" srcOrd="1" destOrd="0" presId="urn:microsoft.com/office/officeart/2005/8/layout/cycle2"/>
    <dgm:cxn modelId="{62068AE4-387B-43B5-AA9A-527F0A4F8474}" type="presOf" srcId="{C78786BA-513A-4D55-BACD-E5627D2EB44E}" destId="{184A46DD-46A6-41E5-8E14-F5796DE25C53}" srcOrd="1" destOrd="0" presId="urn:microsoft.com/office/officeart/2005/8/layout/cycle2"/>
    <dgm:cxn modelId="{829B7523-9875-4C8D-BFEB-031AAC96A2CE}" type="presOf" srcId="{EAE1F0E9-E0BB-4646-9089-4F371623B54B}" destId="{292B65A3-ACF6-4008-B9A8-4E9E0CF89993}" srcOrd="0" destOrd="0" presId="urn:microsoft.com/office/officeart/2005/8/layout/cycle2"/>
    <dgm:cxn modelId="{C0CF5595-A2F8-4B89-A02F-9D23AEA7C02F}" type="presOf" srcId="{15EF4CEB-B49C-433D-BF64-F3AF46FF73C0}" destId="{F20648F6-78F9-4F20-8712-9555CD793827}" srcOrd="1" destOrd="0" presId="urn:microsoft.com/office/officeart/2005/8/layout/cycle2"/>
    <dgm:cxn modelId="{FC2FD8E2-BF30-473D-90FA-4D89E140DAF8}" type="presOf" srcId="{25837FFA-E45C-4120-A354-589465629985}" destId="{7B78F2EC-B45D-4FC4-AF23-772D787D438B}" srcOrd="1" destOrd="0" presId="urn:microsoft.com/office/officeart/2005/8/layout/cycle2"/>
    <dgm:cxn modelId="{BA4D03A7-59D2-45A3-AD8E-F0AAC612E7B6}" type="presOf" srcId="{369E1695-FA62-4F62-9EC2-1F81DB15EAEE}" destId="{0AA99B4D-1880-4C78-8A27-97481BEF7B4A}" srcOrd="0" destOrd="0" presId="urn:microsoft.com/office/officeart/2005/8/layout/cycle2"/>
    <dgm:cxn modelId="{1A0E97FE-5416-4E43-8BD4-4D39C0C69C55}" type="presOf" srcId="{C78786BA-513A-4D55-BACD-E5627D2EB44E}" destId="{086487BB-836E-4299-8105-40BDC36D6376}" srcOrd="0" destOrd="0" presId="urn:microsoft.com/office/officeart/2005/8/layout/cycle2"/>
    <dgm:cxn modelId="{0B5A3E11-8E13-4C97-98FB-74376A927616}" srcId="{3998E5E4-D79E-4CF4-816D-2D3131DFB2A9}" destId="{D1C092D8-7100-4854-A6E9-3FD7BAF934FD}" srcOrd="0" destOrd="0" parTransId="{44602825-0EEF-44DC-BB41-F494B160F80B}" sibTransId="{EAE1F0E9-E0BB-4646-9089-4F371623B54B}"/>
    <dgm:cxn modelId="{480B95D6-B0D1-4BD9-9D67-E8AFBDE2AE1D}" srcId="{3998E5E4-D79E-4CF4-816D-2D3131DFB2A9}" destId="{369E1695-FA62-4F62-9EC2-1F81DB15EAEE}" srcOrd="2" destOrd="0" parTransId="{912186A5-6CC2-4AE8-BC86-1FF5D09EE15D}" sibTransId="{8B96490A-8725-4AE2-AB54-211ABB68AE02}"/>
    <dgm:cxn modelId="{D1A1830E-59B3-406B-B836-2174D5C4D803}" type="presOf" srcId="{8B96490A-8725-4AE2-AB54-211ABB68AE02}" destId="{15CEFA22-58F6-4ED6-BBEF-1A17CB95B76C}" srcOrd="1" destOrd="0" presId="urn:microsoft.com/office/officeart/2005/8/layout/cycle2"/>
    <dgm:cxn modelId="{B2B53332-9AB8-4C6F-81E1-5D150205D2B3}" type="presOf" srcId="{D1C092D8-7100-4854-A6E9-3FD7BAF934FD}" destId="{DC96F144-1476-436E-A00D-F056E7F3AB1F}" srcOrd="0" destOrd="0" presId="urn:microsoft.com/office/officeart/2005/8/layout/cycle2"/>
    <dgm:cxn modelId="{67DBED3F-787D-4CDB-9565-606D17EEC588}" type="presOf" srcId="{25837FFA-E45C-4120-A354-589465629985}" destId="{810EEE11-AA85-4D99-B2B4-2DB77F511C3C}" srcOrd="0" destOrd="0" presId="urn:microsoft.com/office/officeart/2005/8/layout/cycle2"/>
    <dgm:cxn modelId="{63A0655A-76E4-4147-BEE3-584CA080AC75}" srcId="{3998E5E4-D79E-4CF4-816D-2D3131DFB2A9}" destId="{457EC033-4D6F-44DD-ACDB-EBE609609A2F}" srcOrd="3" destOrd="0" parTransId="{9320B986-929E-4E1E-B3FD-9B7C9B18A975}" sibTransId="{15EF4CEB-B49C-433D-BF64-F3AF46FF73C0}"/>
    <dgm:cxn modelId="{6A5B3AB2-CA6A-4B5A-9733-5E3A9FB8E477}" type="presOf" srcId="{3998E5E4-D79E-4CF4-816D-2D3131DFB2A9}" destId="{A0FFE2C6-5E07-4044-9AA0-342008F7DA9C}" srcOrd="0" destOrd="0" presId="urn:microsoft.com/office/officeart/2005/8/layout/cycle2"/>
    <dgm:cxn modelId="{8FD3CB9E-3080-4E73-BF61-FE3110B4185B}" type="presOf" srcId="{61938921-A889-4CF2-A270-B58827AB2FC6}" destId="{DE242B82-9046-41FE-A1FD-C7ED10B35391}" srcOrd="0" destOrd="0" presId="urn:microsoft.com/office/officeart/2005/8/layout/cycle2"/>
    <dgm:cxn modelId="{0FEE4143-7A00-4DBB-B3B5-99469B547938}" type="presOf" srcId="{8B96490A-8725-4AE2-AB54-211ABB68AE02}" destId="{11C269E0-1F24-4B46-B6CD-9F026149340F}" srcOrd="0" destOrd="0" presId="urn:microsoft.com/office/officeart/2005/8/layout/cycle2"/>
    <dgm:cxn modelId="{0864B426-8F22-48EA-88A3-4612B0F52D32}" type="presOf" srcId="{15EF4CEB-B49C-433D-BF64-F3AF46FF73C0}" destId="{E291A13D-3DA5-4527-BF6D-9F1F55F9BB08}" srcOrd="0" destOrd="0" presId="urn:microsoft.com/office/officeart/2005/8/layout/cycle2"/>
    <dgm:cxn modelId="{7606BE76-A89C-490D-8B59-451D1B2FE66D}" type="presOf" srcId="{457EC033-4D6F-44DD-ACDB-EBE609609A2F}" destId="{4453B8E0-2AEF-4680-AB2E-261C5412C71F}" srcOrd="0" destOrd="0" presId="urn:microsoft.com/office/officeart/2005/8/layout/cycle2"/>
    <dgm:cxn modelId="{EC5CC608-7C8E-4D2E-B99D-4692C055345D}" type="presOf" srcId="{C8360C9F-4B88-4563-A9F2-5D03F4A2265A}" destId="{D06384B4-77A4-43FC-897B-E10A9B5D532B}" srcOrd="0" destOrd="0" presId="urn:microsoft.com/office/officeart/2005/8/layout/cycle2"/>
    <dgm:cxn modelId="{06553B06-7AF1-40E8-84C2-685A5CDF8B26}" type="presParOf" srcId="{A0FFE2C6-5E07-4044-9AA0-342008F7DA9C}" destId="{DC96F144-1476-436E-A00D-F056E7F3AB1F}" srcOrd="0" destOrd="0" presId="urn:microsoft.com/office/officeart/2005/8/layout/cycle2"/>
    <dgm:cxn modelId="{BABFFE7C-741A-48BB-898F-D33A87A1FF9B}" type="presParOf" srcId="{A0FFE2C6-5E07-4044-9AA0-342008F7DA9C}" destId="{292B65A3-ACF6-4008-B9A8-4E9E0CF89993}" srcOrd="1" destOrd="0" presId="urn:microsoft.com/office/officeart/2005/8/layout/cycle2"/>
    <dgm:cxn modelId="{E659033C-5D0B-4400-9B25-9CA07668190A}" type="presParOf" srcId="{292B65A3-ACF6-4008-B9A8-4E9E0CF89993}" destId="{191609F2-4307-4D27-8BFC-2419954A8782}" srcOrd="0" destOrd="0" presId="urn:microsoft.com/office/officeart/2005/8/layout/cycle2"/>
    <dgm:cxn modelId="{D62460B7-EE90-4CE0-9E51-649F3EDFD12B}" type="presParOf" srcId="{A0FFE2C6-5E07-4044-9AA0-342008F7DA9C}" destId="{DE242B82-9046-41FE-A1FD-C7ED10B35391}" srcOrd="2" destOrd="0" presId="urn:microsoft.com/office/officeart/2005/8/layout/cycle2"/>
    <dgm:cxn modelId="{91B76B64-4011-4A03-891F-7F0D91D81234}" type="presParOf" srcId="{A0FFE2C6-5E07-4044-9AA0-342008F7DA9C}" destId="{086487BB-836E-4299-8105-40BDC36D6376}" srcOrd="3" destOrd="0" presId="urn:microsoft.com/office/officeart/2005/8/layout/cycle2"/>
    <dgm:cxn modelId="{C68FFA7C-A1B6-43D8-957C-A80377D2EA78}" type="presParOf" srcId="{086487BB-836E-4299-8105-40BDC36D6376}" destId="{184A46DD-46A6-41E5-8E14-F5796DE25C53}" srcOrd="0" destOrd="0" presId="urn:microsoft.com/office/officeart/2005/8/layout/cycle2"/>
    <dgm:cxn modelId="{CC52ECEA-72E9-4EBB-AAA4-5C9EE77249C8}" type="presParOf" srcId="{A0FFE2C6-5E07-4044-9AA0-342008F7DA9C}" destId="{0AA99B4D-1880-4C78-8A27-97481BEF7B4A}" srcOrd="4" destOrd="0" presId="urn:microsoft.com/office/officeart/2005/8/layout/cycle2"/>
    <dgm:cxn modelId="{6F672A0E-246B-4B17-B569-C8DE16F0D515}" type="presParOf" srcId="{A0FFE2C6-5E07-4044-9AA0-342008F7DA9C}" destId="{11C269E0-1F24-4B46-B6CD-9F026149340F}" srcOrd="5" destOrd="0" presId="urn:microsoft.com/office/officeart/2005/8/layout/cycle2"/>
    <dgm:cxn modelId="{CAE849A0-CB4B-4B5D-81D6-3DB870FDEB51}" type="presParOf" srcId="{11C269E0-1F24-4B46-B6CD-9F026149340F}" destId="{15CEFA22-58F6-4ED6-BBEF-1A17CB95B76C}" srcOrd="0" destOrd="0" presId="urn:microsoft.com/office/officeart/2005/8/layout/cycle2"/>
    <dgm:cxn modelId="{088D66F2-8EFF-4D14-ADFB-B4C55080EA28}" type="presParOf" srcId="{A0FFE2C6-5E07-4044-9AA0-342008F7DA9C}" destId="{4453B8E0-2AEF-4680-AB2E-261C5412C71F}" srcOrd="6" destOrd="0" presId="urn:microsoft.com/office/officeart/2005/8/layout/cycle2"/>
    <dgm:cxn modelId="{CD03B7E5-570A-4369-A2E0-5EEF35B08FDB}" type="presParOf" srcId="{A0FFE2C6-5E07-4044-9AA0-342008F7DA9C}" destId="{E291A13D-3DA5-4527-BF6D-9F1F55F9BB08}" srcOrd="7" destOrd="0" presId="urn:microsoft.com/office/officeart/2005/8/layout/cycle2"/>
    <dgm:cxn modelId="{714295CB-1E08-4F32-88B9-3B93CC80C213}" type="presParOf" srcId="{E291A13D-3DA5-4527-BF6D-9F1F55F9BB08}" destId="{F20648F6-78F9-4F20-8712-9555CD793827}" srcOrd="0" destOrd="0" presId="urn:microsoft.com/office/officeart/2005/8/layout/cycle2"/>
    <dgm:cxn modelId="{94158324-E7E8-48A6-83C1-8EB18A47EA77}" type="presParOf" srcId="{A0FFE2C6-5E07-4044-9AA0-342008F7DA9C}" destId="{D06384B4-77A4-43FC-897B-E10A9B5D532B}" srcOrd="8" destOrd="0" presId="urn:microsoft.com/office/officeart/2005/8/layout/cycle2"/>
    <dgm:cxn modelId="{043EF17E-E5E4-4AE3-AB0F-A2873B2C1AB4}" type="presParOf" srcId="{A0FFE2C6-5E07-4044-9AA0-342008F7DA9C}" destId="{810EEE11-AA85-4D99-B2B4-2DB77F511C3C}" srcOrd="9" destOrd="0" presId="urn:microsoft.com/office/officeart/2005/8/layout/cycle2"/>
    <dgm:cxn modelId="{C68F2624-37BF-4144-99A7-AC82A041D8CE}" type="presParOf" srcId="{810EEE11-AA85-4D99-B2B4-2DB77F511C3C}" destId="{7B78F2EC-B45D-4FC4-AF23-772D787D438B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1D68-5CEA-4AB8-862E-3F9F50134DA5}" type="datetimeFigureOut">
              <a:rPr lang="ru-RU" smtClean="0"/>
              <a:pPr/>
              <a:t>13.03.2009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4776-FFC6-40CA-8330-4D0F39E20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12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13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14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18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19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21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22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24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B481D-8376-4275-86D4-AD7EAE35A358}" type="slidenum">
              <a:rPr lang="ru-RU"/>
              <a:pPr/>
              <a:t>2</a:t>
            </a:fld>
            <a:endParaRPr lang="ru-RU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27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28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CF43A-A0FA-4ED7-8CC8-FF2FEED4F8D8}" type="slidenum">
              <a:rPr lang="ru-RU"/>
              <a:pPr/>
              <a:t>29</a:t>
            </a:fld>
            <a:endParaRPr lang="ru-RU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71B69-8E52-4232-8800-57A502749DBF}" type="slidenum">
              <a:rPr lang="ru-RU"/>
              <a:pPr/>
              <a:t>30</a:t>
            </a:fld>
            <a:endParaRPr lang="ru-RU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71B69-8E52-4232-8800-57A502749DBF}" type="slidenum">
              <a:rPr lang="ru-RU"/>
              <a:pPr/>
              <a:t>31</a:t>
            </a:fld>
            <a:endParaRPr lang="ru-RU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36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2FB71-CF6A-4027-B0B3-695CF9E7EE78}" type="slidenum">
              <a:rPr lang="ru-RU"/>
              <a:pPr/>
              <a:t>37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2FB71-CF6A-4027-B0B3-695CF9E7EE78}" type="slidenum">
              <a:rPr lang="ru-RU"/>
              <a:pPr/>
              <a:t>38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645BF-5BA5-4A92-8E90-0677B8828B1F}" type="slidenum">
              <a:rPr lang="ru-RU"/>
              <a:pPr/>
              <a:t>40</a:t>
            </a:fld>
            <a:endParaRPr lang="ru-RU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94BA7-0E66-4125-A106-34D4921688A3}" type="slidenum">
              <a:rPr lang="ru-RU"/>
              <a:pPr/>
              <a:t>5</a:t>
            </a:fld>
            <a:endParaRPr lang="ru-R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94BA7-0E66-4125-A106-34D4921688A3}" type="slidenum">
              <a:rPr lang="ru-RU"/>
              <a:pPr/>
              <a:t>6</a:t>
            </a:fld>
            <a:endParaRPr lang="ru-R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2AF0-1C62-4118-87A5-0B58AE564915}" type="slidenum">
              <a:rPr lang="ru-RU"/>
              <a:pPr/>
              <a:t>7</a:t>
            </a:fld>
            <a:endParaRPr lang="ru-RU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2AF0-1C62-4118-87A5-0B58AE564915}" type="slidenum">
              <a:rPr lang="ru-RU"/>
              <a:pPr/>
              <a:t>8</a:t>
            </a:fld>
            <a:endParaRPr lang="ru-RU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2AF0-1C62-4118-87A5-0B58AE564915}" type="slidenum">
              <a:rPr lang="ru-RU"/>
              <a:pPr/>
              <a:t>9</a:t>
            </a:fld>
            <a:endParaRPr lang="ru-RU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2AF0-1C62-4118-87A5-0B58AE564915}" type="slidenum">
              <a:rPr lang="ru-RU"/>
              <a:pPr/>
              <a:t>10</a:t>
            </a:fld>
            <a:endParaRPr lang="ru-RU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2AF0-1C62-4118-87A5-0B58AE564915}" type="slidenum">
              <a:rPr lang="ru-RU"/>
              <a:pPr/>
              <a:t>11</a:t>
            </a:fld>
            <a:endParaRPr lang="ru-RU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3/13/2009 1:14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3/13/2009 1:14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3/13/2009 1:14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ООО "АСУ XXI ВЕК"    2002-2007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CDEA47C-E5C5-46F5-8EDA-57D064ACD3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ООО "АСУ XXI ВЕК"    2002-2007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CB0F77F-D354-47FA-9A5E-656A540EF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EC446AA-0A7E-441C-B4B8-7742668DF6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ООО "АСУ XXI ВЕК"    2002-2007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9EAB2-2A30-4AC6-859E-F56C7E89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3/13/2009 1:14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3/13/2009 1:14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3/13/2009 1:14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3/13/2009 1:14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3/13/2009 1:14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3/13/2009 1:14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3/13/2009 1:14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3/13/2009 1:14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3/13/2009 1:14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10" r:id="rId15"/>
  </p:sldLayoutIdLst>
  <p:transition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4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4.png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7.png"/><Relationship Id="rId7" Type="http://schemas.openxmlformats.org/officeDocument/2006/relationships/image" Target="../media/image2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hyperlink" Target="mailto:Antonov@mail.ru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32.jpeg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34.wmf"/><Relationship Id="rId10" Type="http://schemas.openxmlformats.org/officeDocument/2006/relationships/diagramData" Target="../diagrams/data2.xml"/><Relationship Id="rId4" Type="http://schemas.openxmlformats.org/officeDocument/2006/relationships/image" Target="../media/image33.wmf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26" Type="http://schemas.openxmlformats.org/officeDocument/2006/relationships/image" Target="../media/image59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34" Type="http://schemas.openxmlformats.org/officeDocument/2006/relationships/image" Target="../media/image6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5" Type="http://schemas.openxmlformats.org/officeDocument/2006/relationships/image" Target="../media/image58.jpeg"/><Relationship Id="rId33" Type="http://schemas.openxmlformats.org/officeDocument/2006/relationships/image" Target="../media/image66.jpeg"/><Relationship Id="rId38" Type="http://schemas.openxmlformats.org/officeDocument/2006/relationships/image" Target="../media/image71.jpe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29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24" Type="http://schemas.openxmlformats.org/officeDocument/2006/relationships/image" Target="../media/image57.jpeg"/><Relationship Id="rId32" Type="http://schemas.openxmlformats.org/officeDocument/2006/relationships/image" Target="../media/image65.jpeg"/><Relationship Id="rId37" Type="http://schemas.openxmlformats.org/officeDocument/2006/relationships/image" Target="../media/image70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23" Type="http://schemas.openxmlformats.org/officeDocument/2006/relationships/image" Target="../media/image56.jpeg"/><Relationship Id="rId28" Type="http://schemas.openxmlformats.org/officeDocument/2006/relationships/image" Target="../media/image61.jpeg"/><Relationship Id="rId36" Type="http://schemas.openxmlformats.org/officeDocument/2006/relationships/image" Target="../media/image69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31" Type="http://schemas.openxmlformats.org/officeDocument/2006/relationships/image" Target="../media/image64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Relationship Id="rId22" Type="http://schemas.openxmlformats.org/officeDocument/2006/relationships/image" Target="../media/image55.jpeg"/><Relationship Id="rId27" Type="http://schemas.openxmlformats.org/officeDocument/2006/relationships/image" Target="../media/image60.jpeg"/><Relationship Id="rId30" Type="http://schemas.openxmlformats.org/officeDocument/2006/relationships/image" Target="../media/image63.jpeg"/><Relationship Id="rId35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xxivek.spb.r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mailbox@asuxxivek.spb.r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14282" y="3929066"/>
            <a:ext cx="8715436" cy="18668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«ЭКСПРЕСС-Контакт»</a:t>
            </a:r>
            <a:br>
              <a:rPr lang="ru-RU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отношениями с клиентами</a:t>
            </a:r>
            <a:endParaRPr lang="ru-RU" sz="2700" b="1" noProof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3" descr="ASU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244110"/>
            <a:ext cx="996950" cy="3460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5008" y="214290"/>
            <a:ext cx="3428992" cy="42862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6286512" y="214290"/>
            <a:ext cx="2857488" cy="42865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Компания</a:t>
            </a:r>
            <a:r>
              <a:rPr kumimoji="0" lang="ru-RU" sz="1200" b="1" i="0" u="none" strike="noStrike" kern="1200" cap="all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«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АСУ </a:t>
            </a:r>
            <a:r>
              <a:rPr kumimoji="0" lang="en-US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XXI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век»</a:t>
            </a:r>
            <a:endParaRPr kumimoji="0" lang="en-US" sz="1200" b="1" i="0" u="none" strike="noStrike" kern="1200" cap="all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0" u="none" strike="noStrike" kern="1200" spc="0" normalizeH="0" baseline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Разработка</a:t>
            </a:r>
            <a:r>
              <a:rPr kumimoji="0" lang="ru-RU" sz="900" i="0" u="none" strike="noStrike" kern="1200" spc="0" normalizeH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информационных систем для бизнеса</a:t>
            </a:r>
            <a:endParaRPr kumimoji="0" lang="ru-RU" sz="900" i="0" u="none" strike="noStrike" kern="1200" spc="0" normalizeH="0" baseline="0" noProof="0" dirty="0">
              <a:ln>
                <a:noFill/>
              </a:ln>
              <a:solidFill>
                <a:schemeClr val="bg2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5357818" y="3549808"/>
            <a:ext cx="300039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Группа контактных лиц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300" dirty="0" smtClean="0"/>
              <a:t>Очень важные лица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5357818" y="2747039"/>
            <a:ext cx="300039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Группа организаций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Поставщики материалов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3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Клиентская база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1683196"/>
            <a:ext cx="4214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Организации и контактные лица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 одной организации может  быть несколько контактных лиц.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6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377" y="3325970"/>
            <a:ext cx="500066" cy="584048"/>
          </a:xfrm>
          <a:prstGeom prst="rect">
            <a:avLst/>
          </a:prstGeom>
          <a:noFill/>
        </p:spPr>
      </p:pic>
      <p:pic>
        <p:nvPicPr>
          <p:cNvPr id="18" name="Picture 11" descr="jur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377" y="2451763"/>
            <a:ext cx="571161" cy="600999"/>
          </a:xfrm>
          <a:prstGeom prst="rect">
            <a:avLst/>
          </a:prstGeom>
          <a:noFill/>
        </p:spPr>
      </p:pic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1000100" y="2344886"/>
            <a:ext cx="300039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Организация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ООО «Ромашка»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20" name="Picture 11" descr="jur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243953"/>
            <a:ext cx="571161" cy="600999"/>
          </a:xfrm>
          <a:prstGeom prst="rect">
            <a:avLst/>
          </a:prstGeom>
          <a:noFill/>
        </p:spPr>
      </p:pic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1285852" y="2916390"/>
            <a:ext cx="300039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>
                <a:solidFill>
                  <a:schemeClr val="tx1"/>
                </a:solidFill>
              </a:rPr>
              <a:t>Контактное лицо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Антонов Юрий Михайлович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1285852" y="3416456"/>
            <a:ext cx="300039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>
                <a:solidFill>
                  <a:schemeClr val="tx1"/>
                </a:solidFill>
              </a:rPr>
              <a:t>Контактное лицо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300" dirty="0" smtClean="0"/>
              <a:t>Полонский</a:t>
            </a:r>
            <a:r>
              <a:rPr lang="ru-RU" sz="1300" dirty="0" smtClean="0">
                <a:solidFill>
                  <a:schemeClr val="tx1"/>
                </a:solidFill>
              </a:rPr>
              <a:t> Андрей Викторович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1285852" y="3916522"/>
            <a:ext cx="300039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>
                <a:solidFill>
                  <a:schemeClr val="tx1"/>
                </a:solidFill>
              </a:rPr>
              <a:t>Контактное лицо</a:t>
            </a: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300" dirty="0" smtClean="0"/>
              <a:t>Шах</a:t>
            </a:r>
            <a:r>
              <a:rPr lang="ru-RU" sz="1300" dirty="0" smtClean="0">
                <a:solidFill>
                  <a:schemeClr val="tx1"/>
                </a:solidFill>
              </a:rPr>
              <a:t> Светлана Ивановна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22" name="Picture 46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230" y="2830438"/>
            <a:ext cx="500066" cy="584048"/>
          </a:xfrm>
          <a:prstGeom prst="rect">
            <a:avLst/>
          </a:prstGeom>
          <a:noFill/>
        </p:spPr>
      </p:pic>
      <p:pic>
        <p:nvPicPr>
          <p:cNvPr id="33" name="Picture 46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45018"/>
            <a:ext cx="500066" cy="584048"/>
          </a:xfrm>
          <a:prstGeom prst="rect">
            <a:avLst/>
          </a:prstGeom>
          <a:noFill/>
        </p:spPr>
      </p:pic>
      <p:pic>
        <p:nvPicPr>
          <p:cNvPr id="34" name="Picture 46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845084"/>
            <a:ext cx="500066" cy="584048"/>
          </a:xfrm>
          <a:prstGeom prst="rect">
            <a:avLst/>
          </a:prstGeom>
          <a:noFill/>
        </p:spPr>
      </p:pic>
      <p:cxnSp>
        <p:nvCxnSpPr>
          <p:cNvPr id="38" name="Соединительная линия уступом 37"/>
          <p:cNvCxnSpPr>
            <a:stCxn id="28" idx="1"/>
            <a:endCxn id="29" idx="1"/>
          </p:cNvCxnSpPr>
          <p:nvPr/>
        </p:nvCxnSpPr>
        <p:spPr>
          <a:xfrm rot="10800000" flipH="1" flipV="1">
            <a:off x="1000100" y="2560786"/>
            <a:ext cx="285752" cy="571504"/>
          </a:xfrm>
          <a:prstGeom prst="bentConnector3">
            <a:avLst>
              <a:gd name="adj1" fmla="val -79999"/>
            </a:avLst>
          </a:prstGeom>
          <a:ln w="19050">
            <a:solidFill>
              <a:srgbClr val="F8D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28" idx="1"/>
            <a:endCxn id="30" idx="1"/>
          </p:cNvCxnSpPr>
          <p:nvPr/>
        </p:nvCxnSpPr>
        <p:spPr>
          <a:xfrm rot="10800000" flipH="1" flipV="1">
            <a:off x="1000100" y="2560786"/>
            <a:ext cx="285752" cy="1071570"/>
          </a:xfrm>
          <a:prstGeom prst="bentConnector3">
            <a:avLst>
              <a:gd name="adj1" fmla="val -79999"/>
            </a:avLst>
          </a:prstGeom>
          <a:ln w="19050">
            <a:solidFill>
              <a:srgbClr val="F8D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28" idx="1"/>
            <a:endCxn id="32" idx="1"/>
          </p:cNvCxnSpPr>
          <p:nvPr/>
        </p:nvCxnSpPr>
        <p:spPr>
          <a:xfrm rot="10800000" flipH="1" flipV="1">
            <a:off x="1000100" y="2560786"/>
            <a:ext cx="285752" cy="1571636"/>
          </a:xfrm>
          <a:prstGeom prst="bentConnector3">
            <a:avLst>
              <a:gd name="adj1" fmla="val -79999"/>
            </a:avLst>
          </a:prstGeom>
          <a:ln w="19050">
            <a:solidFill>
              <a:srgbClr val="F8D7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418650" y="4100404"/>
            <a:ext cx="4824000" cy="1588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8596" y="4572008"/>
            <a:ext cx="4214842" cy="1588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00628" y="1686592"/>
            <a:ext cx="4214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Группы организаций и контактных лиц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Организации и контактные лица распределяются </a:t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 группы по произвольным критериям-признакам.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3" name="Picture 11" descr="jur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1777" y="2604163"/>
            <a:ext cx="571161" cy="600999"/>
          </a:xfrm>
          <a:prstGeom prst="rect">
            <a:avLst/>
          </a:prstGeom>
          <a:noFill/>
        </p:spPr>
      </p:pic>
      <p:pic>
        <p:nvPicPr>
          <p:cNvPr id="54" name="Picture 11" descr="jur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4177" y="2756563"/>
            <a:ext cx="571161" cy="600999"/>
          </a:xfrm>
          <a:prstGeom prst="rect">
            <a:avLst/>
          </a:prstGeom>
          <a:noFill/>
        </p:spPr>
      </p:pic>
      <p:pic>
        <p:nvPicPr>
          <p:cNvPr id="55" name="Picture 11" descr="jur_person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3691" y="5286388"/>
            <a:ext cx="571161" cy="600999"/>
          </a:xfrm>
          <a:prstGeom prst="rect">
            <a:avLst/>
          </a:prstGeom>
          <a:noFill/>
        </p:spPr>
      </p:pic>
      <p:pic>
        <p:nvPicPr>
          <p:cNvPr id="56" name="Picture 46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1777" y="3478370"/>
            <a:ext cx="500066" cy="584048"/>
          </a:xfrm>
          <a:prstGeom prst="rect">
            <a:avLst/>
          </a:prstGeom>
          <a:noFill/>
        </p:spPr>
      </p:pic>
      <p:pic>
        <p:nvPicPr>
          <p:cNvPr id="57" name="Picture 46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4177" y="3630770"/>
            <a:ext cx="500066" cy="584048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5000628" y="4500570"/>
            <a:ext cx="4214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Группы организаций и контактных лиц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Одна организация может состоять в нескольких группах.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" name="Picture 11" descr="jur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4045" y="5436884"/>
            <a:ext cx="571161" cy="600999"/>
          </a:xfrm>
          <a:prstGeom prst="rect">
            <a:avLst/>
          </a:prstGeom>
          <a:noFill/>
        </p:spPr>
      </p:pic>
      <p:pic>
        <p:nvPicPr>
          <p:cNvPr id="62" name="Picture 11" descr="jur_person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06091" y="5438788"/>
            <a:ext cx="571161" cy="600999"/>
          </a:xfrm>
          <a:prstGeom prst="rect">
            <a:avLst/>
          </a:prstGeom>
          <a:noFill/>
        </p:spPr>
      </p:pic>
      <p:pic>
        <p:nvPicPr>
          <p:cNvPr id="63" name="Picture 11" descr="jur_person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8491" y="5591188"/>
            <a:ext cx="571161" cy="600999"/>
          </a:xfrm>
          <a:prstGeom prst="rect">
            <a:avLst/>
          </a:prstGeom>
          <a:noFill/>
        </p:spPr>
      </p:pic>
      <p:pic>
        <p:nvPicPr>
          <p:cNvPr id="65" name="Picture 11" descr="jur_person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10551" y="5294043"/>
            <a:ext cx="571161" cy="600999"/>
          </a:xfrm>
          <a:prstGeom prst="rect">
            <a:avLst/>
          </a:prstGeom>
          <a:noFill/>
        </p:spPr>
      </p:pic>
      <p:pic>
        <p:nvPicPr>
          <p:cNvPr id="67" name="Picture 11" descr="jur_person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62951" y="5446443"/>
            <a:ext cx="571161" cy="600999"/>
          </a:xfrm>
          <a:prstGeom prst="rect">
            <a:avLst/>
          </a:prstGeom>
          <a:noFill/>
        </p:spPr>
      </p:pic>
      <p:pic>
        <p:nvPicPr>
          <p:cNvPr id="68" name="Picture 11" descr="jur_person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15351" y="5598843"/>
            <a:ext cx="571161" cy="600999"/>
          </a:xfrm>
          <a:prstGeom prst="rect">
            <a:avLst/>
          </a:prstGeom>
          <a:noFill/>
        </p:spPr>
      </p:pic>
      <p:sp>
        <p:nvSpPr>
          <p:cNvPr id="71" name="Стрелка вниз 70"/>
          <p:cNvSpPr/>
          <p:nvPr/>
        </p:nvSpPr>
        <p:spPr>
          <a:xfrm rot="16167026">
            <a:off x="7208809" y="5581324"/>
            <a:ext cx="371352" cy="2121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 rot="5419660">
            <a:off x="6207961" y="5580918"/>
            <a:ext cx="371352" cy="2121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500034" y="4643446"/>
            <a:ext cx="42148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Дополнительные связи между справочниками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Создание дополнительных связей между организациями и контактными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3" name="Picture 41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388" y="5559120"/>
            <a:ext cx="415925" cy="485775"/>
          </a:xfrm>
          <a:prstGeom prst="rect">
            <a:avLst/>
          </a:prstGeom>
          <a:noFill/>
        </p:spPr>
      </p:pic>
      <p:pic>
        <p:nvPicPr>
          <p:cNvPr id="86" name="Picture 42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051" y="5497527"/>
            <a:ext cx="415925" cy="485775"/>
          </a:xfrm>
          <a:prstGeom prst="rect">
            <a:avLst/>
          </a:prstGeom>
          <a:noFill/>
        </p:spPr>
      </p:pic>
      <p:pic>
        <p:nvPicPr>
          <p:cNvPr id="87" name="Picture 43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526" y="5576271"/>
            <a:ext cx="415925" cy="485775"/>
          </a:xfrm>
          <a:prstGeom prst="rect">
            <a:avLst/>
          </a:prstGeom>
          <a:noFill/>
        </p:spPr>
      </p:pic>
      <p:sp>
        <p:nvSpPr>
          <p:cNvPr id="85" name="Line 49"/>
          <p:cNvSpPr>
            <a:spLocks noChangeShapeType="1"/>
          </p:cNvSpPr>
          <p:nvPr/>
        </p:nvSpPr>
        <p:spPr bwMode="auto">
          <a:xfrm>
            <a:off x="3208961" y="5816295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 flipH="1">
            <a:off x="928662" y="5482287"/>
            <a:ext cx="1285884" cy="643574"/>
            <a:chOff x="500034" y="5429264"/>
            <a:chExt cx="1285884" cy="643574"/>
          </a:xfrm>
        </p:grpSpPr>
        <p:pic>
          <p:nvPicPr>
            <p:cNvPr id="75" name="Picture 37" descr="jur_pers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5510230"/>
              <a:ext cx="388938" cy="484188"/>
            </a:xfrm>
            <a:prstGeom prst="rect">
              <a:avLst/>
            </a:prstGeom>
            <a:noFill/>
          </p:spPr>
        </p:pic>
        <p:pic>
          <p:nvPicPr>
            <p:cNvPr id="78" name="Picture 38" descr="jur_pers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2345" y="5429264"/>
              <a:ext cx="387350" cy="484188"/>
            </a:xfrm>
            <a:prstGeom prst="rect">
              <a:avLst/>
            </a:prstGeom>
            <a:noFill/>
          </p:spPr>
        </p:pic>
        <p:pic>
          <p:nvPicPr>
            <p:cNvPr id="79" name="Picture 39" descr="jur_pers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3945" y="5503877"/>
              <a:ext cx="388938" cy="484188"/>
            </a:xfrm>
            <a:prstGeom prst="rect">
              <a:avLst/>
            </a:prstGeom>
            <a:noFill/>
          </p:spPr>
        </p:pic>
        <p:sp>
          <p:nvSpPr>
            <p:cNvPr id="77" name="Line 44"/>
            <p:cNvSpPr>
              <a:spLocks noChangeShapeType="1"/>
            </p:cNvSpPr>
            <p:nvPr/>
          </p:nvSpPr>
          <p:spPr bwMode="auto">
            <a:xfrm>
              <a:off x="892464" y="5762643"/>
              <a:ext cx="29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01" name="Picture 39" descr="jur_pers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96980" y="5588650"/>
              <a:ext cx="388938" cy="484188"/>
            </a:xfrm>
            <a:prstGeom prst="rect">
              <a:avLst/>
            </a:prstGeom>
            <a:noFill/>
          </p:spPr>
        </p:pic>
      </p:grpSp>
      <p:pic>
        <p:nvPicPr>
          <p:cNvPr id="103" name="Picture 43" descr="fiz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1423" y="5657869"/>
            <a:ext cx="415925" cy="485775"/>
          </a:xfrm>
          <a:prstGeom prst="rect">
            <a:avLst/>
          </a:prstGeom>
          <a:noFill/>
        </p:spPr>
      </p:pic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2357422" y="5820815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4" name="Picture 33" descr="ASU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66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b="1" dirty="0" smtClean="0"/>
              <a:t>Разграничение прав доступа</a:t>
            </a:r>
            <a:endParaRPr lang="ru-RU" b="1" dirty="0"/>
          </a:p>
        </p:txBody>
      </p:sp>
      <p:pic>
        <p:nvPicPr>
          <p:cNvPr id="80" name="Рисунок 79" descr="C:\Documents and Settings\User\Local Settings\Temporary Internet Files\Content.IE5\YJ73SIDA\MCj04339430000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478" y="328612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C:\Documents and Settings\User\Local Settings\Temporary Internet Files\Content.IE5\F2EZTA9R\MCj04339410000[1]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1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C:\Documents and Settings\User\Local Settings\Temporary Internet Files\Content.IE5\F2EZTA9R\MCj04339420000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92893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Documents and Settings\User\Local Settings\Temporary Internet Files\Content.IE5\YJ73SIDA\MCj0433944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370" y="3286124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Соединительная линия уступом 42"/>
          <p:cNvCxnSpPr>
            <a:stCxn id="82" idx="2"/>
            <a:endCxn id="84" idx="0"/>
          </p:cNvCxnSpPr>
          <p:nvPr/>
        </p:nvCxnSpPr>
        <p:spPr>
          <a:xfrm rot="5400000">
            <a:off x="3357554" y="1214422"/>
            <a:ext cx="357190" cy="307183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82" idx="2"/>
            <a:endCxn id="37" idx="0"/>
          </p:cNvCxnSpPr>
          <p:nvPr/>
        </p:nvCxnSpPr>
        <p:spPr>
          <a:xfrm rot="16200000" flipH="1">
            <a:off x="5850061" y="1793749"/>
            <a:ext cx="714380" cy="22703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770140" y="4425960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ООО «Ромашка»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Ответственный: Решетова С. И.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770140" y="4926026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ООО «</a:t>
            </a:r>
            <a:r>
              <a:rPr lang="ru-RU" sz="1200" b="1" dirty="0" err="1" smtClean="0">
                <a:solidFill>
                  <a:schemeClr val="tx1"/>
                </a:solidFill>
              </a:rPr>
              <a:t>Тепломаш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Ответственный: Решетова С. И.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770140" y="5426092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ЗАО «Движение»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Ответственный: Решетова С. И.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3556222" y="4643446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/>
              <a:t>ООО «Картон-тара»</a:t>
            </a:r>
            <a:endParaRPr lang="en-US" sz="1200" b="1" dirty="0" smtClean="0"/>
          </a:p>
          <a:p>
            <a:r>
              <a:rPr lang="ru-RU" sz="1200" dirty="0" smtClean="0"/>
              <a:t>Ответственный: Семенова Ю. А.</a:t>
            </a:r>
            <a:endParaRPr lang="ru-RU" sz="1400" dirty="0"/>
          </a:p>
        </p:txBody>
      </p:sp>
      <p:sp>
        <p:nvSpPr>
          <p:cNvPr id="87" name="Rectangle 34"/>
          <p:cNvSpPr>
            <a:spLocks noChangeArrowheads="1"/>
          </p:cNvSpPr>
          <p:nvPr/>
        </p:nvSpPr>
        <p:spPr bwMode="auto">
          <a:xfrm>
            <a:off x="3556222" y="5143512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b="1" dirty="0" smtClean="0"/>
              <a:t>ЗАО «</a:t>
            </a:r>
            <a:r>
              <a:rPr lang="ru-RU" sz="1200" b="1" dirty="0" err="1" smtClean="0"/>
              <a:t>Артамон</a:t>
            </a:r>
            <a:r>
              <a:rPr lang="ru-RU" sz="1200" b="1" dirty="0" smtClean="0"/>
              <a:t>»</a:t>
            </a:r>
            <a:endParaRPr lang="en-US" sz="1200" b="1" dirty="0" smtClean="0"/>
          </a:p>
          <a:p>
            <a:r>
              <a:rPr lang="ru-RU" sz="1200" dirty="0" smtClean="0"/>
              <a:t>Ответственный: Семенова Ю. А.</a:t>
            </a:r>
            <a:endParaRPr lang="ru-RU" sz="1400" dirty="0"/>
          </a:p>
        </p:txBody>
      </p: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3556222" y="5643578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b="1" dirty="0" smtClean="0"/>
              <a:t>ООО «Алмаз»</a:t>
            </a:r>
            <a:endParaRPr lang="en-US" sz="1200" b="1" dirty="0" smtClean="0"/>
          </a:p>
          <a:p>
            <a:r>
              <a:rPr lang="ru-RU" sz="1200" dirty="0" smtClean="0"/>
              <a:t>Ответственный: Семенова Ю. А.</a:t>
            </a:r>
            <a:endParaRPr lang="ru-RU" sz="1400" dirty="0"/>
          </a:p>
        </p:txBody>
      </p:sp>
      <p:sp>
        <p:nvSpPr>
          <p:cNvPr id="89" name="Rectangle 34"/>
          <p:cNvSpPr>
            <a:spLocks noChangeArrowheads="1"/>
          </p:cNvSpPr>
          <p:nvPr/>
        </p:nvSpPr>
        <p:spPr bwMode="auto">
          <a:xfrm>
            <a:off x="6270866" y="4643446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/>
              <a:t>ООО «Лютик»</a:t>
            </a:r>
            <a:endParaRPr lang="en-US" sz="1200" b="1" dirty="0" smtClean="0"/>
          </a:p>
          <a:p>
            <a:r>
              <a:rPr lang="ru-RU" sz="1200" dirty="0" smtClean="0"/>
              <a:t>Ответственный: Виноградов С. К.</a:t>
            </a:r>
            <a:endParaRPr lang="ru-RU" sz="1400" dirty="0"/>
          </a:p>
        </p:txBody>
      </p:sp>
      <p:sp>
        <p:nvSpPr>
          <p:cNvPr id="90" name="Rectangle 34"/>
          <p:cNvSpPr>
            <a:spLocks noChangeArrowheads="1"/>
          </p:cNvSpPr>
          <p:nvPr/>
        </p:nvSpPr>
        <p:spPr bwMode="auto">
          <a:xfrm>
            <a:off x="6270866" y="5143512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/>
              <a:t>ОАО «Карамельный завод»</a:t>
            </a:r>
            <a:endParaRPr lang="en-US" sz="1200" b="1" dirty="0" smtClean="0"/>
          </a:p>
          <a:p>
            <a:r>
              <a:rPr lang="ru-RU" sz="1200" dirty="0" smtClean="0"/>
              <a:t>Ответственный: Виноградов С. К.</a:t>
            </a:r>
            <a:endParaRPr lang="ru-RU" sz="1400" dirty="0"/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6270866" y="5643578"/>
            <a:ext cx="2286016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ООО «Ирис»</a:t>
            </a:r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/>
              <a:t>Ответственный: Виноградов С. К.</a:t>
            </a:r>
            <a:endParaRPr lang="ru-RU" sz="1400" dirty="0"/>
          </a:p>
        </p:txBody>
      </p:sp>
      <p:cxnSp>
        <p:nvCxnSpPr>
          <p:cNvPr id="93" name="Соединительная линия уступом 92"/>
          <p:cNvCxnSpPr>
            <a:stCxn id="82" idx="2"/>
            <a:endCxn id="80" idx="0"/>
          </p:cNvCxnSpPr>
          <p:nvPr/>
        </p:nvCxnSpPr>
        <p:spPr>
          <a:xfrm rot="5400000">
            <a:off x="4635615" y="2849673"/>
            <a:ext cx="714380" cy="15852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hape 94"/>
          <p:cNvCxnSpPr>
            <a:stCxn id="80" idx="2"/>
            <a:endCxn id="86" idx="1"/>
          </p:cNvCxnSpPr>
          <p:nvPr/>
        </p:nvCxnSpPr>
        <p:spPr>
          <a:xfrm rot="5400000">
            <a:off x="3948338" y="3894140"/>
            <a:ext cx="573090" cy="1357322"/>
          </a:xfrm>
          <a:prstGeom prst="bentConnector4">
            <a:avLst>
              <a:gd name="adj1" fmla="val 31164"/>
              <a:gd name="adj2" fmla="val 1168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98"/>
          <p:cNvCxnSpPr>
            <a:stCxn id="80" idx="2"/>
            <a:endCxn id="87" idx="1"/>
          </p:cNvCxnSpPr>
          <p:nvPr/>
        </p:nvCxnSpPr>
        <p:spPr>
          <a:xfrm rot="5400000">
            <a:off x="3698305" y="4144173"/>
            <a:ext cx="1073156" cy="1357322"/>
          </a:xfrm>
          <a:prstGeom prst="bentConnector4">
            <a:avLst>
              <a:gd name="adj1" fmla="val 16212"/>
              <a:gd name="adj2" fmla="val 1168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hape 101"/>
          <p:cNvCxnSpPr>
            <a:stCxn id="80" idx="2"/>
            <a:endCxn id="88" idx="1"/>
          </p:cNvCxnSpPr>
          <p:nvPr/>
        </p:nvCxnSpPr>
        <p:spPr>
          <a:xfrm rot="5400000">
            <a:off x="3448272" y="4394206"/>
            <a:ext cx="1573222" cy="1357322"/>
          </a:xfrm>
          <a:prstGeom prst="bentConnector4">
            <a:avLst>
              <a:gd name="adj1" fmla="val 10766"/>
              <a:gd name="adj2" fmla="val 1168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hape 104"/>
          <p:cNvCxnSpPr>
            <a:stCxn id="37" idx="2"/>
            <a:endCxn id="89" idx="1"/>
          </p:cNvCxnSpPr>
          <p:nvPr/>
        </p:nvCxnSpPr>
        <p:spPr>
          <a:xfrm rot="5400000">
            <a:off x="6555825" y="4072735"/>
            <a:ext cx="501652" cy="1071570"/>
          </a:xfrm>
          <a:prstGeom prst="bentConnector4">
            <a:avLst>
              <a:gd name="adj1" fmla="val 28481"/>
              <a:gd name="adj2" fmla="val 121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hape 106"/>
          <p:cNvCxnSpPr>
            <a:stCxn id="37" idx="2"/>
            <a:endCxn id="90" idx="1"/>
          </p:cNvCxnSpPr>
          <p:nvPr/>
        </p:nvCxnSpPr>
        <p:spPr>
          <a:xfrm rot="5400000">
            <a:off x="6305792" y="4322768"/>
            <a:ext cx="1001718" cy="1071570"/>
          </a:xfrm>
          <a:prstGeom prst="bentConnector4">
            <a:avLst>
              <a:gd name="adj1" fmla="val 14959"/>
              <a:gd name="adj2" fmla="val 121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hape 109"/>
          <p:cNvCxnSpPr>
            <a:stCxn id="37" idx="2"/>
            <a:endCxn id="91" idx="1"/>
          </p:cNvCxnSpPr>
          <p:nvPr/>
        </p:nvCxnSpPr>
        <p:spPr>
          <a:xfrm rot="5400000">
            <a:off x="6055759" y="4572801"/>
            <a:ext cx="1501784" cy="1071570"/>
          </a:xfrm>
          <a:prstGeom prst="bentConnector4">
            <a:avLst>
              <a:gd name="adj1" fmla="val 9670"/>
              <a:gd name="adj2" fmla="val 121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124"/>
          <p:cNvCxnSpPr>
            <a:stCxn id="79" idx="1"/>
            <a:endCxn id="84" idx="2"/>
          </p:cNvCxnSpPr>
          <p:nvPr/>
        </p:nvCxnSpPr>
        <p:spPr>
          <a:xfrm rot="10800000" flipH="1">
            <a:off x="770140" y="4071942"/>
            <a:ext cx="1230092" cy="569918"/>
          </a:xfrm>
          <a:prstGeom prst="bentConnector4">
            <a:avLst>
              <a:gd name="adj1" fmla="val -18584"/>
              <a:gd name="adj2" fmla="val 68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hape 126"/>
          <p:cNvCxnSpPr>
            <a:stCxn id="83" idx="1"/>
            <a:endCxn id="84" idx="2"/>
          </p:cNvCxnSpPr>
          <p:nvPr/>
        </p:nvCxnSpPr>
        <p:spPr>
          <a:xfrm rot="10800000" flipH="1">
            <a:off x="770140" y="4071942"/>
            <a:ext cx="1230092" cy="1069984"/>
          </a:xfrm>
          <a:prstGeom prst="bentConnector4">
            <a:avLst>
              <a:gd name="adj1" fmla="val -18584"/>
              <a:gd name="adj2" fmla="val 836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hape 129"/>
          <p:cNvCxnSpPr>
            <a:stCxn id="85" idx="1"/>
            <a:endCxn id="84" idx="2"/>
          </p:cNvCxnSpPr>
          <p:nvPr/>
        </p:nvCxnSpPr>
        <p:spPr>
          <a:xfrm rot="10800000" flipH="1">
            <a:off x="770140" y="4071942"/>
            <a:ext cx="1230092" cy="1570050"/>
          </a:xfrm>
          <a:prstGeom prst="bentConnector4">
            <a:avLst>
              <a:gd name="adj1" fmla="val -18584"/>
              <a:gd name="adj2" fmla="val 88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643570" y="1714488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 отдела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Довженко Б. В.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485312" y="2836334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Стажер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Виноградов С. К.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413214" y="2857496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Старший менеджер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Решетова С. И.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48" y="1714488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Роль – набор разрешенных действий и перечень объектов, </a:t>
            </a:r>
            <a:br>
              <a:rPr lang="ru-RU" sz="1400" dirty="0" smtClean="0"/>
            </a:br>
            <a:r>
              <a:rPr lang="ru-RU" sz="1400" dirty="0" smtClean="0"/>
              <a:t>открытых для доступа.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29322" y="2743648"/>
            <a:ext cx="2928958" cy="371477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072198" y="2857496"/>
            <a:ext cx="1290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Просмотр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Правка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43240" y="2745100"/>
            <a:ext cx="2790844" cy="371477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205122" y="2842797"/>
            <a:ext cx="129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Просмотр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Правка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Удаление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342172" y="3000372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Менеджер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Семенова Ю. А.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5720" y="2740338"/>
            <a:ext cx="2847042" cy="371477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85720" y="2812317"/>
            <a:ext cx="129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Просмотр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Правка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Удаление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14678" y="2735886"/>
            <a:ext cx="5643602" cy="371477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7572396" y="2285992"/>
            <a:ext cx="1290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Просмотр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78382" y="1793566"/>
            <a:ext cx="129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Просмотр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Правка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</a:rPr>
              <a:t> Удаление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1643050"/>
            <a:ext cx="8572560" cy="478634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7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3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2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3" grpId="0" animBg="1"/>
      <p:bldP spid="83" grpId="1" animBg="1"/>
      <p:bldP spid="85" grpId="0" animBg="1"/>
      <p:bldP spid="85" grpId="1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32" grpId="0"/>
      <p:bldP spid="132" grpId="1"/>
      <p:bldP spid="132" grpId="2"/>
      <p:bldP spid="133" grpId="0"/>
      <p:bldP spid="135" grpId="0"/>
      <p:bldP spid="135" grpId="1"/>
      <p:bldP spid="32" grpId="0"/>
      <p:bldP spid="32" grpId="1"/>
      <p:bldP spid="32" grpId="2"/>
      <p:bldP spid="32" grpId="3"/>
      <p:bldP spid="33" grpId="0" animBg="1"/>
      <p:bldP spid="33" grpId="1" animBg="1"/>
      <p:bldP spid="33" grpId="2" animBg="1"/>
      <p:bldP spid="34" grpId="0"/>
      <p:bldP spid="34" grpId="1"/>
      <p:bldP spid="35" grpId="0" animBg="1"/>
      <p:bldP spid="35" grpId="1" animBg="1"/>
      <p:bldP spid="36" grpId="0"/>
      <p:bldP spid="36" grpId="1"/>
      <p:bldP spid="134" grpId="0"/>
      <p:bldP spid="40" grpId="0" animBg="1"/>
      <p:bldP spid="40" grpId="1" animBg="1"/>
      <p:bldP spid="41" grpId="0"/>
      <p:bldP spid="41" grpId="1"/>
      <p:bldP spid="52" grpId="0" animBg="1"/>
      <p:bldP spid="52" grpId="1" animBg="1"/>
      <p:bldP spid="53" grpId="0"/>
      <p:bldP spid="53" grpId="1"/>
      <p:bldP spid="54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История взаимоотношений</a:t>
            </a:r>
            <a:endParaRPr lang="ru-RU" sz="4800" b="1" dirty="0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1071538" y="1929934"/>
            <a:ext cx="264320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177800"/>
            <a:r>
              <a:rPr lang="ru-RU" sz="1400" dirty="0" smtClean="0">
                <a:solidFill>
                  <a:schemeClr val="bg1"/>
                </a:solidFill>
              </a:rPr>
              <a:t>Компания «Ромашка</a:t>
            </a:r>
            <a:r>
              <a:rPr lang="ru-RU" sz="14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32" name="Picture 37" descr="jur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5620"/>
            <a:ext cx="599337" cy="746114"/>
          </a:xfrm>
          <a:prstGeom prst="rect">
            <a:avLst/>
          </a:prstGeom>
          <a:noFill/>
        </p:spPr>
      </p:pic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1500166" y="2501438"/>
            <a:ext cx="2643206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400" dirty="0" smtClean="0">
                <a:solidFill>
                  <a:schemeClr val="tx1"/>
                </a:solidFill>
              </a:rPr>
              <a:t>Договор поставки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928794" y="3072942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Первый звонок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1928794" y="3573008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Презентация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1928794" y="4073074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Телефонный звонок</a:t>
            </a:r>
          </a:p>
        </p:txBody>
      </p:sp>
      <p:sp>
        <p:nvSpPr>
          <p:cNvPr id="107" name="Rectangle 8"/>
          <p:cNvSpPr>
            <a:spLocks noChangeArrowheads="1"/>
          </p:cNvSpPr>
          <p:nvPr/>
        </p:nvSpPr>
        <p:spPr bwMode="auto">
          <a:xfrm>
            <a:off x="1928794" y="4573140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Информационные материалы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1928794" y="5073206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Коммерческое предложение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1928794" y="5573272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Счет на оплату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12" name="Соединительная линия уступом 111"/>
          <p:cNvCxnSpPr>
            <a:stCxn id="101" idx="1"/>
            <a:endCxn id="102" idx="1"/>
          </p:cNvCxnSpPr>
          <p:nvPr/>
        </p:nvCxnSpPr>
        <p:spPr>
          <a:xfrm rot="10800000" flipH="1" flipV="1">
            <a:off x="1500166" y="2680033"/>
            <a:ext cx="428628" cy="571504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ная линия уступом 112"/>
          <p:cNvCxnSpPr>
            <a:stCxn id="101" idx="1"/>
            <a:endCxn id="105" idx="1"/>
          </p:cNvCxnSpPr>
          <p:nvPr/>
        </p:nvCxnSpPr>
        <p:spPr>
          <a:xfrm rot="10800000" flipH="1" flipV="1">
            <a:off x="1500166" y="2680033"/>
            <a:ext cx="428628" cy="1071570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stCxn id="101" idx="1"/>
            <a:endCxn id="106" idx="1"/>
          </p:cNvCxnSpPr>
          <p:nvPr/>
        </p:nvCxnSpPr>
        <p:spPr>
          <a:xfrm rot="10800000" flipH="1" flipV="1">
            <a:off x="1500166" y="2680033"/>
            <a:ext cx="428628" cy="1571636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оединительная линия уступом 119"/>
          <p:cNvCxnSpPr>
            <a:stCxn id="101" idx="1"/>
            <a:endCxn id="107" idx="1"/>
          </p:cNvCxnSpPr>
          <p:nvPr/>
        </p:nvCxnSpPr>
        <p:spPr>
          <a:xfrm rot="10800000" flipH="1" flipV="1">
            <a:off x="1500166" y="2680033"/>
            <a:ext cx="428628" cy="2071702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>
            <a:stCxn id="101" idx="1"/>
            <a:endCxn id="109" idx="1"/>
          </p:cNvCxnSpPr>
          <p:nvPr/>
        </p:nvCxnSpPr>
        <p:spPr>
          <a:xfrm rot="10800000" flipH="1" flipV="1">
            <a:off x="1500166" y="2680033"/>
            <a:ext cx="428628" cy="2571768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25"/>
          <p:cNvCxnSpPr>
            <a:stCxn id="101" idx="1"/>
            <a:endCxn id="110" idx="1"/>
          </p:cNvCxnSpPr>
          <p:nvPr/>
        </p:nvCxnSpPr>
        <p:spPr>
          <a:xfrm rot="10800000" flipH="1" flipV="1">
            <a:off x="1500166" y="2680033"/>
            <a:ext cx="428628" cy="3071834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8"/>
          <p:cNvSpPr>
            <a:spLocks noChangeArrowheads="1"/>
          </p:cNvSpPr>
          <p:nvPr/>
        </p:nvSpPr>
        <p:spPr bwMode="auto">
          <a:xfrm>
            <a:off x="1928794" y="6073338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Подписание договора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30" name="Соединительная линия уступом 129"/>
          <p:cNvCxnSpPr>
            <a:stCxn id="101" idx="1"/>
            <a:endCxn id="129" idx="1"/>
          </p:cNvCxnSpPr>
          <p:nvPr/>
        </p:nvCxnSpPr>
        <p:spPr>
          <a:xfrm rot="10800000" flipH="1" flipV="1">
            <a:off x="1500166" y="2680033"/>
            <a:ext cx="428628" cy="3571900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>
            <a:stCxn id="32" idx="2"/>
            <a:endCxn id="101" idx="1"/>
          </p:cNvCxnSpPr>
          <p:nvPr/>
        </p:nvCxnSpPr>
        <p:spPr>
          <a:xfrm rot="16200000" flipH="1">
            <a:off x="1147942" y="2327808"/>
            <a:ext cx="218299" cy="48614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4929222" y="1859178"/>
            <a:ext cx="37861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Двухуровневое дерево задач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5072066" y="2524298"/>
            <a:ext cx="32861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Проектная задача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053016" y="4444551"/>
            <a:ext cx="27860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Оперативные задачи (события)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Правая фигурная скобка 59"/>
          <p:cNvSpPr/>
          <p:nvPr/>
        </p:nvSpPr>
        <p:spPr>
          <a:xfrm>
            <a:off x="4695826" y="3001504"/>
            <a:ext cx="285752" cy="3500462"/>
          </a:xfrm>
          <a:prstGeom prst="rightBrace">
            <a:avLst>
              <a:gd name="adj1" fmla="val 161810"/>
              <a:gd name="adj2" fmla="val 49275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>
            <a:stCxn id="58" idx="1"/>
            <a:endCxn id="101" idx="3"/>
          </p:cNvCxnSpPr>
          <p:nvPr/>
        </p:nvCxnSpPr>
        <p:spPr>
          <a:xfrm rot="10800000" flipV="1">
            <a:off x="4143372" y="2678187"/>
            <a:ext cx="928694" cy="184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79"/>
          <p:cNvSpPr txBox="1">
            <a:spLocks noChangeArrowheads="1"/>
          </p:cNvSpPr>
          <p:nvPr/>
        </p:nvSpPr>
        <p:spPr bwMode="auto">
          <a:xfrm>
            <a:off x="5286380" y="2758615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– продолжительная по времени цель, к которой идет работа с клиентом. Проектная задача состоит из оперативных задач – перечня шагов (событий), ведущих к достижению  результата, и степень участия сотрудников компании в реализации поставленной цели.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7" name="Text Box 79"/>
          <p:cNvSpPr txBox="1">
            <a:spLocks noChangeArrowheads="1"/>
          </p:cNvSpPr>
          <p:nvPr/>
        </p:nvSpPr>
        <p:spPr bwMode="auto">
          <a:xfrm>
            <a:off x="5286380" y="4685482"/>
            <a:ext cx="3429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– конкретное действие, которое необходимо совершить исполнителю. Оперативные задачи содержат данные о клиенте, описание планируемого и фактически полученного результата, важность (приоритет), срок исполнения, степень участия тех или иных сотрудников компании в реализации задачи.</a:t>
            </a:r>
          </a:p>
        </p:txBody>
      </p:sp>
      <p:pic>
        <p:nvPicPr>
          <p:cNvPr id="91" name="Picture 33" descr="A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9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История взаимоотношений</a:t>
            </a:r>
            <a:endParaRPr lang="ru-RU" sz="4800" b="1" dirty="0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1071538" y="1929934"/>
            <a:ext cx="264320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177800"/>
            <a:r>
              <a:rPr lang="ru-RU" sz="1400" dirty="0" smtClean="0">
                <a:solidFill>
                  <a:schemeClr val="bg1"/>
                </a:solidFill>
              </a:rPr>
              <a:t>Компания «Ромашка</a:t>
            </a:r>
            <a:r>
              <a:rPr lang="ru-RU" sz="14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32" name="Picture 37" descr="jur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5620"/>
            <a:ext cx="599337" cy="746114"/>
          </a:xfrm>
          <a:prstGeom prst="rect">
            <a:avLst/>
          </a:prstGeom>
          <a:noFill/>
        </p:spPr>
      </p:pic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1500166" y="2501438"/>
            <a:ext cx="2643206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400" dirty="0" smtClean="0">
                <a:solidFill>
                  <a:schemeClr val="tx1"/>
                </a:solidFill>
              </a:rPr>
              <a:t>Договор поставки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1928794" y="3072942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Презентация продукта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2571736" y="3571876"/>
            <a:ext cx="2643206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Тел. звонок (назначение встречи)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2571736" y="4071942"/>
            <a:ext cx="2643206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Встреча (первая презентация)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7" name="Rectangle 8"/>
          <p:cNvSpPr>
            <a:spLocks noChangeArrowheads="1"/>
          </p:cNvSpPr>
          <p:nvPr/>
        </p:nvSpPr>
        <p:spPr bwMode="auto">
          <a:xfrm>
            <a:off x="1928794" y="4573140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Коммерческое предложение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2571736" y="5072074"/>
            <a:ext cx="2643206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Коммерческое предложение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2571736" y="5572140"/>
            <a:ext cx="2643206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Телефонный звонок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12" name="Соединительная линия уступом 111"/>
          <p:cNvCxnSpPr>
            <a:stCxn id="101" idx="1"/>
            <a:endCxn id="102" idx="1"/>
          </p:cNvCxnSpPr>
          <p:nvPr/>
        </p:nvCxnSpPr>
        <p:spPr>
          <a:xfrm rot="10800000" flipH="1" flipV="1">
            <a:off x="1500166" y="2680033"/>
            <a:ext cx="428628" cy="571504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ная линия уступом 112"/>
          <p:cNvCxnSpPr>
            <a:stCxn id="102" idx="1"/>
            <a:endCxn id="105" idx="1"/>
          </p:cNvCxnSpPr>
          <p:nvPr/>
        </p:nvCxnSpPr>
        <p:spPr>
          <a:xfrm rot="10800000" flipH="1" flipV="1">
            <a:off x="1928794" y="3251537"/>
            <a:ext cx="642942" cy="498934"/>
          </a:xfrm>
          <a:prstGeom prst="bentConnector3">
            <a:avLst>
              <a:gd name="adj1" fmla="val -35555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stCxn id="102" idx="1"/>
            <a:endCxn id="106" idx="1"/>
          </p:cNvCxnSpPr>
          <p:nvPr/>
        </p:nvCxnSpPr>
        <p:spPr>
          <a:xfrm rot="10800000" flipH="1" flipV="1">
            <a:off x="1928794" y="3251537"/>
            <a:ext cx="642942" cy="999000"/>
          </a:xfrm>
          <a:prstGeom prst="bentConnector3">
            <a:avLst>
              <a:gd name="adj1" fmla="val -35555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оединительная линия уступом 119"/>
          <p:cNvCxnSpPr>
            <a:stCxn id="101" idx="1"/>
            <a:endCxn id="107" idx="1"/>
          </p:cNvCxnSpPr>
          <p:nvPr/>
        </p:nvCxnSpPr>
        <p:spPr>
          <a:xfrm rot="10800000" flipH="1" flipV="1">
            <a:off x="1500166" y="2680033"/>
            <a:ext cx="428628" cy="2071702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>
            <a:stCxn id="107" idx="1"/>
            <a:endCxn id="109" idx="1"/>
          </p:cNvCxnSpPr>
          <p:nvPr/>
        </p:nvCxnSpPr>
        <p:spPr>
          <a:xfrm rot="10800000" flipH="1" flipV="1">
            <a:off x="1928794" y="4751735"/>
            <a:ext cx="642942" cy="498934"/>
          </a:xfrm>
          <a:prstGeom prst="bentConnector3">
            <a:avLst>
              <a:gd name="adj1" fmla="val -35555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25"/>
          <p:cNvCxnSpPr>
            <a:stCxn id="107" idx="1"/>
            <a:endCxn id="110" idx="1"/>
          </p:cNvCxnSpPr>
          <p:nvPr/>
        </p:nvCxnSpPr>
        <p:spPr>
          <a:xfrm rot="10800000" flipH="1" flipV="1">
            <a:off x="1928794" y="4751735"/>
            <a:ext cx="642942" cy="999000"/>
          </a:xfrm>
          <a:prstGeom prst="bentConnector3">
            <a:avLst>
              <a:gd name="adj1" fmla="val -35555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8"/>
          <p:cNvSpPr>
            <a:spLocks noChangeArrowheads="1"/>
          </p:cNvSpPr>
          <p:nvPr/>
        </p:nvSpPr>
        <p:spPr bwMode="auto">
          <a:xfrm>
            <a:off x="2571736" y="6072206"/>
            <a:ext cx="2643206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Подписание договора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30" name="Соединительная линия уступом 129"/>
          <p:cNvCxnSpPr>
            <a:stCxn id="107" idx="1"/>
            <a:endCxn id="129" idx="1"/>
          </p:cNvCxnSpPr>
          <p:nvPr/>
        </p:nvCxnSpPr>
        <p:spPr>
          <a:xfrm rot="10800000" flipH="1" flipV="1">
            <a:off x="1928794" y="4751735"/>
            <a:ext cx="642942" cy="1499066"/>
          </a:xfrm>
          <a:prstGeom prst="bentConnector3">
            <a:avLst>
              <a:gd name="adj1" fmla="val -35555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>
            <a:stCxn id="32" idx="2"/>
            <a:endCxn id="101" idx="1"/>
          </p:cNvCxnSpPr>
          <p:nvPr/>
        </p:nvCxnSpPr>
        <p:spPr>
          <a:xfrm rot="16200000" flipH="1">
            <a:off x="1147942" y="2327808"/>
            <a:ext cx="218299" cy="48614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4929222" y="1859178"/>
            <a:ext cx="37861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Трехуровневое дерево задач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5072066" y="2524298"/>
            <a:ext cx="32861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Проектная задача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643570" y="5572140"/>
            <a:ext cx="27860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Оперативные задачи (события)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Правая фигурная скобка 59"/>
          <p:cNvSpPr/>
          <p:nvPr/>
        </p:nvSpPr>
        <p:spPr>
          <a:xfrm>
            <a:off x="5357818" y="5023496"/>
            <a:ext cx="142876" cy="1469718"/>
          </a:xfrm>
          <a:prstGeom prst="rightBrace">
            <a:avLst>
              <a:gd name="adj1" fmla="val 106260"/>
              <a:gd name="adj2" fmla="val 49275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>
            <a:stCxn id="58" idx="1"/>
            <a:endCxn id="101" idx="3"/>
          </p:cNvCxnSpPr>
          <p:nvPr/>
        </p:nvCxnSpPr>
        <p:spPr>
          <a:xfrm rot="10800000" flipV="1">
            <a:off x="4143372" y="2678187"/>
            <a:ext cx="928694" cy="184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79"/>
          <p:cNvSpPr txBox="1">
            <a:spLocks noChangeArrowheads="1"/>
          </p:cNvSpPr>
          <p:nvPr/>
        </p:nvSpPr>
        <p:spPr bwMode="auto">
          <a:xfrm>
            <a:off x="5635632" y="3357562"/>
            <a:ext cx="30718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В трехуровневом дереве задач добавляется дополнительный промежуточный уровень –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этапная задача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– т. е. логически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завершен-ный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этап в проектной задаче, группа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</a:rPr>
              <a:t>опе-ративных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задач. Например, этапы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продажа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поставка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сервис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в проекте «Поставка оборудования».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5357818" y="3071810"/>
            <a:ext cx="341632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Этапная задача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7" name="Прямая со стрелкой 46"/>
          <p:cNvCxnSpPr>
            <a:stCxn id="46" idx="1"/>
          </p:cNvCxnSpPr>
          <p:nvPr/>
        </p:nvCxnSpPr>
        <p:spPr>
          <a:xfrm rot="10800000" flipV="1">
            <a:off x="4559300" y="3225699"/>
            <a:ext cx="798518" cy="1846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3" descr="A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30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/>
              <a:t>Назначение заданий </a:t>
            </a:r>
            <a:br>
              <a:rPr lang="ru-RU" sz="4000" b="1" dirty="0" smtClean="0"/>
            </a:br>
            <a:r>
              <a:rPr lang="ru-RU" sz="4000" b="1" dirty="0" smtClean="0"/>
              <a:t>Контроль выполнения поручений</a:t>
            </a:r>
            <a:endParaRPr lang="ru-RU" sz="4000" b="1" dirty="0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1071538" y="1929934"/>
            <a:ext cx="264320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177800"/>
            <a:r>
              <a:rPr lang="ru-RU" sz="1400" dirty="0" smtClean="0">
                <a:solidFill>
                  <a:schemeClr val="bg1"/>
                </a:solidFill>
              </a:rPr>
              <a:t>Компания «Ромашка</a:t>
            </a:r>
            <a:r>
              <a:rPr lang="ru-RU" sz="14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32" name="Picture 37" descr="jur_pers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5620"/>
            <a:ext cx="599337" cy="746114"/>
          </a:xfrm>
          <a:prstGeom prst="rect">
            <a:avLst/>
          </a:prstGeom>
          <a:noFill/>
        </p:spPr>
      </p:pic>
      <p:sp>
        <p:nvSpPr>
          <p:cNvPr id="101" name="Rectangle 8"/>
          <p:cNvSpPr>
            <a:spLocks noChangeArrowheads="1"/>
          </p:cNvSpPr>
          <p:nvPr/>
        </p:nvSpPr>
        <p:spPr bwMode="auto">
          <a:xfrm>
            <a:off x="1500166" y="2501438"/>
            <a:ext cx="2643206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400" dirty="0" smtClean="0">
                <a:solidFill>
                  <a:schemeClr val="tx1"/>
                </a:solidFill>
              </a:rPr>
              <a:t>Договор поставки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5429256" y="3071810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Первый звонок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5429256" y="3571876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Презентация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1928794" y="4071942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Телефонный звонок</a:t>
            </a:r>
          </a:p>
        </p:txBody>
      </p:sp>
      <p:sp>
        <p:nvSpPr>
          <p:cNvPr id="107" name="Rectangle 8"/>
          <p:cNvSpPr>
            <a:spLocks noChangeArrowheads="1"/>
          </p:cNvSpPr>
          <p:nvPr/>
        </p:nvSpPr>
        <p:spPr bwMode="auto">
          <a:xfrm>
            <a:off x="4119559" y="4572008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Информационные материалы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4129084" y="5072074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Коммерческое предложение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4124322" y="5571008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Счет на оплату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12" name="Соединительная линия уступом 111"/>
          <p:cNvCxnSpPr>
            <a:stCxn id="101" idx="1"/>
            <a:endCxn id="102" idx="1"/>
          </p:cNvCxnSpPr>
          <p:nvPr/>
        </p:nvCxnSpPr>
        <p:spPr>
          <a:xfrm rot="10800000" flipH="1" flipV="1">
            <a:off x="1500166" y="2680033"/>
            <a:ext cx="3929090" cy="570372"/>
          </a:xfrm>
          <a:prstGeom prst="bentConnector3">
            <a:avLst>
              <a:gd name="adj1" fmla="val -5818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ная линия уступом 112"/>
          <p:cNvCxnSpPr>
            <a:stCxn id="101" idx="1"/>
            <a:endCxn id="105" idx="1"/>
          </p:cNvCxnSpPr>
          <p:nvPr/>
        </p:nvCxnSpPr>
        <p:spPr>
          <a:xfrm rot="10800000" flipH="1" flipV="1">
            <a:off x="1500166" y="2680033"/>
            <a:ext cx="3929090" cy="1070438"/>
          </a:xfrm>
          <a:prstGeom prst="bentConnector3">
            <a:avLst>
              <a:gd name="adj1" fmla="val -5818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stCxn id="101" idx="1"/>
            <a:endCxn id="106" idx="1"/>
          </p:cNvCxnSpPr>
          <p:nvPr/>
        </p:nvCxnSpPr>
        <p:spPr>
          <a:xfrm rot="10800000" flipH="1" flipV="1">
            <a:off x="1500166" y="2680033"/>
            <a:ext cx="428628" cy="1570504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оединительная линия уступом 119"/>
          <p:cNvCxnSpPr>
            <a:stCxn id="101" idx="1"/>
            <a:endCxn id="107" idx="1"/>
          </p:cNvCxnSpPr>
          <p:nvPr/>
        </p:nvCxnSpPr>
        <p:spPr>
          <a:xfrm rot="10800000" flipH="1" flipV="1">
            <a:off x="1500165" y="2680033"/>
            <a:ext cx="2619393" cy="2070570"/>
          </a:xfrm>
          <a:prstGeom prst="bentConnector3">
            <a:avLst>
              <a:gd name="adj1" fmla="val -8727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>
            <a:stCxn id="101" idx="1"/>
            <a:endCxn id="109" idx="1"/>
          </p:cNvCxnSpPr>
          <p:nvPr/>
        </p:nvCxnSpPr>
        <p:spPr>
          <a:xfrm rot="10800000" flipH="1" flipV="1">
            <a:off x="1500166" y="2680033"/>
            <a:ext cx="2628918" cy="2570636"/>
          </a:xfrm>
          <a:prstGeom prst="bentConnector3">
            <a:avLst>
              <a:gd name="adj1" fmla="val -8696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25"/>
          <p:cNvCxnSpPr>
            <a:stCxn id="101" idx="1"/>
            <a:endCxn id="110" idx="1"/>
          </p:cNvCxnSpPr>
          <p:nvPr/>
        </p:nvCxnSpPr>
        <p:spPr>
          <a:xfrm rot="10800000" flipH="1" flipV="1">
            <a:off x="1500166" y="2680033"/>
            <a:ext cx="2624156" cy="3069570"/>
          </a:xfrm>
          <a:prstGeom prst="bentConnector3">
            <a:avLst>
              <a:gd name="adj1" fmla="val -8711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8"/>
          <p:cNvSpPr>
            <a:spLocks noChangeArrowheads="1"/>
          </p:cNvSpPr>
          <p:nvPr/>
        </p:nvSpPr>
        <p:spPr bwMode="auto">
          <a:xfrm>
            <a:off x="1928794" y="6072206"/>
            <a:ext cx="2643206" cy="357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95250"/>
            <a:r>
              <a:rPr lang="ru-RU" sz="1200" dirty="0" smtClean="0">
                <a:solidFill>
                  <a:schemeClr val="tx1"/>
                </a:solidFill>
              </a:rPr>
              <a:t>Подписание договора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30" name="Соединительная линия уступом 129"/>
          <p:cNvCxnSpPr>
            <a:stCxn id="101" idx="1"/>
            <a:endCxn id="129" idx="1"/>
          </p:cNvCxnSpPr>
          <p:nvPr/>
        </p:nvCxnSpPr>
        <p:spPr>
          <a:xfrm rot="10800000" flipH="1" flipV="1">
            <a:off x="1500166" y="2680033"/>
            <a:ext cx="428628" cy="3570768"/>
          </a:xfrm>
          <a:prstGeom prst="bentConnector3">
            <a:avLst>
              <a:gd name="adj1" fmla="val -53333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Соединительная линия уступом 132"/>
          <p:cNvCxnSpPr>
            <a:stCxn id="32" idx="2"/>
            <a:endCxn id="101" idx="1"/>
          </p:cNvCxnSpPr>
          <p:nvPr/>
        </p:nvCxnSpPr>
        <p:spPr>
          <a:xfrm rot="16200000" flipH="1">
            <a:off x="1147942" y="2327808"/>
            <a:ext cx="218299" cy="48614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33" descr="A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pic>
        <p:nvPicPr>
          <p:cNvPr id="31" name="Рисунок 30" descr="C:\Documents and Settings\User\Local Settings\Temporary Internet Files\Content.IE5\YJ73SIDA\MCj04339430000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0037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Documents and Settings\User\Local Settings\Temporary Internet Files\Content.IE5\YJ73SIDA\MCj0433944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643446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Documents and Settings\User\Local Settings\Temporary Internet Files\Content.IE5\F2EZTA9R\MCj04339410000[1]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0716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Documents and Settings\User\Local Settings\Temporary Internet Files\Content.IE5\F2EZTA9R\MCj04339420000[1]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571876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C:\Documents and Settings\User\Local Settings\Temporary Internet Files\Content.IE5\YJ73SIDA\MCj04339430000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776" y="564357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60"/>
          <p:cNvSpPr>
            <a:spLocks noChangeShapeType="1"/>
          </p:cNvSpPr>
          <p:nvPr/>
        </p:nvSpPr>
        <p:spPr bwMode="auto">
          <a:xfrm>
            <a:off x="3929058" y="3000372"/>
            <a:ext cx="714380" cy="357189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H="1">
            <a:off x="2143108" y="3000372"/>
            <a:ext cx="1785950" cy="100013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3500430" y="3000372"/>
            <a:ext cx="428628" cy="2000264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>
            <a:off x="2000232" y="3000372"/>
            <a:ext cx="1928826" cy="2714644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auto">
          <a:xfrm>
            <a:off x="5000628" y="1785926"/>
            <a:ext cx="3786214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С помощью задач руководитель может давать задания (указания, поручения) своим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подчиненным и отслеживать ход их выполнения. 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О появлении новой задачи, поставленной руководителем задачу, будут уведомлены все ее исполнители.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Box 327"/>
          <p:cNvSpPr txBox="1"/>
          <p:nvPr/>
        </p:nvSpPr>
        <p:spPr>
          <a:xfrm>
            <a:off x="1000124" y="1689336"/>
            <a:ext cx="453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Договор поставки (поставка программы)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1236010" y="2046526"/>
            <a:ext cx="122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Продажа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30" name="Соединительная линия уступом 329"/>
          <p:cNvCxnSpPr>
            <a:stCxn id="328" idx="1"/>
            <a:endCxn id="329" idx="1"/>
          </p:cNvCxnSpPr>
          <p:nvPr/>
        </p:nvCxnSpPr>
        <p:spPr>
          <a:xfrm rot="10800000" flipH="1" flipV="1">
            <a:off x="1000124" y="1874001"/>
            <a:ext cx="235886" cy="341801"/>
          </a:xfrm>
          <a:prstGeom prst="bentConnector3">
            <a:avLst>
              <a:gd name="adj1" fmla="val -96911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1500190" y="2381691"/>
            <a:ext cx="352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Выход на лицо, принимающее решение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2" name="Соединительная линия уступом 331"/>
          <p:cNvCxnSpPr>
            <a:stCxn id="329" idx="1"/>
            <a:endCxn id="331" idx="1"/>
          </p:cNvCxnSpPr>
          <p:nvPr/>
        </p:nvCxnSpPr>
        <p:spPr>
          <a:xfrm rot="10800000" flipH="1" flipV="1">
            <a:off x="1236010" y="2215802"/>
            <a:ext cx="264180" cy="319777"/>
          </a:xfrm>
          <a:prstGeom prst="bentConnector3">
            <a:avLst>
              <a:gd name="adj1" fmla="val -86532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1500190" y="3704448"/>
            <a:ext cx="2665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Коммерческое предложение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4" name="Соединительная линия уступом 333"/>
          <p:cNvCxnSpPr>
            <a:stCxn id="329" idx="1"/>
            <a:endCxn id="333" idx="1"/>
          </p:cNvCxnSpPr>
          <p:nvPr/>
        </p:nvCxnSpPr>
        <p:spPr>
          <a:xfrm rot="10800000" flipH="1" flipV="1">
            <a:off x="1236010" y="2215803"/>
            <a:ext cx="264180" cy="1642534"/>
          </a:xfrm>
          <a:prstGeom prst="bentConnector3">
            <a:avLst>
              <a:gd name="adj1" fmla="val -86532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9" name="TextBox 348"/>
          <p:cNvSpPr txBox="1"/>
          <p:nvPr/>
        </p:nvSpPr>
        <p:spPr>
          <a:xfrm>
            <a:off x="1500190" y="4437641"/>
            <a:ext cx="1039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Договор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2" name="Соединительная линия уступом 351"/>
          <p:cNvCxnSpPr>
            <a:stCxn id="329" idx="1"/>
            <a:endCxn id="349" idx="1"/>
          </p:cNvCxnSpPr>
          <p:nvPr/>
        </p:nvCxnSpPr>
        <p:spPr>
          <a:xfrm rot="10800000" flipH="1" flipV="1">
            <a:off x="1236010" y="2215802"/>
            <a:ext cx="264180" cy="2375727"/>
          </a:xfrm>
          <a:prstGeom prst="bentConnector3">
            <a:avLst>
              <a:gd name="adj1" fmla="val -86532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5" name="TextBox 354"/>
          <p:cNvSpPr txBox="1"/>
          <p:nvPr/>
        </p:nvSpPr>
        <p:spPr>
          <a:xfrm>
            <a:off x="1233488" y="5608012"/>
            <a:ext cx="1715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Обследование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56" name="Соединительная линия уступом 355"/>
          <p:cNvCxnSpPr>
            <a:stCxn id="328" idx="1"/>
            <a:endCxn id="355" idx="1"/>
          </p:cNvCxnSpPr>
          <p:nvPr/>
        </p:nvCxnSpPr>
        <p:spPr>
          <a:xfrm rot="10800000" flipH="1" flipV="1">
            <a:off x="1000124" y="1874001"/>
            <a:ext cx="233364" cy="3903287"/>
          </a:xfrm>
          <a:prstGeom prst="bentConnector3">
            <a:avLst>
              <a:gd name="adj1" fmla="val -97959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1" name="TextBox 360"/>
          <p:cNvSpPr txBox="1"/>
          <p:nvPr/>
        </p:nvSpPr>
        <p:spPr>
          <a:xfrm>
            <a:off x="1233488" y="5933997"/>
            <a:ext cx="146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Разработка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62" name="Соединительная линия уступом 361"/>
          <p:cNvCxnSpPr>
            <a:stCxn id="355" idx="1"/>
            <a:endCxn id="361" idx="1"/>
          </p:cNvCxnSpPr>
          <p:nvPr/>
        </p:nvCxnSpPr>
        <p:spPr>
          <a:xfrm rot="10800000" flipV="1">
            <a:off x="1233488" y="5777288"/>
            <a:ext cx="1588" cy="325985"/>
          </a:xfrm>
          <a:prstGeom prst="bentConnector3">
            <a:avLst>
              <a:gd name="adj1" fmla="val 14395466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3" name="TextBox 362"/>
          <p:cNvSpPr txBox="1"/>
          <p:nvPr/>
        </p:nvSpPr>
        <p:spPr>
          <a:xfrm>
            <a:off x="1231900" y="6259140"/>
            <a:ext cx="246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Обучение сотрудников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64" name="Соединительная линия уступом 363"/>
          <p:cNvCxnSpPr>
            <a:stCxn id="328" idx="1"/>
            <a:endCxn id="363" idx="1"/>
          </p:cNvCxnSpPr>
          <p:nvPr/>
        </p:nvCxnSpPr>
        <p:spPr>
          <a:xfrm rot="10800000" flipH="1" flipV="1">
            <a:off x="1000124" y="1874001"/>
            <a:ext cx="231776" cy="4554415"/>
          </a:xfrm>
          <a:prstGeom prst="bentConnector3">
            <a:avLst>
              <a:gd name="adj1" fmla="val -9863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5" name="Выноска 2 (с границей) 364"/>
          <p:cNvSpPr/>
          <p:nvPr/>
        </p:nvSpPr>
        <p:spPr>
          <a:xfrm>
            <a:off x="5663597" y="2783364"/>
            <a:ext cx="1500198" cy="428628"/>
          </a:xfrm>
          <a:prstGeom prst="accentCallout2">
            <a:avLst>
              <a:gd name="adj1" fmla="val 52083"/>
              <a:gd name="adj2" fmla="val -8333"/>
              <a:gd name="adj3" fmla="val 52084"/>
              <a:gd name="adj4" fmla="val -19347"/>
              <a:gd name="adj5" fmla="val -20167"/>
              <a:gd name="adj6" fmla="val -45675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tlCol="0" anchor="ctr"/>
          <a:lstStyle/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Этапные задачи второго уровня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Группа 221"/>
          <p:cNvGrpSpPr/>
          <p:nvPr/>
        </p:nvGrpSpPr>
        <p:grpSpPr>
          <a:xfrm>
            <a:off x="2428884" y="2069265"/>
            <a:ext cx="80963" cy="304802"/>
            <a:chOff x="4143380" y="2167712"/>
            <a:chExt cx="76200" cy="357190"/>
          </a:xfrm>
        </p:grpSpPr>
        <p:cxnSp>
          <p:nvCxnSpPr>
            <p:cNvPr id="371" name="Прямая соединительная линия 370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2" name="Прямая соединительная линия 371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3" name="Прямая соединительная линия 372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4" name="TextBox 373"/>
          <p:cNvSpPr txBox="1"/>
          <p:nvPr/>
        </p:nvSpPr>
        <p:spPr>
          <a:xfrm>
            <a:off x="7358106" y="3445637"/>
            <a:ext cx="10715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Этапные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первого</a:t>
            </a: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уровня</a:t>
            </a:r>
          </a:p>
        </p:txBody>
      </p:sp>
      <p:grpSp>
        <p:nvGrpSpPr>
          <p:cNvPr id="3" name="Группа 233"/>
          <p:cNvGrpSpPr/>
          <p:nvPr/>
        </p:nvGrpSpPr>
        <p:grpSpPr>
          <a:xfrm>
            <a:off x="2928950" y="5607064"/>
            <a:ext cx="80963" cy="304802"/>
            <a:chOff x="4143380" y="2167712"/>
            <a:chExt cx="76200" cy="357190"/>
          </a:xfrm>
        </p:grpSpPr>
        <p:cxnSp>
          <p:nvCxnSpPr>
            <p:cNvPr id="376" name="Прямая соединительная линия 375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7" name="Прямая соединительная линия 376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Прямая соединительная линия 377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Группа 237"/>
          <p:cNvGrpSpPr/>
          <p:nvPr/>
        </p:nvGrpSpPr>
        <p:grpSpPr>
          <a:xfrm>
            <a:off x="2705111" y="5963950"/>
            <a:ext cx="80963" cy="304802"/>
            <a:chOff x="4143380" y="2167712"/>
            <a:chExt cx="76200" cy="357190"/>
          </a:xfrm>
        </p:grpSpPr>
        <p:cxnSp>
          <p:nvCxnSpPr>
            <p:cNvPr id="380" name="Прямая соединительная линия 379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Прямая соединительная линия 380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2" name="Прямая соединительная линия 381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Группа 241"/>
          <p:cNvGrpSpPr/>
          <p:nvPr/>
        </p:nvGrpSpPr>
        <p:grpSpPr>
          <a:xfrm>
            <a:off x="3727150" y="6307406"/>
            <a:ext cx="80963" cy="304802"/>
            <a:chOff x="4143380" y="2167712"/>
            <a:chExt cx="76200" cy="357190"/>
          </a:xfrm>
        </p:grpSpPr>
        <p:cxnSp>
          <p:nvCxnSpPr>
            <p:cNvPr id="384" name="Прямая соединительная линия 383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5" name="Прямая соединительная линия 384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6" name="Прямая соединительная линия 385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87" name="Прямая соединительная линия 386"/>
          <p:cNvCxnSpPr/>
          <p:nvPr/>
        </p:nvCxnSpPr>
        <p:spPr>
          <a:xfrm>
            <a:off x="2500322" y="2231191"/>
            <a:ext cx="4714908" cy="15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Прямая соединительная линия 387"/>
          <p:cNvCxnSpPr/>
          <p:nvPr/>
        </p:nvCxnSpPr>
        <p:spPr>
          <a:xfrm>
            <a:off x="3015628" y="5756516"/>
            <a:ext cx="4199602" cy="15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Прямая соединительная линия 388"/>
          <p:cNvCxnSpPr/>
          <p:nvPr/>
        </p:nvCxnSpPr>
        <p:spPr>
          <a:xfrm rot="5400000" flipH="1" flipV="1">
            <a:off x="5091218" y="4356922"/>
            <a:ext cx="4248000" cy="25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Прямая соединительная линия 389"/>
          <p:cNvCxnSpPr/>
          <p:nvPr/>
        </p:nvCxnSpPr>
        <p:spPr>
          <a:xfrm>
            <a:off x="2783216" y="6118800"/>
            <a:ext cx="4432014" cy="15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Прямая соединительная линия 390"/>
          <p:cNvCxnSpPr/>
          <p:nvPr/>
        </p:nvCxnSpPr>
        <p:spPr>
          <a:xfrm>
            <a:off x="3801446" y="6475042"/>
            <a:ext cx="3413784" cy="15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/>
          <p:cNvSpPr txBox="1"/>
          <p:nvPr/>
        </p:nvSpPr>
        <p:spPr>
          <a:xfrm>
            <a:off x="1500190" y="2934373"/>
            <a:ext cx="215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Презентация / встреча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7" name="Соединительная линия уступом 396"/>
          <p:cNvCxnSpPr>
            <a:stCxn id="329" idx="1"/>
            <a:endCxn id="396" idx="1"/>
          </p:cNvCxnSpPr>
          <p:nvPr/>
        </p:nvCxnSpPr>
        <p:spPr>
          <a:xfrm rot="10800000" flipH="1" flipV="1">
            <a:off x="1236010" y="2215802"/>
            <a:ext cx="264180" cy="872459"/>
          </a:xfrm>
          <a:prstGeom prst="bentConnector3">
            <a:avLst>
              <a:gd name="adj1" fmla="val -86532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6" name="TextBox 405"/>
          <p:cNvSpPr txBox="1"/>
          <p:nvPr/>
        </p:nvSpPr>
        <p:spPr>
          <a:xfrm>
            <a:off x="1503138" y="5000636"/>
            <a:ext cx="94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Оплата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8" name="Соединительная линия уступом 87"/>
          <p:cNvCxnSpPr>
            <a:stCxn id="329" idx="1"/>
            <a:endCxn id="406" idx="1"/>
          </p:cNvCxnSpPr>
          <p:nvPr/>
        </p:nvCxnSpPr>
        <p:spPr>
          <a:xfrm rot="10800000" flipH="1" flipV="1">
            <a:off x="1236010" y="2215803"/>
            <a:ext cx="267128" cy="2938722"/>
          </a:xfrm>
          <a:prstGeom prst="bentConnector3">
            <a:avLst>
              <a:gd name="adj1" fmla="val -85577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Группа 216"/>
          <p:cNvGrpSpPr/>
          <p:nvPr/>
        </p:nvGrpSpPr>
        <p:grpSpPr>
          <a:xfrm>
            <a:off x="5891526" y="1723505"/>
            <a:ext cx="80963" cy="304802"/>
            <a:chOff x="4143380" y="2167712"/>
            <a:chExt cx="76200" cy="357190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6072222" y="1643050"/>
            <a:ext cx="1252266" cy="483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Проектная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</a:p>
        </p:txBody>
      </p:sp>
      <p:cxnSp>
        <p:nvCxnSpPr>
          <p:cNvPr id="116" name="Прямая со стрелкой 115"/>
          <p:cNvCxnSpPr/>
          <p:nvPr/>
        </p:nvCxnSpPr>
        <p:spPr>
          <a:xfrm rot="10800000" flipV="1">
            <a:off x="3666982" y="3000372"/>
            <a:ext cx="1706077" cy="878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59130" y="2657538"/>
            <a:ext cx="2242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Тел. звонок </a:t>
            </a:r>
            <a:r>
              <a:rPr lang="ru-RU" sz="1200" b="1" i="1" dirty="0" smtClean="0"/>
              <a:t>(выход на ЛПР</a:t>
            </a:r>
            <a:r>
              <a:rPr lang="en-US" sz="1200" b="1" i="1" dirty="0" smtClean="0"/>
              <a:t>)</a:t>
            </a:r>
            <a:endParaRPr lang="ru-RU" sz="1200" b="1" i="1" dirty="0"/>
          </a:p>
        </p:txBody>
      </p:sp>
      <p:cxnSp>
        <p:nvCxnSpPr>
          <p:cNvPr id="63" name="Соединительная линия уступом 62"/>
          <p:cNvCxnSpPr>
            <a:stCxn id="331" idx="1"/>
            <a:endCxn id="62" idx="1"/>
          </p:cNvCxnSpPr>
          <p:nvPr/>
        </p:nvCxnSpPr>
        <p:spPr>
          <a:xfrm rot="10800000" flipH="1" flipV="1">
            <a:off x="1500190" y="2535580"/>
            <a:ext cx="258940" cy="260458"/>
          </a:xfrm>
          <a:prstGeom prst="bentConnector3">
            <a:avLst>
              <a:gd name="adj1" fmla="val -88283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761913" y="3214686"/>
            <a:ext cx="2625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Тел. звонок </a:t>
            </a:r>
            <a:r>
              <a:rPr lang="ru-RU" sz="1200" b="1" i="1" dirty="0" smtClean="0"/>
              <a:t>(назначить встречу)</a:t>
            </a:r>
            <a:endParaRPr lang="ru-RU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756438" y="3461426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Первая презентация</a:t>
            </a:r>
            <a:endParaRPr lang="ru-RU" sz="1200" b="1" dirty="0"/>
          </a:p>
        </p:txBody>
      </p:sp>
      <p:cxnSp>
        <p:nvCxnSpPr>
          <p:cNvPr id="68" name="Соединительная линия уступом 67"/>
          <p:cNvCxnSpPr>
            <a:stCxn id="396" idx="1"/>
            <a:endCxn id="66" idx="1"/>
          </p:cNvCxnSpPr>
          <p:nvPr/>
        </p:nvCxnSpPr>
        <p:spPr>
          <a:xfrm rot="10800000" flipH="1" flipV="1">
            <a:off x="1500189" y="3088262"/>
            <a:ext cx="261723" cy="264924"/>
          </a:xfrm>
          <a:prstGeom prst="bentConnector3">
            <a:avLst>
              <a:gd name="adj1" fmla="val -87344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396" idx="1"/>
            <a:endCxn id="67" idx="1"/>
          </p:cNvCxnSpPr>
          <p:nvPr/>
        </p:nvCxnSpPr>
        <p:spPr>
          <a:xfrm rot="10800000" flipH="1" flipV="1">
            <a:off x="1500190" y="3088262"/>
            <a:ext cx="256248" cy="511664"/>
          </a:xfrm>
          <a:prstGeom prst="bentConnector3">
            <a:avLst>
              <a:gd name="adj1" fmla="val -8921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744984" y="3962904"/>
            <a:ext cx="3571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Коммерческое предложение </a:t>
            </a:r>
            <a:r>
              <a:rPr lang="ru-RU" sz="1200" b="1" i="1" dirty="0" smtClean="0"/>
              <a:t>(первый вариант)</a:t>
            </a:r>
            <a:endParaRPr lang="ru-RU" sz="1200" b="1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1739248" y="4191790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Встреча</a:t>
            </a:r>
            <a:endParaRPr lang="ru-RU" sz="1200" b="1" i="1" dirty="0"/>
          </a:p>
        </p:txBody>
      </p:sp>
      <p:cxnSp>
        <p:nvCxnSpPr>
          <p:cNvPr id="75" name="Соединительная линия уступом 74"/>
          <p:cNvCxnSpPr>
            <a:stCxn id="333" idx="1"/>
            <a:endCxn id="72" idx="1"/>
          </p:cNvCxnSpPr>
          <p:nvPr/>
        </p:nvCxnSpPr>
        <p:spPr>
          <a:xfrm rot="10800000" flipH="1" flipV="1">
            <a:off x="1500190" y="3858336"/>
            <a:ext cx="244794" cy="243067"/>
          </a:xfrm>
          <a:prstGeom prst="bentConnector3">
            <a:avLst>
              <a:gd name="adj1" fmla="val -93385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>
            <a:stCxn id="333" idx="1"/>
            <a:endCxn id="74" idx="1"/>
          </p:cNvCxnSpPr>
          <p:nvPr/>
        </p:nvCxnSpPr>
        <p:spPr>
          <a:xfrm rot="10800000" flipH="1" flipV="1">
            <a:off x="1500190" y="3858336"/>
            <a:ext cx="239058" cy="471953"/>
          </a:xfrm>
          <a:prstGeom prst="bentConnector3">
            <a:avLst>
              <a:gd name="adj1" fmla="val -95625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Выноска 2 (с границей) 86"/>
          <p:cNvSpPr/>
          <p:nvPr/>
        </p:nvSpPr>
        <p:spPr>
          <a:xfrm>
            <a:off x="4357686" y="4286256"/>
            <a:ext cx="1500198" cy="428628"/>
          </a:xfrm>
          <a:prstGeom prst="accentCallout2">
            <a:avLst>
              <a:gd name="adj1" fmla="val 52083"/>
              <a:gd name="adj2" fmla="val -8333"/>
              <a:gd name="adj3" fmla="val 52084"/>
              <a:gd name="adj4" fmla="val -19347"/>
              <a:gd name="adj5" fmla="val 141610"/>
              <a:gd name="adj6" fmla="val -50077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tlCol="0" anchor="ctr"/>
          <a:lstStyle/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Оперативные задачи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rot="10800000">
            <a:off x="3724270" y="4291019"/>
            <a:ext cx="333185" cy="21869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47818" y="4723637"/>
            <a:ext cx="181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Подписание договора</a:t>
            </a:r>
            <a:endParaRPr lang="ru-RU" sz="1200" b="1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1750652" y="5301628"/>
            <a:ext cx="1309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Счет на оплату</a:t>
            </a:r>
            <a:endParaRPr lang="ru-RU" sz="1200" b="1" i="1" dirty="0"/>
          </a:p>
        </p:txBody>
      </p:sp>
      <p:cxnSp>
        <p:nvCxnSpPr>
          <p:cNvPr id="73" name="Соединительная линия уступом 72"/>
          <p:cNvCxnSpPr>
            <a:stCxn id="349" idx="1"/>
            <a:endCxn id="70" idx="1"/>
          </p:cNvCxnSpPr>
          <p:nvPr/>
        </p:nvCxnSpPr>
        <p:spPr>
          <a:xfrm rot="10800000" flipH="1" flipV="1">
            <a:off x="1500190" y="4591529"/>
            <a:ext cx="247628" cy="270607"/>
          </a:xfrm>
          <a:prstGeom prst="bentConnector3">
            <a:avLst>
              <a:gd name="adj1" fmla="val -92316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stCxn id="406" idx="1"/>
            <a:endCxn id="71" idx="1"/>
          </p:cNvCxnSpPr>
          <p:nvPr/>
        </p:nvCxnSpPr>
        <p:spPr>
          <a:xfrm rot="10800000" flipH="1" flipV="1">
            <a:off x="1503138" y="5154524"/>
            <a:ext cx="247514" cy="285603"/>
          </a:xfrm>
          <a:prstGeom prst="bentConnector3">
            <a:avLst>
              <a:gd name="adj1" fmla="val -92358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 flipV="1">
            <a:off x="4169090" y="3000372"/>
            <a:ext cx="1203968" cy="857256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4800" b="1" dirty="0" smtClean="0"/>
              <a:t>Дерево задач </a:t>
            </a:r>
            <a:r>
              <a:rPr lang="ru-RU" sz="2800" b="1" dirty="0" smtClean="0"/>
              <a:t>(краткое представление)</a:t>
            </a:r>
            <a:endParaRPr lang="ru-RU" sz="4800" dirty="0"/>
          </a:p>
        </p:txBody>
      </p:sp>
      <p:pic>
        <p:nvPicPr>
          <p:cNvPr id="76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737646"/>
            <a:ext cx="3929090" cy="5214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8756" y="2387980"/>
          <a:ext cx="3540368" cy="48234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11410"/>
                <a:gridCol w="2928958"/>
              </a:tblGrid>
              <a:tr h="2161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baseline="300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12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714348" y="1815554"/>
            <a:ext cx="3929090" cy="430887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Понедельник, 30 июня 2008 г.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Решетова Светлана Ивановна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4929190" y="4157894"/>
            <a:ext cx="3857651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Календарь – все дела сотрудника за выбранный интервал времени.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Эффективное планирование и управление рабочим временем.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Из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календаря можно открыть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и создать новые задачи, установить и снять напоминания.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Одновременно может быть открыто несколько форм календаря (например, на разных сотрудников).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2462206"/>
            <a:ext cx="2805132" cy="633417"/>
          </a:xfrm>
          <a:prstGeom prst="rect">
            <a:avLst/>
          </a:prstGeom>
          <a:solidFill>
            <a:srgbClr val="D0D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Первая презентация.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ООО «Ромашка». Контактное лицо: Антонов Ю. М.</a:t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Ул. Малая Морская, д. 14, </a:t>
            </a:r>
            <a:r>
              <a:rPr lang="ru-RU" sz="1100" i="1" dirty="0" err="1" smtClean="0">
                <a:solidFill>
                  <a:schemeClr val="accent5">
                    <a:lumMod val="50000"/>
                  </a:schemeClr>
                </a:solidFill>
              </a:rPr>
              <a:t>оф</a:t>
            </a: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. 322</a:t>
            </a:r>
            <a:endParaRPr lang="ru-RU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614467" y="2686045"/>
            <a:ext cx="142876" cy="142876"/>
          </a:xfrm>
          <a:prstGeom prst="upArrow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62079" y="6215058"/>
            <a:ext cx="2805132" cy="633417"/>
          </a:xfrm>
          <a:prstGeom prst="rect">
            <a:avLst/>
          </a:prstGeom>
          <a:solidFill>
            <a:srgbClr val="D0D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Первая презентация.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ООО «Агат». Контактное лицо: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Моисеенко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А. А.</a:t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Петровский пр., д. 26</a:t>
            </a:r>
            <a:endParaRPr lang="ru-RU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623992" y="6462711"/>
            <a:ext cx="142876" cy="142876"/>
          </a:xfrm>
          <a:prstGeom prst="upArrow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4867285"/>
            <a:ext cx="2805132" cy="64294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Встреча.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ЗАО «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Тепломаш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». </a:t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Контактное лицо: Ким А. С.</a:t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В офисе.</a:t>
            </a:r>
            <a:endParaRPr lang="ru-RU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62079" y="4014792"/>
            <a:ext cx="2805132" cy="42862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Телефонный звонок.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ООО «Алмаз». Контактное лицо: Ким Ю. М. </a:t>
            </a: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233-24-10</a:t>
            </a:r>
            <a:endParaRPr lang="ru-RU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 flipV="1">
            <a:off x="1614467" y="4152906"/>
            <a:ext cx="142876" cy="142876"/>
          </a:xfrm>
          <a:prstGeom prst="upArrow">
            <a:avLst/>
          </a:prstGeom>
          <a:solidFill>
            <a:srgbClr val="A4ADFE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2214554"/>
            <a:ext cx="432000" cy="432000"/>
          </a:xfrm>
          <a:prstGeom prst="rect">
            <a:avLst/>
          </a:prstGeom>
          <a:solidFill>
            <a:srgbClr val="D0D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endParaRPr lang="ru-RU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3357562"/>
            <a:ext cx="432000" cy="432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endParaRPr lang="ru-RU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2786058"/>
            <a:ext cx="432000" cy="432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endParaRPr lang="ru-RU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000628" y="1785926"/>
            <a:ext cx="2143140" cy="215444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Цветовое кодирование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6072198" y="2315020"/>
            <a:ext cx="2428892" cy="215444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88EE"/>
                </a:solidFill>
              </a:rPr>
              <a:t>– сотрудника нет в офисе</a:t>
            </a:r>
            <a:endParaRPr lang="ru-RU" sz="1400" dirty="0">
              <a:solidFill>
                <a:srgbClr val="0088EE"/>
              </a:solidFill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6073330" y="2898776"/>
            <a:ext cx="2428892" cy="215444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– сотрудника свободен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6074462" y="3482532"/>
            <a:ext cx="2428892" cy="215444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– сотрудник занят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6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7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Календарь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(ежедневник)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737646"/>
            <a:ext cx="3929090" cy="24771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8756" y="2387980"/>
          <a:ext cx="3540368" cy="16459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11410"/>
                <a:gridCol w="2928958"/>
              </a:tblGrid>
              <a:tr h="22886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15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 smtClean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</a:t>
                      </a:r>
                      <a:r>
                        <a:rPr lang="ru-RU" sz="1600" b="1" baseline="30000" dirty="0" smtClean="0"/>
                        <a:t>00</a:t>
                      </a:r>
                      <a:endParaRPr lang="ru-RU" sz="1600" b="1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2886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714348" y="1815554"/>
            <a:ext cx="3929090" cy="430887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Понедельник, 30 июня 2008 г.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Решетова Светлана Ивановна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3025772"/>
            <a:ext cx="2805132" cy="903294"/>
          </a:xfrm>
          <a:prstGeom prst="rect">
            <a:avLst/>
          </a:prstGeom>
          <a:solidFill>
            <a:srgbClr val="D0DAF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Первая презентация.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ООО «Ромашка». Контактное лицо: Антонов Ю. М.</a:t>
            </a:r>
            <a:b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Участник: Решетова С. И.</a:t>
            </a:r>
          </a:p>
          <a:p>
            <a:pPr marL="180975"/>
            <a:r>
              <a:rPr lang="ru-RU" sz="1100" i="1" dirty="0" smtClean="0">
                <a:solidFill>
                  <a:schemeClr val="accent5">
                    <a:lumMod val="50000"/>
                  </a:schemeClr>
                </a:solidFill>
              </a:rPr>
              <a:t>Контролер: Довженко Б. В.</a:t>
            </a:r>
            <a:endParaRPr lang="ru-RU" sz="11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614467" y="3236911"/>
            <a:ext cx="142876" cy="142876"/>
          </a:xfrm>
          <a:prstGeom prst="upArrow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7" name="Заголовок 3"/>
          <p:cNvSpPr txBox="1">
            <a:spLocks/>
          </p:cNvSpPr>
          <p:nvPr/>
        </p:nvSpPr>
        <p:spPr>
          <a:xfrm>
            <a:off x="571472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Напоминания и уведомления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4" name="Соединительная линия уступом 33"/>
          <p:cNvCxnSpPr>
            <a:endCxn id="125" idx="1"/>
          </p:cNvCxnSpPr>
          <p:nvPr/>
        </p:nvCxnSpPr>
        <p:spPr>
          <a:xfrm rot="16200000" flipH="1">
            <a:off x="1285851" y="4157893"/>
            <a:ext cx="1143010" cy="285751"/>
          </a:xfrm>
          <a:prstGeom prst="bentConnector2">
            <a:avLst/>
          </a:prstGeom>
          <a:ln w="190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285752" cy="3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5143504" y="2716408"/>
            <a:ext cx="328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Напоминания о начале задачи;</a:t>
            </a:r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5143504" y="3495676"/>
            <a:ext cx="3714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Уведомления о завершении задачи;</a:t>
            </a:r>
          </a:p>
        </p:txBody>
      </p:sp>
      <p:sp>
        <p:nvSpPr>
          <p:cNvPr id="74" name="Text Box 44"/>
          <p:cNvSpPr txBox="1">
            <a:spLocks noChangeArrowheads="1"/>
          </p:cNvSpPr>
          <p:nvPr/>
        </p:nvSpPr>
        <p:spPr bwMode="auto">
          <a:xfrm>
            <a:off x="5143504" y="3073598"/>
            <a:ext cx="37147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Уведомления о том, что задача просрочена;</a:t>
            </a: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5143504" y="3829053"/>
            <a:ext cx="37147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Уведомление о переводе задачи в определенный результат;</a:t>
            </a:r>
          </a:p>
        </p:txBody>
      </p:sp>
      <p:cxnSp>
        <p:nvCxnSpPr>
          <p:cNvPr id="94" name="Соединительная линия уступом 93"/>
          <p:cNvCxnSpPr>
            <a:stCxn id="102" idx="1"/>
            <a:endCxn id="60" idx="3"/>
          </p:cNvCxnSpPr>
          <p:nvPr/>
        </p:nvCxnSpPr>
        <p:spPr>
          <a:xfrm rot="10800000" flipV="1">
            <a:off x="4572000" y="2240306"/>
            <a:ext cx="571504" cy="138548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44"/>
          <p:cNvSpPr txBox="1">
            <a:spLocks noChangeArrowheads="1"/>
          </p:cNvSpPr>
          <p:nvPr/>
        </p:nvSpPr>
        <p:spPr bwMode="auto">
          <a:xfrm>
            <a:off x="5143504" y="2000240"/>
            <a:ext cx="328614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Предварительные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(за установленное время);</a:t>
            </a:r>
          </a:p>
        </p:txBody>
      </p:sp>
      <p:pic>
        <p:nvPicPr>
          <p:cNvPr id="103" name="Рисунок 10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09871"/>
            <a:ext cx="285752" cy="3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Рисунок 10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67061"/>
            <a:ext cx="285752" cy="3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Рисунок 10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98664"/>
            <a:ext cx="285752" cy="3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Рисунок 10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22529"/>
            <a:ext cx="285752" cy="3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3" name="Соединительная линия уступом 112"/>
          <p:cNvCxnSpPr>
            <a:stCxn id="68" idx="1"/>
            <a:endCxn id="103" idx="3"/>
          </p:cNvCxnSpPr>
          <p:nvPr/>
        </p:nvCxnSpPr>
        <p:spPr>
          <a:xfrm rot="10800000" flipV="1">
            <a:off x="4572000" y="2870297"/>
            <a:ext cx="571504" cy="103874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74" idx="1"/>
            <a:endCxn id="104" idx="3"/>
          </p:cNvCxnSpPr>
          <p:nvPr/>
        </p:nvCxnSpPr>
        <p:spPr>
          <a:xfrm rot="10800000" flipV="1">
            <a:off x="4572000" y="3227487"/>
            <a:ext cx="571504" cy="103874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>
            <a:stCxn id="73" idx="1"/>
            <a:endCxn id="105" idx="3"/>
          </p:cNvCxnSpPr>
          <p:nvPr/>
        </p:nvCxnSpPr>
        <p:spPr>
          <a:xfrm rot="10800000" flipV="1">
            <a:off x="4572000" y="3649564"/>
            <a:ext cx="571504" cy="113399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>
            <a:stCxn id="81" idx="1"/>
            <a:endCxn id="106" idx="3"/>
          </p:cNvCxnSpPr>
          <p:nvPr/>
        </p:nvCxnSpPr>
        <p:spPr>
          <a:xfrm rot="10800000" flipV="1">
            <a:off x="4572000" y="4069119"/>
            <a:ext cx="571504" cy="117710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Рисунок 124" descr="C:\Documents and Settings\User\Local Settings\Temporary Internet Files\Content.IE5\F2EZTA9R\MCj04339410000[1]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51508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Рисунок 125" descr="C:\Documents and Settings\User\Local Settings\Temporary Internet Files\Content.IE5\F2EZTA9R\MCj04339420000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086588"/>
            <a:ext cx="7143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Text Box 44"/>
          <p:cNvSpPr txBox="1">
            <a:spLocks noChangeArrowheads="1"/>
          </p:cNvSpPr>
          <p:nvPr/>
        </p:nvSpPr>
        <p:spPr bwMode="auto">
          <a:xfrm>
            <a:off x="4214810" y="5357826"/>
            <a:ext cx="4143404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/>
              <a:t>Напоминания выводятся прямо на экран и сопровождаются миганием ярлыка в панели задач </a:t>
            </a:r>
            <a:r>
              <a:rPr lang="en-US" sz="1400" dirty="0" smtClean="0">
                <a:latin typeface="Calibri" pitchFamily="34" charset="0"/>
              </a:rPr>
              <a:t>Windows</a:t>
            </a:r>
            <a:r>
              <a:rPr lang="en-US" sz="1400" dirty="0" smtClean="0"/>
              <a:t>. </a:t>
            </a:r>
            <a:r>
              <a:rPr lang="ru-RU" sz="1400" dirty="0" smtClean="0"/>
              <a:t>Их просто невозможно не заметить!</a:t>
            </a:r>
          </a:p>
        </p:txBody>
      </p:sp>
      <p:sp>
        <p:nvSpPr>
          <p:cNvPr id="143" name="Text Box 44"/>
          <p:cNvSpPr txBox="1">
            <a:spLocks noChangeArrowheads="1"/>
          </p:cNvSpPr>
          <p:nvPr/>
        </p:nvSpPr>
        <p:spPr bwMode="auto">
          <a:xfrm>
            <a:off x="2714612" y="4615550"/>
            <a:ext cx="435771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accent6"/>
                </a:solidFill>
              </a:rPr>
              <a:t>Раздельно могут настраиваться напоминания и уведомления для участников и контролера задачи.</a:t>
            </a:r>
          </a:p>
        </p:txBody>
      </p:sp>
      <p:cxnSp>
        <p:nvCxnSpPr>
          <p:cNvPr id="146" name="Соединительная линия уступом 33"/>
          <p:cNvCxnSpPr>
            <a:stCxn id="125" idx="2"/>
            <a:endCxn id="126" idx="1"/>
          </p:cNvCxnSpPr>
          <p:nvPr/>
        </p:nvCxnSpPr>
        <p:spPr>
          <a:xfrm rot="16200000" flipH="1">
            <a:off x="2339563" y="5247323"/>
            <a:ext cx="250033" cy="214314"/>
          </a:xfrm>
          <a:prstGeom prst="bentConnector2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Рисунок 148" descr="C:\Documents and Settings\User\Local Settings\Temporary Internet Files\Content.IE5\YJ73SIDA\MCj0433943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80096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0" name="Соединительная линия уступом 33"/>
          <p:cNvCxnSpPr>
            <a:stCxn id="125" idx="2"/>
            <a:endCxn id="149" idx="1"/>
          </p:cNvCxnSpPr>
          <p:nvPr/>
        </p:nvCxnSpPr>
        <p:spPr>
          <a:xfrm rot="16200000" flipH="1">
            <a:off x="2018092" y="5568794"/>
            <a:ext cx="892975" cy="214314"/>
          </a:xfrm>
          <a:prstGeom prst="bentConnector2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071670" y="3071810"/>
            <a:ext cx="1571636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</a:t>
            </a:r>
          </a:p>
        </p:txBody>
      </p:sp>
      <p:cxnSp>
        <p:nvCxnSpPr>
          <p:cNvPr id="42" name="Соединительная линия уступом 41"/>
          <p:cNvCxnSpPr>
            <a:stCxn id="25" idx="2"/>
            <a:endCxn id="28" idx="1"/>
          </p:cNvCxnSpPr>
          <p:nvPr/>
        </p:nvCxnSpPr>
        <p:spPr>
          <a:xfrm rot="16200000" flipH="1">
            <a:off x="1587083" y="2980131"/>
            <a:ext cx="683423" cy="285752"/>
          </a:xfrm>
          <a:prstGeom prst="bentConnector2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44" idx="2"/>
            <a:endCxn id="46" idx="1"/>
          </p:cNvCxnSpPr>
          <p:nvPr/>
        </p:nvCxnSpPr>
        <p:spPr>
          <a:xfrm rot="16200000" flipH="1">
            <a:off x="4982769" y="4018363"/>
            <a:ext cx="678661" cy="2643206"/>
          </a:xfrm>
          <a:prstGeom prst="bentConnector2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Управление продажами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000100" y="1995478"/>
            <a:ext cx="1571636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4214818"/>
            <a:ext cx="1571636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выпол-ненных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643702" y="5286388"/>
            <a:ext cx="1571636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Счет-фактура</a:t>
            </a:r>
          </a:p>
        </p:txBody>
      </p:sp>
      <p:cxnSp>
        <p:nvCxnSpPr>
          <p:cNvPr id="53" name="Соединительная линия уступом 41"/>
          <p:cNvCxnSpPr>
            <a:stCxn id="45" idx="1"/>
            <a:endCxn id="28" idx="2"/>
          </p:cNvCxnSpPr>
          <p:nvPr/>
        </p:nvCxnSpPr>
        <p:spPr>
          <a:xfrm rot="10800000">
            <a:off x="2857488" y="3857629"/>
            <a:ext cx="2214578" cy="750099"/>
          </a:xfrm>
          <a:prstGeom prst="bentConnector2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41"/>
          <p:cNvCxnSpPr>
            <a:stCxn id="44" idx="1"/>
            <a:endCxn id="28" idx="2"/>
          </p:cNvCxnSpPr>
          <p:nvPr/>
        </p:nvCxnSpPr>
        <p:spPr>
          <a:xfrm rot="10800000">
            <a:off x="2857488" y="3857629"/>
            <a:ext cx="357190" cy="750099"/>
          </a:xfrm>
          <a:prstGeom prst="bentConnector2">
            <a:avLst/>
          </a:prstGeom>
          <a:ln w="127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214678" y="4214818"/>
            <a:ext cx="1571636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Товарная накладная</a:t>
            </a:r>
          </a:p>
        </p:txBody>
      </p:sp>
      <p:cxnSp>
        <p:nvCxnSpPr>
          <p:cNvPr id="84" name="Соединительная линия уступом 47"/>
          <p:cNvCxnSpPr>
            <a:stCxn id="45" idx="2"/>
            <a:endCxn id="46" idx="1"/>
          </p:cNvCxnSpPr>
          <p:nvPr/>
        </p:nvCxnSpPr>
        <p:spPr>
          <a:xfrm rot="16200000" flipH="1">
            <a:off x="5911463" y="4947057"/>
            <a:ext cx="678661" cy="785818"/>
          </a:xfrm>
          <a:prstGeom prst="bentConnector2">
            <a:avLst/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4429124" y="3071810"/>
            <a:ext cx="1571636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оплатой счета</a:t>
            </a:r>
          </a:p>
        </p:txBody>
      </p:sp>
      <p:cxnSp>
        <p:nvCxnSpPr>
          <p:cNvPr id="90" name="Соединительная линия уступом 41"/>
          <p:cNvCxnSpPr>
            <a:stCxn id="28" idx="3"/>
            <a:endCxn id="89" idx="1"/>
          </p:cNvCxnSpPr>
          <p:nvPr/>
        </p:nvCxnSpPr>
        <p:spPr>
          <a:xfrm>
            <a:off x="3643306" y="3464719"/>
            <a:ext cx="785818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4429124" y="1928802"/>
            <a:ext cx="4286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defRPr/>
            </a:pPr>
            <a:r>
              <a:rPr lang="ru-RU" sz="1100" dirty="0" smtClean="0">
                <a:solidFill>
                  <a:schemeClr val="accent2"/>
                </a:solidFill>
              </a:rPr>
              <a:t>Создание счета приводит к автоматическому созданию плановой задачи «Оплата счета» в историю взаимоотношений с этим клиентом через установленное время (например, 5 дней). Программа напомнит менеджеру, что счет должен быть оплачен.</a:t>
            </a:r>
          </a:p>
        </p:txBody>
      </p:sp>
      <p:sp>
        <p:nvSpPr>
          <p:cNvPr id="94" name="Равнобедренный треугольник 93"/>
          <p:cNvSpPr/>
          <p:nvPr/>
        </p:nvSpPr>
        <p:spPr>
          <a:xfrm flipV="1">
            <a:off x="4500562" y="2786058"/>
            <a:ext cx="360000" cy="144000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592110" y="4291018"/>
            <a:ext cx="21812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Счет на оплату содержит реквизиты продавца, условия поставки товара или оказания услуг, их полный перечень с указанием цен, объемов, общей стоимости, налогов и т. п. </a:t>
            </a:r>
          </a:p>
          <a:p>
            <a:pPr>
              <a:spcBef>
                <a:spcPts val="600"/>
              </a:spcBef>
              <a:defRPr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Печатные формы соответствуют предъявляемым к ним требованиям со стороны контролирующих и регламентирующих органов.</a:t>
            </a:r>
          </a:p>
        </p:txBody>
      </p:sp>
      <p:sp>
        <p:nvSpPr>
          <p:cNvPr id="97" name="Равнобедренный треугольник 96"/>
          <p:cNvSpPr/>
          <p:nvPr/>
        </p:nvSpPr>
        <p:spPr>
          <a:xfrm>
            <a:off x="2071670" y="4033842"/>
            <a:ext cx="360000" cy="144000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Создание договора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42910" y="1785926"/>
            <a:ext cx="392909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4288"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1. Вы строите шаблон договора в привычной среде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Microsoft Word.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Такой шаблон должен содержать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поля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– специально помеченные места, которые будут заполнены из программы «Экспресс-Контакт».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5143514" y="1857364"/>
            <a:ext cx="3071834" cy="4429156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200"/>
              </a:spcAft>
            </a:pPr>
            <a:endParaRPr lang="ru-RU" sz="1000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4286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75196" y="1857364"/>
            <a:ext cx="3000396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200"/>
              </a:spcAft>
            </a:pPr>
            <a:r>
              <a:rPr lang="ru-RU" sz="1000" b="1" dirty="0" smtClean="0">
                <a:solidFill>
                  <a:schemeClr val="tx1"/>
                </a:solidFill>
              </a:rPr>
              <a:t>Договор поставки №</a:t>
            </a:r>
            <a:r>
              <a:rPr lang="ru-RU" sz="1000" b="1" dirty="0" smtClean="0">
                <a:solidFill>
                  <a:srgbClr val="C00000"/>
                </a:solidFill>
              </a:rPr>
              <a:t>номер</a:t>
            </a:r>
          </a:p>
          <a:p>
            <a:pPr lvl="0" algn="just" fontAlgn="base">
              <a:spcBef>
                <a:spcPts val="200"/>
              </a:spcBef>
              <a:spcAft>
                <a:spcPts val="40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г.Санкт-Петербург 	</a:t>
            </a:r>
            <a:r>
              <a:rPr lang="ru-RU" sz="1000" dirty="0" smtClean="0">
                <a:solidFill>
                  <a:srgbClr val="C00000"/>
                </a:solidFill>
              </a:rPr>
              <a:t>дата договора</a:t>
            </a:r>
            <a:r>
              <a:rPr lang="ru-RU" sz="1000" dirty="0" smtClean="0">
                <a:solidFill>
                  <a:schemeClr val="tx1"/>
                </a:solidFill>
              </a:rPr>
              <a:t>  г.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ООО «Модус-В», именуемое в дальнейшем «Поставщик», в лице </a:t>
            </a:r>
            <a:r>
              <a:rPr lang="ru-RU" sz="1000" dirty="0" smtClean="0">
                <a:solidFill>
                  <a:srgbClr val="C00000"/>
                </a:solidFill>
              </a:rPr>
              <a:t>Должность-1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rgbClr val="C00000"/>
                </a:solidFill>
              </a:rPr>
              <a:t>ФИО-1</a:t>
            </a:r>
            <a:r>
              <a:rPr lang="ru-RU" sz="1000" dirty="0" smtClean="0">
                <a:solidFill>
                  <a:schemeClr val="tx1"/>
                </a:solidFill>
              </a:rPr>
              <a:t>,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действующего на основании </a:t>
            </a:r>
            <a:r>
              <a:rPr lang="ru-RU" sz="1000" dirty="0" smtClean="0">
                <a:solidFill>
                  <a:srgbClr val="C00000"/>
                </a:solidFill>
              </a:rPr>
              <a:t>Основание-1</a:t>
            </a:r>
            <a:r>
              <a:rPr lang="ru-RU" sz="1000" dirty="0" smtClean="0">
                <a:solidFill>
                  <a:schemeClr val="tx1"/>
                </a:solidFill>
              </a:rPr>
              <a:t>, с одной стороны, и    </a:t>
            </a:r>
            <a:r>
              <a:rPr lang="ru-RU" sz="1000" dirty="0" smtClean="0">
                <a:solidFill>
                  <a:srgbClr val="C00000"/>
                </a:solidFill>
              </a:rPr>
              <a:t>Клиент       </a:t>
            </a:r>
            <a:r>
              <a:rPr lang="ru-RU" sz="1000" dirty="0" smtClean="0">
                <a:solidFill>
                  <a:schemeClr val="tx1"/>
                </a:solidFill>
              </a:rPr>
              <a:t>, именуемое в дальнейшем «Заказчик», в лице </a:t>
            </a:r>
            <a:r>
              <a:rPr lang="ru-RU" sz="1000" dirty="0" smtClean="0">
                <a:solidFill>
                  <a:srgbClr val="C00000"/>
                </a:solidFill>
              </a:rPr>
              <a:t>Должность-2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rgbClr val="C00000"/>
                </a:solidFill>
              </a:rPr>
              <a:t>ФИО-2</a:t>
            </a:r>
            <a:r>
              <a:rPr lang="ru-RU" sz="1000" dirty="0" smtClean="0">
                <a:solidFill>
                  <a:schemeClr val="tx1"/>
                </a:solidFill>
              </a:rPr>
              <a:t>,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действующего на основании</a:t>
            </a:r>
            <a:r>
              <a:rPr lang="ru-RU" sz="1000" dirty="0" smtClean="0">
                <a:solidFill>
                  <a:srgbClr val="C00000"/>
                </a:solidFill>
              </a:rPr>
              <a:t> Основание-2</a:t>
            </a:r>
            <a:r>
              <a:rPr lang="ru-RU" sz="1000" dirty="0" smtClean="0">
                <a:solidFill>
                  <a:schemeClr val="tx1"/>
                </a:solidFill>
              </a:rPr>
              <a:t>, с другой стороны, заключили настоящий Договор о ниже-</a:t>
            </a:r>
          </a:p>
          <a:p>
            <a:pPr lvl="0" algn="just" fontAlgn="base">
              <a:spcBef>
                <a:spcPct val="0"/>
              </a:spcBef>
            </a:pPr>
            <a:endParaRPr lang="ru-RU" sz="1000" dirty="0" smtClean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ООО «Модус-В» 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191186, РФ, СПб, Малый пр., д. 28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ИНН 7825107325 / КПП 782501001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Р/с № 40702810800000000082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КБ «Финансовый капитал»  г. С.-Пб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к/с № 30101810700000000741 БИК 044030741 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b="1" dirty="0" smtClean="0">
                <a:solidFill>
                  <a:srgbClr val="FFFFFF"/>
                </a:solidFill>
              </a:rPr>
              <a:t/>
            </a:r>
            <a:br>
              <a:rPr lang="ru-RU" sz="1000" b="1" dirty="0" smtClean="0">
                <a:solidFill>
                  <a:srgbClr val="FFFFFF"/>
                </a:solidFill>
              </a:rPr>
            </a:br>
            <a:r>
              <a:rPr lang="ru-RU" sz="1000" b="1" dirty="0" smtClean="0">
                <a:solidFill>
                  <a:srgbClr val="C00000"/>
                </a:solidFill>
              </a:rPr>
              <a:t>Клиент 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rgbClr val="C00000"/>
                </a:solidFill>
              </a:rPr>
              <a:t>Юридический адрес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ИНН </a:t>
            </a:r>
            <a:r>
              <a:rPr lang="ru-RU" sz="1000" dirty="0" err="1" smtClean="0">
                <a:solidFill>
                  <a:srgbClr val="C00000"/>
                </a:solidFill>
              </a:rPr>
              <a:t>ИНН-клиент</a:t>
            </a:r>
            <a:r>
              <a:rPr lang="ru-RU" sz="1000" dirty="0" smtClean="0">
                <a:solidFill>
                  <a:srgbClr val="C00000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/ КПП </a:t>
            </a:r>
            <a:r>
              <a:rPr lang="ru-RU" sz="1000" dirty="0" err="1" smtClean="0">
                <a:solidFill>
                  <a:srgbClr val="C00000"/>
                </a:solidFill>
              </a:rPr>
              <a:t>КПП-клиент</a:t>
            </a:r>
            <a:endParaRPr lang="ru-RU" sz="1000" dirty="0" smtClean="0">
              <a:solidFill>
                <a:srgbClr val="C00000"/>
              </a:solidFill>
            </a:endParaRP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Р/с </a:t>
            </a:r>
            <a:r>
              <a:rPr lang="ru-RU" sz="1000" dirty="0" smtClean="0">
                <a:solidFill>
                  <a:srgbClr val="C00000"/>
                </a:solidFill>
              </a:rPr>
              <a:t>Р/с-клиент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rgbClr val="C00000"/>
                </a:solidFill>
              </a:rPr>
              <a:t>Банк-клиент</a:t>
            </a:r>
          </a:p>
          <a:p>
            <a:pPr lvl="0" algn="just" fontAlgn="base">
              <a:spcBef>
                <a:spcPct val="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к/с </a:t>
            </a:r>
            <a:r>
              <a:rPr lang="ru-RU" sz="1000" dirty="0" smtClean="0">
                <a:solidFill>
                  <a:srgbClr val="C00000"/>
                </a:solidFill>
              </a:rPr>
              <a:t>К/с-клиент</a:t>
            </a:r>
            <a:r>
              <a:rPr lang="ru-RU" sz="1000" dirty="0" smtClean="0">
                <a:solidFill>
                  <a:schemeClr val="tx1"/>
                </a:solidFill>
              </a:rPr>
              <a:t> БИК </a:t>
            </a:r>
            <a:r>
              <a:rPr lang="ru-RU" sz="1000" dirty="0" err="1" smtClean="0">
                <a:solidFill>
                  <a:srgbClr val="C00000"/>
                </a:solidFill>
              </a:rPr>
              <a:t>БИК-клиент</a:t>
            </a:r>
            <a:endParaRPr lang="ru-RU" sz="1000" dirty="0" smtClean="0">
              <a:solidFill>
                <a:srgbClr val="C00000"/>
              </a:solidFill>
            </a:endParaRPr>
          </a:p>
          <a:p>
            <a:pPr algn="ctr"/>
            <a:endParaRPr lang="ru-RU" sz="1000" dirty="0"/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5072076" y="3571876"/>
            <a:ext cx="3214710" cy="500066"/>
          </a:xfrm>
          <a:prstGeom prst="doubleWave">
            <a:avLst>
              <a:gd name="adj1" fmla="val 10319"/>
              <a:gd name="adj2" fmla="val -481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77" name="Picture 5" descr="C:\Documents and Settings\User\Рабочий стол\Work\IMG\Logo_progs\word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58" y="1428736"/>
            <a:ext cx="642932" cy="642932"/>
          </a:xfrm>
          <a:prstGeom prst="rect">
            <a:avLst/>
          </a:prstGeom>
          <a:noFill/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50848" y="5362588"/>
            <a:ext cx="363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Шаблонов может быть построено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несколько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–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для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каждого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типа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договора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(договор поставки, договор сопровождения, договор купли-продажи и т. п.).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56162" y="3000372"/>
            <a:ext cx="3929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4288"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2. Договор создается в экранной форме программы «Экспресс-Контакт».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4" name="Прямая соединительная линия 23"/>
          <p:cNvCxnSpPr>
            <a:stCxn id="18" idx="1"/>
          </p:cNvCxnSpPr>
          <p:nvPr/>
        </p:nvCxnSpPr>
        <p:spPr>
          <a:xfrm rot="10800000" flipV="1">
            <a:off x="642910" y="2370702"/>
            <a:ext cx="1588" cy="398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42910" y="4547724"/>
            <a:ext cx="37862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4288"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3. По вашей команде договор формируется и его печатная версия в формате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Microsoft Word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сохранятся в реестре договоров.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6" name="Picture 11" descr="jur_perso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678782"/>
            <a:ext cx="500066" cy="587505"/>
          </a:xfrm>
          <a:prstGeom prst="rect">
            <a:avLst/>
          </a:prstGeom>
          <a:noFill/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709302" y="3582232"/>
            <a:ext cx="20054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14288">
              <a:spcBef>
                <a:spcPct val="45000"/>
              </a:spcBef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Договор поставки №08/32</a:t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28.09.2008 г.</a:t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ЗАО «Тор»</a:t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Директор Ким Ю. А.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3320040" y="4009027"/>
            <a:ext cx="790996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27" idx="3"/>
          </p:cNvCxnSpPr>
          <p:nvPr/>
        </p:nvCxnSpPr>
        <p:spPr>
          <a:xfrm flipV="1">
            <a:off x="3714744" y="2571744"/>
            <a:ext cx="1428760" cy="1425987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7" idx="3"/>
          </p:cNvCxnSpPr>
          <p:nvPr/>
        </p:nvCxnSpPr>
        <p:spPr>
          <a:xfrm>
            <a:off x="3714744" y="3997731"/>
            <a:ext cx="1428760" cy="1217219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870584" y="3672705"/>
            <a:ext cx="1500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indent="14288" algn="ctr">
              <a:spcBef>
                <a:spcPct val="45000"/>
              </a:spcBef>
              <a:defRPr/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Ваш текст договора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9630" y="2039928"/>
            <a:ext cx="428628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solidFill>
                  <a:srgbClr val="0070C0"/>
                </a:solidFill>
              </a:rPr>
              <a:t> 08/32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5980" y="2241542"/>
            <a:ext cx="815980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0070C0"/>
                </a:solidFill>
              </a:rPr>
              <a:t>28.09.2008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67528" y="2590794"/>
            <a:ext cx="1357322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Директора Орлова Е. Е.,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16" y="2747958"/>
            <a:ext cx="714380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Устава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6934" y="2897184"/>
            <a:ext cx="682630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ЗАО «Тор»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15140" y="3044822"/>
            <a:ext cx="1357322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Директора Ким Ю. М.,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16" y="3208336"/>
            <a:ext cx="714380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</a:rPr>
              <a:t>Устава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72092" y="5187962"/>
            <a:ext cx="714380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>
                <a:solidFill>
                  <a:srgbClr val="0070C0"/>
                </a:solidFill>
              </a:rPr>
              <a:t>ЗАО «Тор»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60980" y="5340362"/>
            <a:ext cx="2382854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197136, РФ, СПб, Ординарная ул., д. 21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27682" y="5492762"/>
            <a:ext cx="687392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7826218436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48452" y="5494352"/>
            <a:ext cx="687392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782611001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54656" y="5643578"/>
            <a:ext cx="2182828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40702820400000000106 КБ «ВТБ-24»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54656" y="5795978"/>
            <a:ext cx="2182828" cy="15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30101811200000000422 БИК 044030422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37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7224" y="1714488"/>
            <a:ext cx="764386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CRM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(англ.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customers relationship management –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управление взаимоотношениями с клиентами)</a:t>
            </a:r>
            <a:r>
              <a:rPr lang="ru-RU" sz="1400" dirty="0" smtClean="0">
                <a:latin typeface="Calibri" pitchFamily="34" charset="0"/>
              </a:rPr>
              <a:t> – это современная бизнес-стратегия, нацеленная на создание долговременных и прибыльных взаимоотношений с клиентами через понимание их индивидуальных потребностей.</a:t>
            </a:r>
          </a:p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CRM-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система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– это комплекс инструментов по работе с информацией, включающий в себя клиентскую базу, а также ряд методик, позволяющих систематизировать данные и регламентировать порядок работы с ними.</a:t>
            </a:r>
          </a:p>
          <a:p>
            <a:pPr marL="3497263">
              <a:spcAft>
                <a:spcPts val="8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Цель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CRM-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системы</a:t>
            </a:r>
            <a:r>
              <a:rPr lang="ru-RU" sz="1400" dirty="0" smtClean="0">
                <a:latin typeface="Calibri" pitchFamily="34" charset="0"/>
              </a:rPr>
              <a:t> – увеличение доходности предприятия путем автоматизации процессов </a:t>
            </a:r>
            <a:r>
              <a:rPr lang="ru-RU" sz="1400" i="1" dirty="0" smtClean="0">
                <a:latin typeface="Calibri" pitchFamily="34" charset="0"/>
              </a:rPr>
              <a:t>продажи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i="1" dirty="0" smtClean="0">
                <a:latin typeface="Calibri" pitchFamily="34" charset="0"/>
              </a:rPr>
              <a:t>маркетинга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i="1" dirty="0" smtClean="0">
                <a:latin typeface="Calibri" pitchFamily="34" charset="0"/>
              </a:rPr>
              <a:t>обслуживания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i="1" dirty="0" smtClean="0">
                <a:latin typeface="Calibri" pitchFamily="34" charset="0"/>
              </a:rPr>
              <a:t>клиентов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i="1" dirty="0" smtClean="0">
                <a:latin typeface="Calibri" pitchFamily="34" charset="0"/>
              </a:rPr>
              <a:t>документооборота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3497263"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Задачи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CRM-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системы:</a:t>
            </a:r>
          </a:p>
          <a:p>
            <a:pPr marL="3497263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—"/>
            </a:pPr>
            <a:r>
              <a:rPr lang="ru-RU" sz="1400" dirty="0" smtClean="0"/>
              <a:t> систематизация работы с клиентами;</a:t>
            </a:r>
          </a:p>
          <a:p>
            <a:pPr marL="3497263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—"/>
            </a:pPr>
            <a:r>
              <a:rPr lang="ru-RU" sz="1400" dirty="0" smtClean="0"/>
              <a:t> снижение издержек на выполнение рутинных операций;</a:t>
            </a:r>
          </a:p>
          <a:p>
            <a:pPr marL="3497263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—"/>
            </a:pPr>
            <a:r>
              <a:rPr lang="ru-RU" sz="1400" dirty="0" smtClean="0"/>
              <a:t> повышение производительности и качества работы сотрудников;</a:t>
            </a:r>
          </a:p>
          <a:p>
            <a:pPr marL="3497263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—"/>
            </a:pPr>
            <a:r>
              <a:rPr lang="ru-RU" sz="1400" dirty="0" smtClean="0"/>
              <a:t> обеспечение эффективного планирования и  управления рабочим временем;</a:t>
            </a:r>
          </a:p>
          <a:p>
            <a:pPr marL="3497263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—"/>
            </a:pPr>
            <a:r>
              <a:rPr lang="ru-RU" sz="1400" dirty="0" smtClean="0"/>
              <a:t> обеспечение доступности и высокой надежности хранения информации;</a:t>
            </a: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CRM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и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CRM-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системы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071538" y="3500438"/>
          <a:ext cx="292895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6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6860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Структура клиентской базы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Отчеты по задачам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Активность сотрудников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Воронка продаж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Объемы продаж, суммы сделок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Отгрузки и оплаты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Динамика поступлений и реализации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Контроль и анализ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8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Программа «Экспресс-Контакт»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611188" y="1844675"/>
            <a:ext cx="8208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819124" y="1709726"/>
            <a:ext cx="3429024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Структура клиентов: как о нас узнали</a:t>
            </a:r>
            <a:endParaRPr lang="ru-RU" sz="1600" b="1" u="sng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571472" y="2000240"/>
          <a:ext cx="421484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714348" y="4286256"/>
          <a:ext cx="364333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Скругленный прямоугольник 4"/>
          <p:cNvSpPr/>
          <p:nvPr/>
        </p:nvSpPr>
        <p:spPr>
          <a:xfrm>
            <a:off x="928662" y="4000504"/>
            <a:ext cx="3071834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Эффективность рекламы в СМИ:</a:t>
            </a:r>
            <a:endParaRPr lang="ru-RU" sz="1600" b="1" u="sng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978978" y="1999334"/>
          <a:ext cx="3164922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Скругленный прямоугольник 4"/>
          <p:cNvSpPr/>
          <p:nvPr/>
        </p:nvSpPr>
        <p:spPr>
          <a:xfrm>
            <a:off x="4929190" y="1699068"/>
            <a:ext cx="3143272" cy="36766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Структура клиентов по регионам</a:t>
            </a:r>
            <a:endParaRPr lang="ru-RU" sz="1600" b="1" u="sng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929190" y="4481908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Скругленный прямоугольник 4"/>
          <p:cNvSpPr/>
          <p:nvPr/>
        </p:nvSpPr>
        <p:spPr>
          <a:xfrm>
            <a:off x="4857752" y="4114240"/>
            <a:ext cx="3286148" cy="36766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Структура клиентов по размеру</a:t>
            </a:r>
            <a:endParaRPr lang="ru-RU" sz="1600" b="1" u="sng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клиентской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базы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5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698272" y="1844675"/>
            <a:ext cx="8208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20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159018" y="2000240"/>
          <a:ext cx="457203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Скругленный прямоугольник 4"/>
          <p:cNvSpPr/>
          <p:nvPr/>
        </p:nvSpPr>
        <p:spPr>
          <a:xfrm>
            <a:off x="4357686" y="1662100"/>
            <a:ext cx="4143404" cy="36766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Структура клиентов по отраслям</a:t>
            </a:r>
            <a:endParaRPr lang="ru-RU" sz="1600" b="1" u="sng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15480" y="1928802"/>
          <a:ext cx="35719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858356" y="1647359"/>
            <a:ext cx="3286147" cy="32385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solidFill>
                  <a:schemeClr val="accent6">
                    <a:lumMod val="75000"/>
                  </a:schemeClr>
                </a:solidFill>
              </a:rPr>
              <a:t>Рост числа клиентов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728" y="2071678"/>
            <a:ext cx="353943" cy="1428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00" spc="600" dirty="0" smtClean="0"/>
              <a:t>клиенты</a:t>
            </a:r>
            <a:endParaRPr lang="ru-RU" sz="1100" spc="6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14348" y="4315284"/>
          <a:ext cx="35719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Скругленный прямоугольник 4"/>
          <p:cNvSpPr/>
          <p:nvPr/>
        </p:nvSpPr>
        <p:spPr>
          <a:xfrm>
            <a:off x="858356" y="4077157"/>
            <a:ext cx="3286148" cy="28053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solidFill>
                  <a:schemeClr val="accent6">
                    <a:lumMod val="75000"/>
                  </a:schemeClr>
                </a:solidFill>
              </a:rPr>
              <a:t>Уход клиентов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28" y="4429132"/>
            <a:ext cx="353943" cy="15001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00" spc="600" dirty="0" smtClean="0"/>
              <a:t>клиенты</a:t>
            </a:r>
            <a:endParaRPr lang="ru-RU" sz="1100" spc="600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клиентской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базы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Результаты оперативных задач</a:t>
            </a:r>
            <a:endParaRPr lang="ru-RU" sz="4800" b="1" dirty="0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857224" y="2459599"/>
          <a:ext cx="3500462" cy="175066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11201"/>
                <a:gridCol w="989261"/>
              </a:tblGrid>
              <a:tr h="40155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Результат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Задач</a:t>
                      </a:r>
                      <a:r>
                        <a:rPr lang="ru-RU" sz="1100" b="1" baseline="0" dirty="0" smtClean="0"/>
                        <a:t> с результатом</a:t>
                      </a:r>
                      <a:endParaRPr lang="ru-RU" sz="1100" b="1" dirty="0"/>
                    </a:p>
                  </a:txBody>
                  <a:tcPr anchor="ctr"/>
                </a:tc>
              </a:tr>
              <a:tr h="2509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ЛПР недоступно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</a:t>
                      </a:r>
                      <a:endParaRPr lang="ru-RU" sz="1100" dirty="0"/>
                    </a:p>
                  </a:txBody>
                  <a:tcPr anchor="ctr"/>
                </a:tc>
              </a:tr>
              <a:tr h="2509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 удалось выяснить</a:t>
                      </a:r>
                      <a:r>
                        <a:rPr lang="ru-RU" sz="1100" baseline="0" dirty="0" smtClean="0"/>
                        <a:t> ЛПР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212</a:t>
                      </a:r>
                      <a:endParaRPr lang="ru-RU" sz="1100" dirty="0"/>
                    </a:p>
                  </a:txBody>
                  <a:tcPr anchor="ctr"/>
                </a:tc>
              </a:tr>
              <a:tr h="25097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 удалось</a:t>
                      </a:r>
                      <a:r>
                        <a:rPr lang="ru-RU" sz="1100" baseline="0" dirty="0" smtClean="0"/>
                        <a:t> дозвониться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</a:t>
                      </a:r>
                      <a:endParaRPr lang="ru-RU" sz="1100" dirty="0"/>
                    </a:p>
                  </a:txBody>
                  <a:tcPr anchor="ctr"/>
                </a:tc>
              </a:tr>
              <a:tr h="28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ЛПР выяснено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1104</a:t>
                      </a:r>
                      <a:endParaRPr lang="ru-RU" sz="1100" dirty="0"/>
                    </a:p>
                  </a:txBody>
                  <a:tcPr anchor="ctr"/>
                </a:tc>
              </a:tr>
              <a:tr h="250971">
                <a:tc>
                  <a:txBody>
                    <a:bodyPr/>
                    <a:lstStyle/>
                    <a:p>
                      <a:r>
                        <a:rPr lang="ru-RU" sz="1100" b="0" i="1" dirty="0" smtClean="0"/>
                        <a:t>Итого</a:t>
                      </a:r>
                      <a:endParaRPr lang="ru-RU" sz="11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1" dirty="0" smtClean="0"/>
                        <a:t>1420</a:t>
                      </a:r>
                      <a:endParaRPr lang="ru-RU" sz="1100" b="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85786" y="2146633"/>
            <a:ext cx="3071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Задача: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Телефонный звонок (выход на ЛПР)</a:t>
            </a:r>
            <a:endParaRPr lang="en-US" sz="11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4799014" y="2439999"/>
          <a:ext cx="3500462" cy="1981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00330"/>
                <a:gridCol w="1000132"/>
              </a:tblGrid>
              <a:tr h="3970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Задач</a:t>
                      </a:r>
                      <a:r>
                        <a:rPr lang="ru-RU" sz="1100" baseline="0" dirty="0" smtClean="0"/>
                        <a:t> с результатом</a:t>
                      </a:r>
                      <a:endParaRPr lang="ru-RU" sz="1100" b="0" dirty="0"/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Ошибочное</a:t>
                      </a:r>
                      <a:r>
                        <a:rPr lang="ru-RU" sz="1100" baseline="0" dirty="0" smtClean="0"/>
                        <a:t> ЛПР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</a:t>
                      </a:r>
                      <a:endParaRPr lang="ru-RU" sz="1100" dirty="0"/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Информационные</a:t>
                      </a:r>
                      <a:r>
                        <a:rPr lang="ru-RU" sz="1100" baseline="0" dirty="0" smtClean="0"/>
                        <a:t> материалы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112</a:t>
                      </a:r>
                      <a:endParaRPr lang="ru-RU" sz="1100" dirty="0"/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Отказ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166</a:t>
                      </a:r>
                      <a:endParaRPr lang="ru-RU" sz="1100" dirty="0"/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Перезвонить позже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321</a:t>
                      </a:r>
                      <a:endParaRPr lang="ru-RU" sz="1100" dirty="0"/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Первая</a:t>
                      </a:r>
                      <a:r>
                        <a:rPr lang="ru-RU" sz="1100" baseline="0" dirty="0" smtClean="0"/>
                        <a:t> презентация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451</a:t>
                      </a:r>
                      <a:endParaRPr lang="ru-RU" sz="1100" dirty="0"/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Итого</a:t>
                      </a:r>
                      <a:endParaRPr lang="ru-RU" sz="11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1117</a:t>
                      </a:r>
                      <a:endParaRPr lang="ru-RU" sz="1100" b="1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799014" y="2144099"/>
            <a:ext cx="3487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Задача: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Телефонный звонок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</a:rPr>
              <a:t>(назначить встречу)</a:t>
            </a:r>
            <a:endParaRPr lang="en-US" sz="11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857224" y="4703159"/>
          <a:ext cx="3500462" cy="1463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00330"/>
                <a:gridCol w="1000132"/>
              </a:tblGrid>
              <a:tr h="4065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Задач</a:t>
                      </a:r>
                      <a:r>
                        <a:rPr lang="ru-RU" sz="1100" baseline="0" dirty="0" smtClean="0"/>
                        <a:t> с результатом</a:t>
                      </a:r>
                      <a:endParaRPr lang="ru-RU" sz="1100" b="0" dirty="0"/>
                    </a:p>
                  </a:txBody>
                  <a:tcPr/>
                </a:tc>
              </a:tr>
              <a:tr h="2541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Дополнительная</a:t>
                      </a:r>
                      <a:r>
                        <a:rPr lang="ru-RU" sz="1100" baseline="0" dirty="0" smtClean="0"/>
                        <a:t> презентация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 anchor="ctr"/>
                </a:tc>
              </a:tr>
              <a:tr h="2541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Отказ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113</a:t>
                      </a:r>
                      <a:endParaRPr lang="ru-RU" sz="1100" dirty="0"/>
                    </a:p>
                  </a:txBody>
                  <a:tcPr anchor="ctr"/>
                </a:tc>
              </a:tr>
              <a:tr h="2541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Коммерческое предложение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317</a:t>
                      </a:r>
                      <a:endParaRPr lang="ru-RU" sz="1100" dirty="0"/>
                    </a:p>
                  </a:txBody>
                  <a:tcPr anchor="ctr"/>
                </a:tc>
              </a:tr>
              <a:tr h="254114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Итого</a:t>
                      </a:r>
                      <a:endParaRPr lang="ru-RU" sz="11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451</a:t>
                      </a:r>
                      <a:endParaRPr lang="ru-RU" sz="1100" b="1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843576" y="4417407"/>
            <a:ext cx="3214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Задача: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Первая презентация</a:t>
            </a:r>
            <a:endParaRPr lang="en-US" sz="11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Диаграмма 55"/>
          <p:cNvGraphicFramePr/>
          <p:nvPr/>
        </p:nvGraphicFramePr>
        <p:xfrm>
          <a:off x="4714876" y="4429132"/>
          <a:ext cx="3714776" cy="204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642910" y="1643050"/>
            <a:ext cx="7970837" cy="369332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63538"/>
            <a:r>
              <a:rPr lang="ru-RU" sz="1200" dirty="0" smtClean="0"/>
              <a:t>	Дополнительные отчеты могут быть построены по результатам оперативных задач. Такие отчеты показывают, с какой частотой (вероятностью) достигаются те или иные результаты у данной оперативной задачи.</a:t>
            </a:r>
            <a:endParaRPr lang="ru-RU" sz="1050" i="1" dirty="0" smtClean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39748" y="4373340"/>
            <a:ext cx="3857652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2564194" y="4251726"/>
            <a:ext cx="40680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2267822"/>
          <a:ext cx="3857652" cy="16430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14512"/>
                <a:gridCol w="1071570"/>
                <a:gridCol w="1071570"/>
              </a:tblGrid>
              <a:tr h="26539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/>
                        <a:t>Тек. неделя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Тек.</a:t>
                      </a:r>
                      <a:r>
                        <a:rPr lang="ru-RU" sz="1100" b="0" baseline="0" dirty="0" smtClean="0"/>
                        <a:t> месяц</a:t>
                      </a:r>
                      <a:endParaRPr lang="ru-RU" sz="1100" b="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Первый звонок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141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Встреча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Комм.</a:t>
                      </a:r>
                      <a:r>
                        <a:rPr lang="ru-RU" sz="1100" baseline="0" dirty="0" smtClean="0"/>
                        <a:t> предложение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Счет выставленный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Счет оплаченный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571472" y="1714488"/>
            <a:ext cx="3857652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</a:rPr>
              <a:t>Текущая активность сотрудника</a:t>
            </a:r>
            <a:endParaRPr lang="ru-RU" sz="1400" b="1" u="sng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571472" y="2000240"/>
            <a:ext cx="3857652" cy="2247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Менеджер: Довженко Б. И.		      23 января 2008 г.</a:t>
            </a:r>
            <a:endParaRPr lang="ru-RU" sz="1100" b="1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1472" y="4786322"/>
          <a:ext cx="3857652" cy="16430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14512"/>
                <a:gridCol w="1071570"/>
                <a:gridCol w="1071570"/>
              </a:tblGrid>
              <a:tr h="26539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/>
                        <a:t>Тек. неделя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Тек.</a:t>
                      </a:r>
                      <a:r>
                        <a:rPr lang="ru-RU" sz="1100" b="0" baseline="0" dirty="0" smtClean="0"/>
                        <a:t> месяц</a:t>
                      </a:r>
                      <a:endParaRPr lang="ru-RU" sz="1100" b="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Довженко Б. 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141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Арбузов</a:t>
                      </a:r>
                      <a:r>
                        <a:rPr lang="ru-RU" sz="1100" baseline="0" dirty="0" smtClean="0"/>
                        <a:t> Е. А.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Решетова И. П.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163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Макаров С. Д.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Козлова</a:t>
                      </a:r>
                      <a:r>
                        <a:rPr lang="ru-RU" sz="1100" baseline="0" dirty="0" smtClean="0"/>
                        <a:t> М. А.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146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кругленный прямоугольник 4"/>
          <p:cNvSpPr/>
          <p:nvPr/>
        </p:nvSpPr>
        <p:spPr>
          <a:xfrm>
            <a:off x="571472" y="4214818"/>
            <a:ext cx="3857652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</a:rPr>
              <a:t>Сравнительная активность сотрудников</a:t>
            </a:r>
            <a:endParaRPr lang="ru-RU" sz="1400" b="1" u="sng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571472" y="4518740"/>
            <a:ext cx="3857652" cy="2247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Задача: Первый звонок		      23 января 2008 г.</a:t>
            </a:r>
            <a:endParaRPr lang="ru-RU" sz="1100" b="1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Активность сотрудников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714876" y="2267822"/>
          <a:ext cx="3857652" cy="164307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14512"/>
                <a:gridCol w="1071570"/>
                <a:gridCol w="1071570"/>
              </a:tblGrid>
              <a:tr h="265394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/>
                        <a:t>Тек. месяц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Тек.</a:t>
                      </a:r>
                      <a:r>
                        <a:rPr lang="ru-RU" sz="1100" b="0" baseline="0" dirty="0" smtClean="0"/>
                        <a:t> год</a:t>
                      </a:r>
                      <a:endParaRPr lang="ru-RU" sz="1100" b="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«Ромашка»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ЗАО «Тима»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«Партнер»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89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</a:t>
                      </a:r>
                      <a:r>
                        <a:rPr lang="ru-RU" sz="1100" dirty="0" err="1" smtClean="0"/>
                        <a:t>Ромус</a:t>
                      </a:r>
                      <a:r>
                        <a:rPr lang="ru-RU" sz="1100" dirty="0" smtClean="0"/>
                        <a:t>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ОАО «Гигант»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Скругленный прямоугольник 4"/>
          <p:cNvSpPr/>
          <p:nvPr/>
        </p:nvSpPr>
        <p:spPr>
          <a:xfrm>
            <a:off x="4714876" y="2000240"/>
            <a:ext cx="3857652" cy="2247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Задача: Телефонный звонок		      23 января 2008 г.</a:t>
            </a:r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4929190" y="4286256"/>
            <a:ext cx="3500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Программа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формирует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отчеты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 типам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задач,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сотрудникам, организациям как в рамках конкретной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проектной задачи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, так и по всем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задачам,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связанным со всеми клиентами (организациями или контактными лицами).</a:t>
            </a:r>
          </a:p>
        </p:txBody>
      </p:sp>
      <p:pic>
        <p:nvPicPr>
          <p:cNvPr id="12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Группа 39"/>
          <p:cNvGrpSpPr/>
          <p:nvPr/>
        </p:nvGrpSpPr>
        <p:grpSpPr>
          <a:xfrm>
            <a:off x="5572132" y="3237138"/>
            <a:ext cx="2543828" cy="1699998"/>
            <a:chOff x="785786" y="2214553"/>
            <a:chExt cx="2643206" cy="1785947"/>
          </a:xfrm>
          <a:gradFill flip="none" rotWithShape="1">
            <a:gsLst>
              <a:gs pos="17000">
                <a:srgbClr val="355D7E"/>
              </a:gs>
              <a:gs pos="60000">
                <a:srgbClr val="B95B22"/>
              </a:gs>
              <a:gs pos="97000">
                <a:srgbClr val="7B3D17"/>
              </a:gs>
            </a:gsLst>
            <a:lin ang="5400000" scaled="0"/>
            <a:tileRect/>
          </a:gradFill>
        </p:grpSpPr>
        <p:sp>
          <p:nvSpPr>
            <p:cNvPr id="133" name="Трапеция 132"/>
            <p:cNvSpPr/>
            <p:nvPr/>
          </p:nvSpPr>
          <p:spPr>
            <a:xfrm flipV="1">
              <a:off x="785786" y="2214553"/>
              <a:ext cx="2643206" cy="357190"/>
            </a:xfrm>
            <a:prstGeom prst="trapezoid">
              <a:avLst>
                <a:gd name="adj" fmla="val 129403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Трапеция 133"/>
            <p:cNvSpPr/>
            <p:nvPr/>
          </p:nvSpPr>
          <p:spPr>
            <a:xfrm flipV="1">
              <a:off x="1230463" y="2571738"/>
              <a:ext cx="1760400" cy="357190"/>
            </a:xfrm>
            <a:prstGeom prst="trapezoid">
              <a:avLst>
                <a:gd name="adj" fmla="val 4673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Трапеция 134"/>
            <p:cNvSpPr/>
            <p:nvPr/>
          </p:nvSpPr>
          <p:spPr>
            <a:xfrm flipV="1">
              <a:off x="1393976" y="2928928"/>
              <a:ext cx="1436400" cy="357190"/>
            </a:xfrm>
            <a:prstGeom prst="trapezoid">
              <a:avLst>
                <a:gd name="adj" fmla="val 108811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6" name="Трапеция 135"/>
            <p:cNvSpPr/>
            <p:nvPr/>
          </p:nvSpPr>
          <p:spPr>
            <a:xfrm flipV="1">
              <a:off x="1769256" y="3285677"/>
              <a:ext cx="691200" cy="375000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Трапеция 136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3" name="Овал 122"/>
          <p:cNvSpPr/>
          <p:nvPr/>
        </p:nvSpPr>
        <p:spPr>
          <a:xfrm rot="20917514">
            <a:off x="6285009" y="5453775"/>
            <a:ext cx="1266283" cy="28407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4447034" y="3927897"/>
            <a:ext cx="1584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Длительность сделки</a:t>
            </a:r>
            <a:endParaRPr lang="ru-RU" sz="1200" dirty="0">
              <a:solidFill>
                <a:schemeClr val="tx2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86738" y="2571745"/>
            <a:ext cx="299402" cy="1285884"/>
            <a:chOff x="619" y="1440"/>
            <a:chExt cx="205" cy="1800"/>
          </a:xfrm>
        </p:grpSpPr>
        <p:sp>
          <p:nvSpPr>
            <p:cNvPr id="517151" name="Line 31"/>
            <p:cNvSpPr>
              <a:spLocks noChangeShapeType="1"/>
            </p:cNvSpPr>
            <p:nvPr/>
          </p:nvSpPr>
          <p:spPr bwMode="auto">
            <a:xfrm>
              <a:off x="824" y="1440"/>
              <a:ext cx="0" cy="1800"/>
            </a:xfrm>
            <a:prstGeom prst="line">
              <a:avLst/>
            </a:prstGeom>
            <a:noFill/>
            <a:ln w="28575">
              <a:solidFill>
                <a:srgbClr val="41474D"/>
              </a:solidFill>
              <a:round/>
              <a:headEnd/>
              <a:tailEnd type="triangle" w="lg" len="lg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17152" name="Text Box 32"/>
            <p:cNvSpPr txBox="1">
              <a:spLocks noChangeArrowheads="1"/>
            </p:cNvSpPr>
            <p:nvPr/>
          </p:nvSpPr>
          <p:spPr bwMode="auto">
            <a:xfrm rot="16200000">
              <a:off x="296" y="2163"/>
              <a:ext cx="772" cy="126"/>
            </a:xfrm>
            <a:prstGeom prst="rect">
              <a:avLst/>
            </a:prstGeom>
            <a:noFill/>
            <a:ln w="4699" algn="in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r>
                <a:rPr lang="ru-RU" sz="1200" dirty="0"/>
                <a:t>Время</a:t>
              </a:r>
            </a:p>
          </p:txBody>
        </p:sp>
      </p:grpSp>
      <p:sp>
        <p:nvSpPr>
          <p:cNvPr id="517159" name="Text Box 39"/>
          <p:cNvSpPr txBox="1">
            <a:spLocks noChangeArrowheads="1"/>
          </p:cNvSpPr>
          <p:nvPr/>
        </p:nvSpPr>
        <p:spPr bwMode="auto">
          <a:xfrm>
            <a:off x="642910" y="1538575"/>
            <a:ext cx="7970837" cy="461665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Воронка продаж </a:t>
            </a:r>
            <a:r>
              <a:rPr lang="ru-RU" sz="1200" dirty="0">
                <a:solidFill>
                  <a:schemeClr val="tx1"/>
                </a:solidFill>
              </a:rPr>
              <a:t>– технология, предназначенная для оперативного управления процессом продаж.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</a:t>
            </a:r>
            <a:r>
              <a:rPr lang="ru-RU" sz="1200" dirty="0">
                <a:solidFill>
                  <a:schemeClr val="tx1"/>
                </a:solidFill>
              </a:rPr>
              <a:t>показывает количество клиентов, находящихся на определенной ступени заключения сделки.</a:t>
            </a:r>
          </a:p>
        </p:txBody>
      </p:sp>
      <p:grpSp>
        <p:nvGrpSpPr>
          <p:cNvPr id="3" name="Группа 39"/>
          <p:cNvGrpSpPr/>
          <p:nvPr/>
        </p:nvGrpSpPr>
        <p:grpSpPr>
          <a:xfrm>
            <a:off x="943902" y="2285992"/>
            <a:ext cx="2543828" cy="1643072"/>
            <a:chOff x="785786" y="2214553"/>
            <a:chExt cx="2643206" cy="1785947"/>
          </a:xfrm>
          <a:gradFill flip="none" rotWithShape="1">
            <a:gsLst>
              <a:gs pos="17000">
                <a:srgbClr val="355D7E"/>
              </a:gs>
              <a:gs pos="60000">
                <a:srgbClr val="B95B22"/>
              </a:gs>
              <a:gs pos="97000">
                <a:srgbClr val="7B3D17"/>
              </a:gs>
            </a:gsLst>
            <a:lin ang="5400000" scaled="0"/>
            <a:tileRect/>
          </a:gradFill>
        </p:grpSpPr>
        <p:sp>
          <p:nvSpPr>
            <p:cNvPr id="35" name="Трапеция 34"/>
            <p:cNvSpPr/>
            <p:nvPr/>
          </p:nvSpPr>
          <p:spPr>
            <a:xfrm flipV="1">
              <a:off x="785786" y="2214553"/>
              <a:ext cx="2643206" cy="357190"/>
            </a:xfrm>
            <a:prstGeom prst="trapezoid">
              <a:avLst>
                <a:gd name="adj" fmla="val 129403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Трапеция 35"/>
            <p:cNvSpPr/>
            <p:nvPr/>
          </p:nvSpPr>
          <p:spPr>
            <a:xfrm flipV="1">
              <a:off x="1230463" y="2571738"/>
              <a:ext cx="1760400" cy="357190"/>
            </a:xfrm>
            <a:prstGeom prst="trapezoid">
              <a:avLst>
                <a:gd name="adj" fmla="val 46738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Трапеция 36"/>
            <p:cNvSpPr/>
            <p:nvPr/>
          </p:nvSpPr>
          <p:spPr>
            <a:xfrm flipV="1">
              <a:off x="1393976" y="2928928"/>
              <a:ext cx="1436400" cy="357190"/>
            </a:xfrm>
            <a:prstGeom prst="trapezoid">
              <a:avLst>
                <a:gd name="adj" fmla="val 108811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Трапеция 37"/>
            <p:cNvSpPr/>
            <p:nvPr/>
          </p:nvSpPr>
          <p:spPr>
            <a:xfrm flipV="1">
              <a:off x="1769256" y="3285677"/>
              <a:ext cx="691200" cy="375000"/>
            </a:xfrm>
            <a:prstGeom prst="trapezoid">
              <a:avLst>
                <a:gd name="adj" fmla="val 23478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Трапеция 38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783828" y="2343461"/>
            <a:ext cx="1350019" cy="169277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dirty="0" smtClean="0">
                <a:solidFill>
                  <a:schemeClr val="bg1"/>
                </a:solidFill>
              </a:rPr>
              <a:t>«Холодн</a:t>
            </a:r>
            <a:r>
              <a:rPr lang="ru-RU" sz="1100" dirty="0" smtClean="0">
                <a:solidFill>
                  <a:schemeClr val="tx2"/>
                </a:solidFill>
              </a:rPr>
              <a:t>ые звонки»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2767000" y="2684458"/>
            <a:ext cx="2009789" cy="169277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dirty="0" smtClean="0">
                <a:solidFill>
                  <a:schemeClr val="bg1"/>
                </a:solidFill>
              </a:rPr>
              <a:t>Пре</a:t>
            </a:r>
            <a:r>
              <a:rPr lang="ru-RU" sz="1100" dirty="0" smtClean="0">
                <a:solidFill>
                  <a:schemeClr val="tx2"/>
                </a:solidFill>
              </a:rPr>
              <a:t>зентация, встреча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780017" y="3326764"/>
            <a:ext cx="1984389" cy="169277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dirty="0" smtClean="0">
                <a:solidFill>
                  <a:schemeClr val="tx2"/>
                </a:solidFill>
              </a:rPr>
              <a:t>Договор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2791765" y="3669988"/>
            <a:ext cx="1281440" cy="169277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dirty="0" smtClean="0">
                <a:solidFill>
                  <a:schemeClr val="tx2"/>
                </a:solidFill>
              </a:rPr>
              <a:t>Оплата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517143" name="Text Box 23"/>
          <p:cNvSpPr txBox="1">
            <a:spLocks noChangeArrowheads="1"/>
          </p:cNvSpPr>
          <p:nvPr/>
        </p:nvSpPr>
        <p:spPr bwMode="auto">
          <a:xfrm>
            <a:off x="1661140" y="2393944"/>
            <a:ext cx="1143008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1420</a:t>
            </a:r>
            <a:endParaRPr 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660504" y="2704142"/>
            <a:ext cx="1143008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 smtClean="0">
                <a:solidFill>
                  <a:schemeClr val="bg1"/>
                </a:solidFill>
                <a:latin typeface="Calibri" pitchFamily="34" charset="0"/>
              </a:rPr>
              <a:t>1104</a:t>
            </a:r>
            <a:endParaRPr 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68124" y="3038472"/>
            <a:ext cx="1143008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 smtClean="0">
                <a:solidFill>
                  <a:schemeClr val="bg1"/>
                </a:solidFill>
                <a:latin typeface="Calibri" pitchFamily="34" charset="0"/>
              </a:rPr>
              <a:t>438</a:t>
            </a:r>
            <a:endParaRPr 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668124" y="3365182"/>
            <a:ext cx="1143008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 smtClean="0">
                <a:solidFill>
                  <a:schemeClr val="bg1"/>
                </a:solidFill>
                <a:latin typeface="Calibri" pitchFamily="34" charset="0"/>
              </a:rPr>
              <a:t>218</a:t>
            </a:r>
            <a:endParaRPr 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668124" y="3699512"/>
            <a:ext cx="1143008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dirty="0" smtClean="0">
                <a:solidFill>
                  <a:schemeClr val="bg1"/>
                </a:solidFill>
                <a:latin typeface="Calibri" pitchFamily="34" charset="0"/>
              </a:rPr>
              <a:t>121</a:t>
            </a:r>
            <a:endParaRPr 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72146" y="2195099"/>
            <a:ext cx="2434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Показатели воронки продаж</a:t>
            </a:r>
            <a:endParaRPr lang="ru-RU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973755" y="2518951"/>
            <a:ext cx="180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Входящие контакты </a:t>
            </a:r>
            <a:r>
              <a:rPr lang="en-US" sz="1200" dirty="0" smtClean="0">
                <a:solidFill>
                  <a:schemeClr val="tx2"/>
                </a:solidFill>
              </a:rPr>
              <a:t>[</a:t>
            </a:r>
            <a:r>
              <a:rPr lang="ru-RU" sz="1200" dirty="0" smtClean="0">
                <a:solidFill>
                  <a:schemeClr val="tx2"/>
                </a:solidFill>
              </a:rPr>
              <a:t>шт.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15047" y="4991659"/>
            <a:ext cx="1692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Сделки на выходе </a:t>
            </a:r>
            <a:r>
              <a:rPr lang="en-US" sz="1200" dirty="0" smtClean="0">
                <a:solidFill>
                  <a:schemeClr val="tx2"/>
                </a:solidFill>
              </a:rPr>
              <a:t>[</a:t>
            </a:r>
            <a:r>
              <a:rPr lang="ru-RU" sz="1200" dirty="0" smtClean="0">
                <a:solidFill>
                  <a:schemeClr val="tx2"/>
                </a:solidFill>
              </a:rPr>
              <a:t>шт.</a:t>
            </a:r>
            <a:r>
              <a:rPr lang="en-US" sz="1200" dirty="0" smtClean="0">
                <a:solidFill>
                  <a:schemeClr val="tx2"/>
                </a:solidFill>
              </a:rPr>
              <a:t>]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5911" y="383341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Пропускная </a:t>
            </a:r>
            <a:br>
              <a:rPr lang="ru-RU" sz="1200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способность </a:t>
            </a:r>
            <a:r>
              <a:rPr lang="en-US" sz="1200" dirty="0" smtClean="0">
                <a:solidFill>
                  <a:schemeClr val="tx2"/>
                </a:solidFill>
              </a:rPr>
              <a:t>[%]</a:t>
            </a:r>
            <a:endParaRPr lang="ru-RU" sz="1200" dirty="0">
              <a:solidFill>
                <a:schemeClr val="tx2"/>
              </a:solidFill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315088" y="3915965"/>
            <a:ext cx="1428760" cy="1588"/>
          </a:xfrm>
          <a:prstGeom prst="line">
            <a:avLst/>
          </a:prstGeom>
          <a:ln w="1016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>
            <a:off x="7530328" y="4085031"/>
            <a:ext cx="285752" cy="1588"/>
          </a:xfrm>
          <a:prstGeom prst="straightConnector1">
            <a:avLst/>
          </a:prstGeom>
          <a:ln w="12700">
            <a:solidFill>
              <a:srgbClr val="CC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243650" y="4254898"/>
            <a:ext cx="1500198" cy="1588"/>
          </a:xfrm>
          <a:prstGeom prst="line">
            <a:avLst/>
          </a:prstGeom>
          <a:ln w="1016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5400000">
            <a:off x="4575170" y="4087412"/>
            <a:ext cx="1643074" cy="1588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286380" y="3235324"/>
            <a:ext cx="1428760" cy="1588"/>
          </a:xfrm>
          <a:prstGeom prst="line">
            <a:avLst/>
          </a:prstGeom>
          <a:ln w="1016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327656" y="4933557"/>
            <a:ext cx="1428760" cy="1588"/>
          </a:xfrm>
          <a:prstGeom prst="line">
            <a:avLst/>
          </a:prstGeom>
          <a:ln w="1016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253183" y="4609708"/>
            <a:ext cx="571504" cy="1588"/>
          </a:xfrm>
          <a:prstGeom prst="line">
            <a:avLst/>
          </a:prstGeom>
          <a:ln w="1016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5400000">
            <a:off x="6153882" y="4437530"/>
            <a:ext cx="324000" cy="1588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373694" y="4238861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</a:rPr>
              <a:t>Длительность</a:t>
            </a:r>
            <a:br>
              <a:rPr lang="ru-RU" sz="1000" dirty="0" smtClean="0">
                <a:solidFill>
                  <a:schemeClr val="tx2"/>
                </a:solidFill>
              </a:rPr>
            </a:br>
            <a:r>
              <a:rPr lang="ru-RU" sz="1000" dirty="0" smtClean="0">
                <a:solidFill>
                  <a:schemeClr val="tx2"/>
                </a:solidFill>
              </a:rPr>
              <a:t>одного этапа</a:t>
            </a:r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044576" y="5442196"/>
            <a:ext cx="1682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</a:rPr>
              <a:t>Средняя сумма сделки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65097" y="4339371"/>
            <a:ext cx="4421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Что показывает воронка продаж?</a:t>
            </a:r>
            <a:endParaRPr lang="ru-RU" sz="1200" b="1" dirty="0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>
            <a:off x="429049" y="4220260"/>
            <a:ext cx="4286280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rot="5400000">
            <a:off x="2845946" y="4235254"/>
            <a:ext cx="4067835" cy="1564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2776525" y="3022598"/>
            <a:ext cx="1984389" cy="169277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dirty="0" smtClean="0">
                <a:solidFill>
                  <a:schemeClr val="tx2"/>
                </a:solidFill>
              </a:rPr>
              <a:t>Коммерческое предложение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3"/>
            <a:ext cx="8001000" cy="1104908"/>
          </a:xfrm>
        </p:spPr>
        <p:txBody>
          <a:bodyPr>
            <a:normAutofit/>
          </a:bodyPr>
          <a:lstStyle/>
          <a:p>
            <a:r>
              <a:rPr lang="ru-RU" sz="5400" b="1" dirty="0"/>
              <a:t>Воронка продаж</a:t>
            </a:r>
          </a:p>
        </p:txBody>
      </p:sp>
      <p:pic>
        <p:nvPicPr>
          <p:cNvPr id="82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70" name="Стрелка вниз 69"/>
          <p:cNvSpPr/>
          <p:nvPr/>
        </p:nvSpPr>
        <p:spPr>
          <a:xfrm>
            <a:off x="6548452" y="2871379"/>
            <a:ext cx="642942" cy="4286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Трапеция 143"/>
          <p:cNvSpPr/>
          <p:nvPr/>
        </p:nvSpPr>
        <p:spPr>
          <a:xfrm flipV="1">
            <a:off x="722286" y="4727584"/>
            <a:ext cx="1500198" cy="219438"/>
          </a:xfrm>
          <a:prstGeom prst="trapezoid">
            <a:avLst>
              <a:gd name="adj" fmla="val 26229"/>
            </a:avLst>
          </a:prstGeom>
          <a:gradFill flip="none" rotWithShape="1">
            <a:gsLst>
              <a:gs pos="0">
                <a:srgbClr val="355D7E">
                  <a:shade val="30000"/>
                  <a:satMod val="115000"/>
                </a:srgbClr>
              </a:gs>
              <a:gs pos="50000">
                <a:srgbClr val="355D7E">
                  <a:shade val="67500"/>
                  <a:satMod val="115000"/>
                </a:srgbClr>
              </a:gs>
              <a:gs pos="100000">
                <a:srgbClr val="355D7E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Трапеция 144"/>
          <p:cNvSpPr/>
          <p:nvPr/>
        </p:nvSpPr>
        <p:spPr>
          <a:xfrm flipV="1">
            <a:off x="784766" y="4947022"/>
            <a:ext cx="1378230" cy="219438"/>
          </a:xfrm>
          <a:prstGeom prst="trapezoid">
            <a:avLst>
              <a:gd name="adj" fmla="val 228747"/>
            </a:avLst>
          </a:prstGeom>
          <a:gradFill flip="none" rotWithShape="1">
            <a:gsLst>
              <a:gs pos="0">
                <a:srgbClr val="B45921">
                  <a:shade val="30000"/>
                  <a:satMod val="115000"/>
                </a:srgbClr>
              </a:gs>
              <a:gs pos="50000">
                <a:srgbClr val="B45921">
                  <a:shade val="67500"/>
                  <a:satMod val="115000"/>
                </a:srgbClr>
              </a:gs>
              <a:gs pos="100000">
                <a:srgbClr val="B45921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Трапеция 145"/>
          <p:cNvSpPr/>
          <p:nvPr/>
        </p:nvSpPr>
        <p:spPr>
          <a:xfrm flipV="1">
            <a:off x="1307880" y="5166460"/>
            <a:ext cx="330775" cy="219438"/>
          </a:xfrm>
          <a:prstGeom prst="trapezoid">
            <a:avLst>
              <a:gd name="adj" fmla="val 24938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7" name="Трапеция 146"/>
          <p:cNvSpPr/>
          <p:nvPr/>
        </p:nvSpPr>
        <p:spPr>
          <a:xfrm flipV="1">
            <a:off x="1365456" y="5385901"/>
            <a:ext cx="216695" cy="230380"/>
          </a:xfrm>
          <a:prstGeom prst="trapezoid">
            <a:avLst>
              <a:gd name="adj" fmla="val 23478"/>
            </a:avLst>
          </a:prstGeom>
          <a:gradFill flip="none" rotWithShape="1">
            <a:gsLst>
              <a:gs pos="0">
                <a:srgbClr val="355D7E">
                  <a:shade val="30000"/>
                  <a:satMod val="115000"/>
                </a:srgbClr>
              </a:gs>
              <a:gs pos="50000">
                <a:srgbClr val="355D7E">
                  <a:shade val="67500"/>
                  <a:satMod val="115000"/>
                </a:srgbClr>
              </a:gs>
              <a:gs pos="100000">
                <a:srgbClr val="355D7E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8" name="Трапеция 147"/>
          <p:cNvSpPr/>
          <p:nvPr/>
        </p:nvSpPr>
        <p:spPr>
          <a:xfrm flipV="1">
            <a:off x="1416916" y="5615786"/>
            <a:ext cx="114579" cy="208768"/>
          </a:xfrm>
          <a:prstGeom prst="trapezoid">
            <a:avLst>
              <a:gd name="adj" fmla="val 6415"/>
            </a:avLst>
          </a:prstGeom>
          <a:gradFill flip="none" rotWithShape="1">
            <a:gsLst>
              <a:gs pos="0">
                <a:srgbClr val="355D7E">
                  <a:shade val="30000"/>
                  <a:satMod val="115000"/>
                </a:srgbClr>
              </a:gs>
              <a:gs pos="50000">
                <a:srgbClr val="355D7E">
                  <a:shade val="67500"/>
                  <a:satMod val="115000"/>
                </a:srgbClr>
              </a:gs>
              <a:gs pos="100000">
                <a:srgbClr val="355D7E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3" name="Группа 61"/>
          <p:cNvGrpSpPr/>
          <p:nvPr/>
        </p:nvGrpSpPr>
        <p:grpSpPr>
          <a:xfrm>
            <a:off x="2778814" y="4727584"/>
            <a:ext cx="1586810" cy="1096970"/>
            <a:chOff x="5518858" y="4850140"/>
            <a:chExt cx="1944000" cy="1357322"/>
          </a:xfrm>
        </p:grpSpPr>
        <p:sp>
          <p:nvSpPr>
            <p:cNvPr id="154" name="Трапеция 153"/>
            <p:cNvSpPr/>
            <p:nvPr/>
          </p:nvSpPr>
          <p:spPr>
            <a:xfrm flipV="1">
              <a:off x="5518858" y="4850140"/>
              <a:ext cx="1944000" cy="142876"/>
            </a:xfrm>
            <a:prstGeom prst="trapezoid">
              <a:avLst>
                <a:gd name="adj" fmla="val 96983"/>
              </a:avLst>
            </a:prstGeom>
            <a:gradFill flip="none" rotWithShape="1">
              <a:gsLst>
                <a:gs pos="0">
                  <a:srgbClr val="355D7E">
                    <a:shade val="30000"/>
                    <a:satMod val="115000"/>
                  </a:srgbClr>
                </a:gs>
                <a:gs pos="50000">
                  <a:srgbClr val="355D7E">
                    <a:shade val="67500"/>
                    <a:satMod val="115000"/>
                  </a:srgbClr>
                </a:gs>
                <a:gs pos="100000">
                  <a:srgbClr val="355D7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Трапеция 154"/>
            <p:cNvSpPr/>
            <p:nvPr/>
          </p:nvSpPr>
          <p:spPr>
            <a:xfrm flipV="1">
              <a:off x="5659353" y="4993013"/>
              <a:ext cx="1663200" cy="571506"/>
            </a:xfrm>
            <a:prstGeom prst="trapezoid">
              <a:avLst>
                <a:gd name="adj" fmla="val 39882"/>
              </a:avLst>
            </a:prstGeom>
            <a:gradFill flip="none" rotWithShape="1">
              <a:gsLst>
                <a:gs pos="0">
                  <a:srgbClr val="B45921">
                    <a:shade val="30000"/>
                    <a:satMod val="115000"/>
                  </a:srgbClr>
                </a:gs>
                <a:gs pos="50000">
                  <a:srgbClr val="B45921">
                    <a:shade val="67500"/>
                    <a:satMod val="115000"/>
                  </a:srgbClr>
                </a:gs>
                <a:gs pos="100000">
                  <a:srgbClr val="B4592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6" name="Трапеция 155"/>
            <p:cNvSpPr/>
            <p:nvPr/>
          </p:nvSpPr>
          <p:spPr>
            <a:xfrm flipV="1">
              <a:off x="5887953" y="5564520"/>
              <a:ext cx="1202400" cy="214314"/>
            </a:xfrm>
            <a:prstGeom prst="trapezoid">
              <a:avLst>
                <a:gd name="adj" fmla="val 87160"/>
              </a:avLst>
            </a:prstGeom>
            <a:gradFill flip="none" rotWithShape="1">
              <a:gsLst>
                <a:gs pos="0">
                  <a:srgbClr val="355D7E">
                    <a:shade val="30000"/>
                    <a:satMod val="115000"/>
                  </a:srgbClr>
                </a:gs>
                <a:gs pos="50000">
                  <a:srgbClr val="355D7E">
                    <a:shade val="67500"/>
                    <a:satMod val="115000"/>
                  </a:srgbClr>
                </a:gs>
                <a:gs pos="100000">
                  <a:srgbClr val="355D7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Трапеция 156"/>
            <p:cNvSpPr/>
            <p:nvPr/>
          </p:nvSpPr>
          <p:spPr>
            <a:xfrm flipV="1">
              <a:off x="6073694" y="5778834"/>
              <a:ext cx="828000" cy="71438"/>
            </a:xfrm>
            <a:prstGeom prst="trapezoid">
              <a:avLst>
                <a:gd name="adj" fmla="val 93478"/>
              </a:avLst>
            </a:prstGeom>
            <a:solidFill>
              <a:srgbClr val="00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8" name="Трапеция 157"/>
            <p:cNvSpPr/>
            <p:nvPr/>
          </p:nvSpPr>
          <p:spPr>
            <a:xfrm flipV="1">
              <a:off x="6140363" y="5850272"/>
              <a:ext cx="694800" cy="357190"/>
            </a:xfrm>
            <a:prstGeom prst="trapezoid">
              <a:avLst>
                <a:gd name="adj" fmla="val 43452"/>
              </a:avLst>
            </a:prstGeom>
            <a:gradFill flip="none" rotWithShape="1">
              <a:gsLst>
                <a:gs pos="0">
                  <a:srgbClr val="355D7E">
                    <a:shade val="30000"/>
                    <a:satMod val="115000"/>
                  </a:srgbClr>
                </a:gs>
                <a:gs pos="50000">
                  <a:srgbClr val="355D7E">
                    <a:shade val="67500"/>
                    <a:satMod val="115000"/>
                  </a:srgbClr>
                </a:gs>
                <a:gs pos="100000">
                  <a:srgbClr val="355D7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579410" y="5934092"/>
            <a:ext cx="179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Низкая</a:t>
            </a:r>
            <a:r>
              <a:rPr lang="ru-RU" sz="1200" dirty="0" smtClean="0">
                <a:solidFill>
                  <a:schemeClr val="tx2"/>
                </a:solidFill>
              </a:rPr>
              <a:t> и </a:t>
            </a:r>
            <a:r>
              <a:rPr lang="ru-RU" sz="1200" b="1" dirty="0" smtClean="0">
                <a:solidFill>
                  <a:srgbClr val="00B050"/>
                </a:solidFill>
              </a:rPr>
              <a:t>высокая</a:t>
            </a:r>
            <a:r>
              <a:rPr lang="ru-RU" sz="1200" dirty="0" smtClean="0">
                <a:solidFill>
                  <a:schemeClr val="tx2"/>
                </a:solidFill>
              </a:rPr>
              <a:t/>
            </a:r>
            <a:br>
              <a:rPr lang="ru-RU" sz="1200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пропускная способность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655874" y="5929330"/>
            <a:ext cx="1822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Длительные</a:t>
            </a:r>
            <a:r>
              <a:rPr lang="ru-RU" sz="1200" dirty="0" smtClean="0">
                <a:solidFill>
                  <a:schemeClr val="tx2"/>
                </a:solidFill>
              </a:rPr>
              <a:t> и </a:t>
            </a:r>
            <a:r>
              <a:rPr lang="ru-RU" sz="1200" b="1" dirty="0" smtClean="0">
                <a:solidFill>
                  <a:srgbClr val="00B050"/>
                </a:solidFill>
              </a:rPr>
              <a:t>быстрые</a:t>
            </a:r>
            <a:r>
              <a:rPr lang="ru-RU" sz="1200" dirty="0" smtClean="0">
                <a:solidFill>
                  <a:schemeClr val="tx2"/>
                </a:solidFill>
              </a:rPr>
              <a:t> </a:t>
            </a:r>
            <a:br>
              <a:rPr lang="ru-RU" sz="1200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этапы в бизнес-процессе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63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653477" y="1863714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Довженко А. Е.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6679141" y="2125324"/>
            <a:ext cx="1643074" cy="1071565"/>
            <a:chOff x="785786" y="2214554"/>
            <a:chExt cx="2643206" cy="1785946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77" name="Трапеция 76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23982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Трапеция 77"/>
            <p:cNvSpPr/>
            <p:nvPr/>
          </p:nvSpPr>
          <p:spPr>
            <a:xfrm flipV="1">
              <a:off x="1598719" y="2571733"/>
              <a:ext cx="1012320" cy="357190"/>
            </a:xfrm>
            <a:prstGeom prst="trapezoid">
              <a:avLst>
                <a:gd name="adj" fmla="val 4153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Трапеция 78"/>
            <p:cNvSpPr/>
            <p:nvPr/>
          </p:nvSpPr>
          <p:spPr>
            <a:xfrm flipV="1">
              <a:off x="1742038" y="2928923"/>
              <a:ext cx="729936" cy="357190"/>
            </a:xfrm>
            <a:prstGeom prst="trapezoid">
              <a:avLst>
                <a:gd name="adj" fmla="val 7270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Трапеция 79"/>
            <p:cNvSpPr/>
            <p:nvPr/>
          </p:nvSpPr>
          <p:spPr>
            <a:xfrm flipV="1">
              <a:off x="1986386" y="3285669"/>
              <a:ext cx="239760" cy="374999"/>
            </a:xfrm>
            <a:prstGeom prst="trapezoid">
              <a:avLst>
                <a:gd name="adj" fmla="val 892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Трапеция 80"/>
            <p:cNvSpPr/>
            <p:nvPr/>
          </p:nvSpPr>
          <p:spPr>
            <a:xfrm flipV="1">
              <a:off x="2008701" y="3660677"/>
              <a:ext cx="197136" cy="339823"/>
            </a:xfrm>
            <a:prstGeom prst="trapezoid">
              <a:avLst>
                <a:gd name="adj" fmla="val 1853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6679141" y="5395926"/>
            <a:ext cx="1643074" cy="1071570"/>
            <a:chOff x="785786" y="2214554"/>
            <a:chExt cx="2643206" cy="1785946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15" name="Трапеция 114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168291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Трапеция 115"/>
            <p:cNvSpPr/>
            <p:nvPr/>
          </p:nvSpPr>
          <p:spPr>
            <a:xfrm flipV="1">
              <a:off x="1360396" y="2571740"/>
              <a:ext cx="1493986" cy="357189"/>
            </a:xfrm>
            <a:prstGeom prst="trapezoid">
              <a:avLst>
                <a:gd name="adj" fmla="val 6673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Трапеция 116"/>
            <p:cNvSpPr/>
            <p:nvPr/>
          </p:nvSpPr>
          <p:spPr>
            <a:xfrm flipV="1">
              <a:off x="1590238" y="2928931"/>
              <a:ext cx="1034300" cy="357189"/>
            </a:xfrm>
            <a:prstGeom prst="trapezoid">
              <a:avLst>
                <a:gd name="adj" fmla="val 6658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Трапеция 117"/>
            <p:cNvSpPr/>
            <p:nvPr/>
          </p:nvSpPr>
          <p:spPr>
            <a:xfrm flipV="1">
              <a:off x="1820086" y="3285675"/>
              <a:ext cx="574610" cy="375001"/>
            </a:xfrm>
            <a:prstGeom prst="trapezoid">
              <a:avLst>
                <a:gd name="adj" fmla="val 4570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Трапеция 118"/>
            <p:cNvSpPr/>
            <p:nvPr/>
          </p:nvSpPr>
          <p:spPr>
            <a:xfrm flipV="1">
              <a:off x="1993744" y="3660677"/>
              <a:ext cx="229844" cy="339823"/>
            </a:xfrm>
            <a:prstGeom prst="trapezoid">
              <a:avLst>
                <a:gd name="adj" fmla="val 1853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39"/>
          <p:cNvGrpSpPr/>
          <p:nvPr/>
        </p:nvGrpSpPr>
        <p:grpSpPr>
          <a:xfrm>
            <a:off x="4653477" y="2125324"/>
            <a:ext cx="1643074" cy="1071563"/>
            <a:chOff x="785786" y="2214554"/>
            <a:chExt cx="2643206" cy="1785942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22" name="Трапеция 121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9495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Трапеция 122"/>
            <p:cNvSpPr/>
            <p:nvPr/>
          </p:nvSpPr>
          <p:spPr>
            <a:xfrm flipV="1">
              <a:off x="1119059" y="2571737"/>
              <a:ext cx="1980626" cy="357189"/>
            </a:xfrm>
            <a:prstGeom prst="trapezoid">
              <a:avLst>
                <a:gd name="adj" fmla="val 210442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Трапеция 123"/>
            <p:cNvSpPr/>
            <p:nvPr/>
          </p:nvSpPr>
          <p:spPr>
            <a:xfrm flipV="1">
              <a:off x="1835405" y="2928924"/>
              <a:ext cx="550174" cy="357189"/>
            </a:xfrm>
            <a:prstGeom prst="trapezoid">
              <a:avLst>
                <a:gd name="adj" fmla="val 22144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Трапеция 125"/>
            <p:cNvSpPr/>
            <p:nvPr/>
          </p:nvSpPr>
          <p:spPr>
            <a:xfrm flipV="1">
              <a:off x="1908194" y="3286123"/>
              <a:ext cx="405391" cy="374999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Трапеция 126"/>
            <p:cNvSpPr/>
            <p:nvPr/>
          </p:nvSpPr>
          <p:spPr>
            <a:xfrm flipV="1">
              <a:off x="1996302" y="3660674"/>
              <a:ext cx="229846" cy="339822"/>
            </a:xfrm>
            <a:prstGeom prst="trapezoid">
              <a:avLst>
                <a:gd name="adj" fmla="val 29089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679141" y="1863714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Решетова С. И.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43438" y="1643050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сотрудника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714876" y="3519823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Отдел продаж Петербург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Группа 39"/>
          <p:cNvGrpSpPr/>
          <p:nvPr/>
        </p:nvGrpSpPr>
        <p:grpSpPr>
          <a:xfrm>
            <a:off x="4714876" y="5395926"/>
            <a:ext cx="1643074" cy="1071565"/>
            <a:chOff x="785786" y="2214554"/>
            <a:chExt cx="2643206" cy="1785946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35" name="Трапеция 134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23982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6" name="Трапеция 135"/>
            <p:cNvSpPr/>
            <p:nvPr/>
          </p:nvSpPr>
          <p:spPr>
            <a:xfrm flipV="1">
              <a:off x="1598719" y="2571733"/>
              <a:ext cx="1012320" cy="357190"/>
            </a:xfrm>
            <a:prstGeom prst="trapezoid">
              <a:avLst>
                <a:gd name="adj" fmla="val 4153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Трапеция 136"/>
            <p:cNvSpPr/>
            <p:nvPr/>
          </p:nvSpPr>
          <p:spPr>
            <a:xfrm flipV="1">
              <a:off x="1742038" y="2928923"/>
              <a:ext cx="729936" cy="357190"/>
            </a:xfrm>
            <a:prstGeom prst="trapezoid">
              <a:avLst>
                <a:gd name="adj" fmla="val 7270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8" name="Трапеция 137"/>
            <p:cNvSpPr/>
            <p:nvPr/>
          </p:nvSpPr>
          <p:spPr>
            <a:xfrm flipV="1">
              <a:off x="1986386" y="3285669"/>
              <a:ext cx="239760" cy="374999"/>
            </a:xfrm>
            <a:prstGeom prst="trapezoid">
              <a:avLst>
                <a:gd name="adj" fmla="val 892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9" name="Трапеция 138"/>
            <p:cNvSpPr/>
            <p:nvPr/>
          </p:nvSpPr>
          <p:spPr>
            <a:xfrm flipV="1">
              <a:off x="2008701" y="3660677"/>
              <a:ext cx="197136" cy="339823"/>
            </a:xfrm>
            <a:prstGeom prst="trapezoid">
              <a:avLst>
                <a:gd name="adj" fmla="val 1853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4714876" y="3781433"/>
            <a:ext cx="1643074" cy="1071561"/>
            <a:chOff x="785786" y="2214554"/>
            <a:chExt cx="2643206" cy="1785938"/>
          </a:xfr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41" name="Трапеция 140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48292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Трапеция 141"/>
            <p:cNvSpPr/>
            <p:nvPr/>
          </p:nvSpPr>
          <p:spPr>
            <a:xfrm flipV="1">
              <a:off x="950502" y="2571733"/>
              <a:ext cx="2304939" cy="357189"/>
            </a:xfrm>
            <a:prstGeom prst="trapezoid">
              <a:avLst>
                <a:gd name="adj" fmla="val 25377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Трапеция 142"/>
            <p:cNvSpPr/>
            <p:nvPr/>
          </p:nvSpPr>
          <p:spPr>
            <a:xfrm flipV="1">
              <a:off x="1835405" y="2928924"/>
              <a:ext cx="550174" cy="357189"/>
            </a:xfrm>
            <a:prstGeom prst="trapezoid">
              <a:avLst>
                <a:gd name="adj" fmla="val 47699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" name="Трапеция 143"/>
            <p:cNvSpPr/>
            <p:nvPr/>
          </p:nvSpPr>
          <p:spPr>
            <a:xfrm flipV="1">
              <a:off x="1996291" y="3286120"/>
              <a:ext cx="229846" cy="374999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5" name="Трапеция 144"/>
            <p:cNvSpPr/>
            <p:nvPr/>
          </p:nvSpPr>
          <p:spPr>
            <a:xfrm flipV="1">
              <a:off x="2049928" y="3660670"/>
              <a:ext cx="121617" cy="339822"/>
            </a:xfrm>
            <a:prstGeom prst="trapezoid">
              <a:avLst>
                <a:gd name="adj" fmla="val 3853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6740540" y="3519823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Региональный отдел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714876" y="3317569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подразделения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Группа 39"/>
          <p:cNvGrpSpPr/>
          <p:nvPr/>
        </p:nvGrpSpPr>
        <p:grpSpPr>
          <a:xfrm>
            <a:off x="6669102" y="3786190"/>
            <a:ext cx="1643074" cy="1071561"/>
            <a:chOff x="785786" y="2214554"/>
            <a:chExt cx="2643206" cy="17859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68" name="Трапеция 167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300144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9" name="Трапеция 168"/>
            <p:cNvSpPr/>
            <p:nvPr/>
          </p:nvSpPr>
          <p:spPr>
            <a:xfrm flipV="1">
              <a:off x="1820084" y="2571723"/>
              <a:ext cx="574610" cy="357189"/>
            </a:xfrm>
            <a:prstGeom prst="trapezoid">
              <a:avLst>
                <a:gd name="adj" fmla="val 33705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0" name="Трапеция 169"/>
            <p:cNvSpPr/>
            <p:nvPr/>
          </p:nvSpPr>
          <p:spPr>
            <a:xfrm flipV="1">
              <a:off x="1935006" y="2928920"/>
              <a:ext cx="344766" cy="357189"/>
            </a:xfrm>
            <a:prstGeom prst="trapezoid">
              <a:avLst>
                <a:gd name="adj" fmla="val 2547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Трапеция 170"/>
            <p:cNvSpPr/>
            <p:nvPr/>
          </p:nvSpPr>
          <p:spPr>
            <a:xfrm flipV="1">
              <a:off x="2024390" y="3286119"/>
              <a:ext cx="168559" cy="374999"/>
            </a:xfrm>
            <a:prstGeom prst="trapezoid">
              <a:avLst>
                <a:gd name="adj" fmla="val 14387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Трапеция 171"/>
            <p:cNvSpPr/>
            <p:nvPr/>
          </p:nvSpPr>
          <p:spPr>
            <a:xfrm flipV="1">
              <a:off x="2046098" y="3660670"/>
              <a:ext cx="121617" cy="339822"/>
            </a:xfrm>
            <a:prstGeom prst="trapezoid">
              <a:avLst>
                <a:gd name="adj" fmla="val 3853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714876" y="5134316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Торговые компании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740540" y="513431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Производители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714876" y="4932062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для группы клиентов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720" y="3718987"/>
            <a:ext cx="421484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Эталонная воронка продаж показывает общефирменную статистику, собранную со всего предприятия. </a:t>
            </a:r>
          </a:p>
          <a:p>
            <a:pPr algn="ctr"/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Эталонную воронку можно сравнить с воронкой продаж отдельного сотрудника, группы сотрудников, группы организаций, по отдельному проекту (виду </a:t>
            </a:r>
            <a:r>
              <a:rPr lang="ru-RU" sz="11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деятель-ности</a:t>
            </a: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воронкой продаж за определенный период и т. п.  </a:t>
            </a:r>
            <a:endParaRPr lang="ru-RU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57264" y="1643050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Эталонная воронка продаж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Группа 39"/>
          <p:cNvGrpSpPr/>
          <p:nvPr/>
        </p:nvGrpSpPr>
        <p:grpSpPr>
          <a:xfrm>
            <a:off x="1300140" y="2000240"/>
            <a:ext cx="2357454" cy="1500198"/>
            <a:chOff x="785786" y="2214554"/>
            <a:chExt cx="2643206" cy="1785946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47000">
                <a:srgbClr val="D49E6C"/>
              </a:gs>
              <a:gs pos="80000">
                <a:srgbClr val="A65528"/>
              </a:gs>
              <a:gs pos="93000">
                <a:srgbClr val="663012"/>
              </a:gs>
            </a:gsLst>
            <a:lin ang="5400000" scaled="0"/>
            <a:tileRect/>
          </a:gradFill>
        </p:grpSpPr>
        <p:sp>
          <p:nvSpPr>
            <p:cNvPr id="60" name="Трапеция 59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129403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Трапеция 60"/>
            <p:cNvSpPr/>
            <p:nvPr/>
          </p:nvSpPr>
          <p:spPr>
            <a:xfrm flipV="1">
              <a:off x="1230463" y="2571740"/>
              <a:ext cx="1760400" cy="357190"/>
            </a:xfrm>
            <a:prstGeom prst="trapezoid">
              <a:avLst>
                <a:gd name="adj" fmla="val 4673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Трапеция 61"/>
            <p:cNvSpPr/>
            <p:nvPr/>
          </p:nvSpPr>
          <p:spPr>
            <a:xfrm flipV="1">
              <a:off x="1393976" y="2928930"/>
              <a:ext cx="1436400" cy="357190"/>
            </a:xfrm>
            <a:prstGeom prst="trapezoid">
              <a:avLst>
                <a:gd name="adj" fmla="val 108811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Трапеция 62"/>
            <p:cNvSpPr/>
            <p:nvPr/>
          </p:nvSpPr>
          <p:spPr>
            <a:xfrm flipV="1">
              <a:off x="1769256" y="3285678"/>
              <a:ext cx="691200" cy="375000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Трапеция 63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61956" y="5132142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Оборудование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43174" y="5132142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Услуги и работы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0590" y="4938766"/>
            <a:ext cx="345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для проектов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Группа 39"/>
          <p:cNvGrpSpPr/>
          <p:nvPr/>
        </p:nvGrpSpPr>
        <p:grpSpPr>
          <a:xfrm>
            <a:off x="2643174" y="5393752"/>
            <a:ext cx="1643074" cy="1071563"/>
            <a:chOff x="785786" y="2214554"/>
            <a:chExt cx="2643206" cy="1785942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89" name="Трапеция 88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9495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Трапеция 89"/>
            <p:cNvSpPr/>
            <p:nvPr/>
          </p:nvSpPr>
          <p:spPr>
            <a:xfrm flipV="1">
              <a:off x="1119059" y="2571737"/>
              <a:ext cx="1980626" cy="357189"/>
            </a:xfrm>
            <a:prstGeom prst="trapezoid">
              <a:avLst>
                <a:gd name="adj" fmla="val 210442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Трапеция 90"/>
            <p:cNvSpPr/>
            <p:nvPr/>
          </p:nvSpPr>
          <p:spPr>
            <a:xfrm flipV="1">
              <a:off x="1835405" y="2928924"/>
              <a:ext cx="550174" cy="357189"/>
            </a:xfrm>
            <a:prstGeom prst="trapezoid">
              <a:avLst>
                <a:gd name="adj" fmla="val 22144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Трапеция 91"/>
            <p:cNvSpPr/>
            <p:nvPr/>
          </p:nvSpPr>
          <p:spPr>
            <a:xfrm flipV="1">
              <a:off x="1908194" y="3286123"/>
              <a:ext cx="405391" cy="374999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Трапеция 92"/>
            <p:cNvSpPr/>
            <p:nvPr/>
          </p:nvSpPr>
          <p:spPr>
            <a:xfrm flipV="1">
              <a:off x="1996302" y="3660674"/>
              <a:ext cx="229846" cy="339822"/>
            </a:xfrm>
            <a:prstGeom prst="trapezoid">
              <a:avLst>
                <a:gd name="adj" fmla="val 29089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39"/>
          <p:cNvGrpSpPr/>
          <p:nvPr/>
        </p:nvGrpSpPr>
        <p:grpSpPr>
          <a:xfrm>
            <a:off x="669576" y="5393752"/>
            <a:ext cx="1643074" cy="1071565"/>
            <a:chOff x="785786" y="2214554"/>
            <a:chExt cx="2643206" cy="1785946"/>
          </a:xfr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95" name="Трапеция 94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23982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Трапеция 95"/>
            <p:cNvSpPr/>
            <p:nvPr/>
          </p:nvSpPr>
          <p:spPr>
            <a:xfrm flipV="1">
              <a:off x="1598719" y="2571733"/>
              <a:ext cx="1012320" cy="357190"/>
            </a:xfrm>
            <a:prstGeom prst="trapezoid">
              <a:avLst>
                <a:gd name="adj" fmla="val 4153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Трапеция 96"/>
            <p:cNvSpPr/>
            <p:nvPr/>
          </p:nvSpPr>
          <p:spPr>
            <a:xfrm flipV="1">
              <a:off x="1742038" y="2928923"/>
              <a:ext cx="729936" cy="357190"/>
            </a:xfrm>
            <a:prstGeom prst="trapezoid">
              <a:avLst>
                <a:gd name="adj" fmla="val 7270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Трапеция 97"/>
            <p:cNvSpPr/>
            <p:nvPr/>
          </p:nvSpPr>
          <p:spPr>
            <a:xfrm flipV="1">
              <a:off x="1986386" y="3285669"/>
              <a:ext cx="239760" cy="374999"/>
            </a:xfrm>
            <a:prstGeom prst="trapezoid">
              <a:avLst>
                <a:gd name="adj" fmla="val 892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Трапеция 98"/>
            <p:cNvSpPr/>
            <p:nvPr/>
          </p:nvSpPr>
          <p:spPr>
            <a:xfrm flipV="1">
              <a:off x="2008701" y="3660677"/>
              <a:ext cx="197136" cy="339823"/>
            </a:xfrm>
            <a:prstGeom prst="trapezoid">
              <a:avLst>
                <a:gd name="adj" fmla="val 1853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00074" y="2571744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28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 rot="16200000" flipH="1">
            <a:off x="564326" y="2764624"/>
            <a:ext cx="1462098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228702" y="2000240"/>
            <a:ext cx="142876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228702" y="3500438"/>
            <a:ext cx="142876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430898" y="2181216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67%</a:t>
            </a:r>
            <a:endParaRPr lang="ru-RU" sz="1050" b="1" dirty="0"/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2168828" y="2304090"/>
            <a:ext cx="1285884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434706" y="2475944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81%</a:t>
            </a:r>
            <a:endParaRPr lang="ru-RU" sz="1050" b="1" dirty="0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172636" y="2598818"/>
            <a:ext cx="1285884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35106" y="2779794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48%</a:t>
            </a:r>
            <a:endParaRPr lang="ru-RU" sz="1050" b="1" dirty="0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2173036" y="2902668"/>
            <a:ext cx="1285884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2266934" y="3213098"/>
            <a:ext cx="118800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435342" y="3071896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75%</a:t>
            </a:r>
            <a:endParaRPr lang="ru-RU" sz="1050" b="1" dirty="0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2443148" y="3498850"/>
            <a:ext cx="100800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430580" y="3376612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53%</a:t>
            </a:r>
            <a:endParaRPr lang="ru-RU" sz="105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6167444" y="222408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73%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5455291" y="233678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166705" y="2438394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25%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5454552" y="255269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166689" y="265341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80%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>
            <a:off x="5454536" y="2767707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165224" y="2882006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50%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5453071" y="2993128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166712" y="3086794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50%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77" name="Прямая соединительная линия 176"/>
          <p:cNvCxnSpPr/>
          <p:nvPr/>
        </p:nvCxnSpPr>
        <p:spPr>
          <a:xfrm>
            <a:off x="5454559" y="319791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8187606" y="2228843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36%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7475453" y="233678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8186867" y="244315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75%</a:t>
            </a:r>
            <a:endParaRPr lang="ru-RU" sz="850" dirty="0">
              <a:solidFill>
                <a:srgbClr val="007E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186851" y="2658173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33%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84" name="Прямая соединительная линия 183"/>
          <p:cNvCxnSpPr/>
          <p:nvPr/>
        </p:nvCxnSpPr>
        <p:spPr>
          <a:xfrm>
            <a:off x="7474698" y="276929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8185386" y="2886769"/>
            <a:ext cx="4267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100%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7473233" y="2993128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8186874" y="309155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75%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188" name="Прямая соединительная линия 187"/>
          <p:cNvCxnSpPr/>
          <p:nvPr/>
        </p:nvCxnSpPr>
        <p:spPr>
          <a:xfrm>
            <a:off x="7474721" y="319791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>
            <a:off x="7470456" y="255269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6286512" y="388335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87%</a:t>
            </a:r>
            <a:endParaRPr lang="ru-RU" sz="850" dirty="0">
              <a:solidFill>
                <a:srgbClr val="007E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166712" y="408814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21%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>
            <a:off x="5454559" y="4209580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6166689" y="4302923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96" name="Прямая соединительная линия 195"/>
          <p:cNvCxnSpPr/>
          <p:nvPr/>
        </p:nvCxnSpPr>
        <p:spPr>
          <a:xfrm>
            <a:off x="5487931" y="4424363"/>
            <a:ext cx="720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165224" y="4531519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67%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>
            <a:off x="5521550" y="4647403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6166712" y="473630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50%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00" name="Прямая соединительная линия 199"/>
          <p:cNvCxnSpPr/>
          <p:nvPr/>
        </p:nvCxnSpPr>
        <p:spPr>
          <a:xfrm>
            <a:off x="5535836" y="4852191"/>
            <a:ext cx="66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>
            <a:off x="5572132" y="3995742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8196383" y="388868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22%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>
            <a:off x="7484230" y="400139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8195644" y="410300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58%</a:t>
            </a:r>
            <a:endParaRPr lang="ru-RU" sz="850" dirty="0">
              <a:solidFill>
                <a:srgbClr val="355D7E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8195628" y="431801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71%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11" name="Прямая соединительная линия 210"/>
          <p:cNvCxnSpPr/>
          <p:nvPr/>
        </p:nvCxnSpPr>
        <p:spPr>
          <a:xfrm>
            <a:off x="7483475" y="442913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8194163" y="4546613"/>
            <a:ext cx="4267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100%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213" name="Прямая соединительная линия 212"/>
          <p:cNvCxnSpPr/>
          <p:nvPr/>
        </p:nvCxnSpPr>
        <p:spPr>
          <a:xfrm>
            <a:off x="7482010" y="4652972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8195651" y="475140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60%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7483498" y="4857760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>
            <a:off x="7479233" y="421491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6236439" y="550128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36%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>
          <a:xfrm>
            <a:off x="5524286" y="561081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6235700" y="5715595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90%</a:t>
            </a:r>
            <a:endParaRPr lang="ru-RU" sz="850" dirty="0">
              <a:solidFill>
                <a:srgbClr val="007E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235684" y="593061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28%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21" name="Прямая соединительная линия 220"/>
          <p:cNvCxnSpPr/>
          <p:nvPr/>
        </p:nvCxnSpPr>
        <p:spPr>
          <a:xfrm>
            <a:off x="5523531" y="6038558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6234219" y="615920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80%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223" name="Прямая соединительная линия 222"/>
          <p:cNvCxnSpPr/>
          <p:nvPr/>
        </p:nvCxnSpPr>
        <p:spPr>
          <a:xfrm>
            <a:off x="5522066" y="626318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6235707" y="6363995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50%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25" name="Прямая соединительная линия 224"/>
          <p:cNvCxnSpPr/>
          <p:nvPr/>
        </p:nvCxnSpPr>
        <p:spPr>
          <a:xfrm>
            <a:off x="5523554" y="646717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>
            <a:off x="5519289" y="582512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178917" y="550001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55%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28" name="Прямая соединительная линия 227"/>
          <p:cNvCxnSpPr/>
          <p:nvPr/>
        </p:nvCxnSpPr>
        <p:spPr>
          <a:xfrm>
            <a:off x="7466764" y="560954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8178178" y="5714325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67%</a:t>
            </a:r>
            <a:endParaRPr lang="ru-RU" sz="850" dirty="0">
              <a:solidFill>
                <a:srgbClr val="355D7E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8178162" y="592934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60%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31" name="Прямая соединительная линия 230"/>
          <p:cNvCxnSpPr/>
          <p:nvPr/>
        </p:nvCxnSpPr>
        <p:spPr>
          <a:xfrm>
            <a:off x="7466009" y="603966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8176697" y="615793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42%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33" name="Прямая соединительная линия 232"/>
          <p:cNvCxnSpPr/>
          <p:nvPr/>
        </p:nvCxnSpPr>
        <p:spPr>
          <a:xfrm>
            <a:off x="7464544" y="626191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7921652" y="6357963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80%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235" name="Прямая соединительная линия 234"/>
          <p:cNvCxnSpPr/>
          <p:nvPr/>
        </p:nvCxnSpPr>
        <p:spPr>
          <a:xfrm>
            <a:off x="7466032" y="6465909"/>
            <a:ext cx="50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>
            <a:off x="7461767" y="5824653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2183519" y="5496836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36%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38" name="Прямая соединительная линия 237"/>
          <p:cNvCxnSpPr/>
          <p:nvPr/>
        </p:nvCxnSpPr>
        <p:spPr>
          <a:xfrm>
            <a:off x="1471366" y="560875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2182780" y="571115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75%</a:t>
            </a:r>
            <a:endParaRPr lang="ru-RU" sz="850" dirty="0">
              <a:solidFill>
                <a:srgbClr val="007E0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182764" y="5926166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27%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41" name="Прямая соединительная линия 240"/>
          <p:cNvCxnSpPr/>
          <p:nvPr/>
        </p:nvCxnSpPr>
        <p:spPr>
          <a:xfrm>
            <a:off x="1470611" y="6036494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2181299" y="6154762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75%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243" name="Прямая соединительная линия 242"/>
          <p:cNvCxnSpPr/>
          <p:nvPr/>
        </p:nvCxnSpPr>
        <p:spPr>
          <a:xfrm>
            <a:off x="1469146" y="626112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182787" y="635955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67%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45" name="Прямая соединительная линия 244"/>
          <p:cNvCxnSpPr/>
          <p:nvPr/>
        </p:nvCxnSpPr>
        <p:spPr>
          <a:xfrm>
            <a:off x="1470634" y="646511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>
            <a:off x="1466369" y="582306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4157117" y="549366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73%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48" name="Прямая соединительная линия 247"/>
          <p:cNvCxnSpPr/>
          <p:nvPr/>
        </p:nvCxnSpPr>
        <p:spPr>
          <a:xfrm>
            <a:off x="3444964" y="560875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4156378" y="5707974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50" name="Прямая соединительная линия 249"/>
          <p:cNvCxnSpPr/>
          <p:nvPr/>
        </p:nvCxnSpPr>
        <p:spPr>
          <a:xfrm>
            <a:off x="3444225" y="582227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4156362" y="592299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67%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52" name="Прямая соединительная линия 251"/>
          <p:cNvCxnSpPr/>
          <p:nvPr/>
        </p:nvCxnSpPr>
        <p:spPr>
          <a:xfrm>
            <a:off x="3444209" y="6037287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4154897" y="6151586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38%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54" name="Прямая соединительная линия 253"/>
          <p:cNvCxnSpPr/>
          <p:nvPr/>
        </p:nvCxnSpPr>
        <p:spPr>
          <a:xfrm>
            <a:off x="3442744" y="6260327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4156385" y="6356374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33%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56" name="Прямая соединительная линия 255"/>
          <p:cNvCxnSpPr/>
          <p:nvPr/>
        </p:nvCxnSpPr>
        <p:spPr>
          <a:xfrm>
            <a:off x="3444232" y="646749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>
            <a:off x="4500562" y="2124861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>
            <a:off x="4500562" y="3198019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/>
          <p:nvPr/>
        </p:nvCxnSpPr>
        <p:spPr>
          <a:xfrm rot="16200000" flipH="1">
            <a:off x="4054765" y="2660352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>
            <a:off x="6584964" y="2124065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>
            <a:off x="6584964" y="3197223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 стрелкой 266"/>
          <p:cNvCxnSpPr/>
          <p:nvPr/>
        </p:nvCxnSpPr>
        <p:spPr>
          <a:xfrm rot="16200000" flipH="1">
            <a:off x="6139167" y="2659556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>
            <a:off x="6594489" y="3784602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>
            <a:off x="6594489" y="4857760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 стрелкой 269"/>
          <p:cNvCxnSpPr/>
          <p:nvPr/>
        </p:nvCxnSpPr>
        <p:spPr>
          <a:xfrm rot="16200000" flipH="1">
            <a:off x="6148692" y="4320093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>
            <a:off x="4572000" y="3779839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>
            <a:off x="4572000" y="4852997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 стрелкой 272"/>
          <p:cNvCxnSpPr/>
          <p:nvPr/>
        </p:nvCxnSpPr>
        <p:spPr>
          <a:xfrm rot="16200000" flipH="1">
            <a:off x="4126203" y="4315330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>
            <a:off x="4579620" y="5397196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>
            <a:off x="4579620" y="6467973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 стрелкой 275"/>
          <p:cNvCxnSpPr/>
          <p:nvPr/>
        </p:nvCxnSpPr>
        <p:spPr>
          <a:xfrm rot="16200000" flipH="1">
            <a:off x="4133823" y="5932687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>
            <a:off x="6613096" y="5395926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>
            <a:off x="6613096" y="6469084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 стрелкой 279"/>
          <p:cNvCxnSpPr/>
          <p:nvPr/>
        </p:nvCxnSpPr>
        <p:spPr>
          <a:xfrm rot="16200000" flipH="1">
            <a:off x="6167299" y="5931417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2541256" y="5391957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2564116" y="6470354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 стрелкой 282"/>
          <p:cNvCxnSpPr/>
          <p:nvPr/>
        </p:nvCxnSpPr>
        <p:spPr>
          <a:xfrm rot="16200000" flipH="1">
            <a:off x="2092601" y="5927448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>
            <a:off x="507654" y="5391957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>
            <a:off x="530514" y="6462734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 стрелкой 285"/>
          <p:cNvCxnSpPr/>
          <p:nvPr/>
        </p:nvCxnSpPr>
        <p:spPr>
          <a:xfrm rot="16200000" flipH="1">
            <a:off x="51379" y="5927448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643438" y="2571744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22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дня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15140" y="2571744"/>
            <a:ext cx="5000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31</a:t>
            </a:r>
            <a:b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день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6715140" y="4289375"/>
            <a:ext cx="5000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51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день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4714876" y="4286256"/>
            <a:ext cx="5000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19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4714876" y="5932449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9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6715140" y="5929330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23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дня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2714612" y="5938855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8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633385" y="5938855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36</a:t>
            </a:r>
            <a:b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3"/>
            <a:ext cx="8001000" cy="1104908"/>
          </a:xfrm>
        </p:spPr>
        <p:txBody>
          <a:bodyPr>
            <a:normAutofit/>
          </a:bodyPr>
          <a:lstStyle/>
          <a:p>
            <a:r>
              <a:rPr lang="ru-RU" sz="5400" b="1" dirty="0"/>
              <a:t>Воронка продаж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2227936"/>
          <a:ext cx="3857652" cy="1789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14446"/>
                <a:gridCol w="857256"/>
                <a:gridCol w="892975"/>
                <a:gridCol w="892975"/>
              </a:tblGrid>
              <a:tr h="265394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Кол-во сделок</a:t>
                      </a:r>
                      <a:endParaRPr lang="ru-RU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baseline="0" dirty="0" smtClean="0"/>
                        <a:t>Сумма оплачено</a:t>
                      </a:r>
                      <a:endParaRPr lang="ru-RU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Сумма отгружено</a:t>
                      </a:r>
                      <a:endParaRPr lang="ru-RU" sz="1050" b="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Довженко Б. 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415 200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415 20</a:t>
                      </a:r>
                      <a:r>
                        <a:rPr lang="ru-RU" sz="1050" baseline="0" dirty="0" smtClean="0"/>
                        <a:t>0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Арбузов</a:t>
                      </a:r>
                      <a:r>
                        <a:rPr lang="ru-RU" sz="1100" baseline="0" dirty="0" smtClean="0"/>
                        <a:t> Е. А.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604</a:t>
                      </a:r>
                      <a:r>
                        <a:rPr lang="ru-RU" sz="1050" baseline="0" dirty="0" smtClean="0"/>
                        <a:t> 000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712</a:t>
                      </a:r>
                      <a:r>
                        <a:rPr lang="ru-RU" sz="1050" baseline="0" dirty="0" smtClean="0"/>
                        <a:t> 500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Решетова И. П.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350</a:t>
                      </a:r>
                      <a:r>
                        <a:rPr lang="ru-RU" sz="1050" baseline="0" dirty="0" smtClean="0"/>
                        <a:t> 800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350</a:t>
                      </a:r>
                      <a:r>
                        <a:rPr lang="ru-RU" sz="1050" baseline="0" dirty="0" smtClean="0"/>
                        <a:t> 800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Макаров С. Д.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17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680</a:t>
                      </a:r>
                      <a:r>
                        <a:rPr lang="ru-RU" sz="1050" baseline="0" dirty="0" smtClean="0"/>
                        <a:t> 950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604</a:t>
                      </a:r>
                      <a:r>
                        <a:rPr lang="ru-RU" sz="1050" baseline="0" dirty="0" smtClean="0"/>
                        <a:t> 950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Козлова</a:t>
                      </a:r>
                      <a:r>
                        <a:rPr lang="ru-RU" sz="1100" baseline="0" dirty="0" smtClean="0"/>
                        <a:t> М. А.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408</a:t>
                      </a:r>
                      <a:r>
                        <a:rPr lang="ru-RU" sz="1050" baseline="0" dirty="0" smtClean="0"/>
                        <a:t> 200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408 200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571472" y="1714488"/>
            <a:ext cx="3857652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u="sng" kern="1200" dirty="0" smtClean="0">
                <a:solidFill>
                  <a:schemeClr val="accent6">
                    <a:lumMod val="75000"/>
                  </a:schemeClr>
                </a:solidFill>
              </a:rPr>
              <a:t>Объемы продаж по сотрудникам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571472" y="1960354"/>
            <a:ext cx="3857652" cy="2247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Период: 01.01.2007 – 31.12.2008	      23 августа 2008 г.</a:t>
            </a:r>
            <a:endParaRPr lang="ru-RU" sz="1100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Объемы продаж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4" name="Скругленный прямоугольник 4"/>
          <p:cNvSpPr/>
          <p:nvPr/>
        </p:nvSpPr>
        <p:spPr>
          <a:xfrm>
            <a:off x="571472" y="4143380"/>
            <a:ext cx="8143932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u="sng" kern="1200" dirty="0" smtClean="0">
                <a:solidFill>
                  <a:schemeClr val="accent6">
                    <a:lumMod val="75000"/>
                  </a:schemeClr>
                </a:solidFill>
              </a:rPr>
              <a:t>Динамика поступлений</a:t>
            </a:r>
            <a:r>
              <a:rPr lang="en-US" sz="1400" b="1" u="sng" kern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u="sng" kern="1200" dirty="0" smtClean="0">
                <a:solidFill>
                  <a:schemeClr val="accent6">
                    <a:lumMod val="75000"/>
                  </a:schemeClr>
                </a:solidFill>
              </a:rPr>
              <a:t>и реализации</a:t>
            </a: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4937128" y="2265354"/>
            <a:ext cx="3357586" cy="10001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spcBef>
                <a:spcPct val="0"/>
              </a:spcBef>
            </a:pPr>
            <a:r>
              <a:rPr lang="ru-RU" sz="1400" kern="1200" dirty="0" smtClean="0">
                <a:solidFill>
                  <a:schemeClr val="tx1"/>
                </a:solidFill>
              </a:rPr>
              <a:t>Возможно построение отчетов по группе клиентов, по группе сотрудников, за заданный промежуток времени, по отдельной товарной группе и т. п.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1472" y="4700370"/>
          <a:ext cx="8143942" cy="15804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14446"/>
                <a:gridCol w="769944"/>
                <a:gridCol w="769944"/>
                <a:gridCol w="769944"/>
                <a:gridCol w="769944"/>
                <a:gridCol w="769944"/>
                <a:gridCol w="769944"/>
                <a:gridCol w="769944"/>
                <a:gridCol w="769944"/>
                <a:gridCol w="769944"/>
              </a:tblGrid>
              <a:tr h="206311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Итого</a:t>
                      </a:r>
                      <a:endParaRPr lang="ru-RU" sz="105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baseline="0" dirty="0" smtClean="0"/>
                        <a:t>I </a:t>
                      </a:r>
                      <a:r>
                        <a:rPr lang="ru-RU" sz="1050" b="0" baseline="0" dirty="0" smtClean="0"/>
                        <a:t>кв. 2007</a:t>
                      </a:r>
                      <a:endParaRPr lang="ru-RU" sz="105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/>
                        <a:t>II </a:t>
                      </a:r>
                      <a:r>
                        <a:rPr lang="ru-RU" sz="1050" b="0" baseline="0" dirty="0" smtClean="0"/>
                        <a:t>кв. 2007</a:t>
                      </a:r>
                      <a:endParaRPr lang="ru-RU" sz="1050" b="0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/>
                        <a:t>III </a:t>
                      </a:r>
                      <a:r>
                        <a:rPr lang="ru-RU" sz="1050" b="0" baseline="0" dirty="0" smtClean="0"/>
                        <a:t>кв. 2007</a:t>
                      </a:r>
                      <a:endParaRPr lang="ru-RU" sz="1050" b="0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/>
                        <a:t>IV </a:t>
                      </a:r>
                      <a:r>
                        <a:rPr lang="ru-RU" sz="1050" b="0" baseline="0" dirty="0" smtClean="0"/>
                        <a:t>кв. 2007</a:t>
                      </a:r>
                      <a:endParaRPr lang="ru-RU" sz="1050" b="0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/>
                        <a:t>I </a:t>
                      </a:r>
                      <a:r>
                        <a:rPr lang="ru-RU" sz="1050" b="0" baseline="0" dirty="0" smtClean="0"/>
                        <a:t>кв. 2008</a:t>
                      </a:r>
                      <a:endParaRPr lang="ru-RU" sz="1050" b="0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baseline="0" dirty="0" smtClean="0"/>
                        <a:t>II </a:t>
                      </a:r>
                      <a:r>
                        <a:rPr lang="ru-RU" sz="1050" b="0" baseline="0" dirty="0" smtClean="0"/>
                        <a:t>кв. 2008</a:t>
                      </a:r>
                      <a:endParaRPr lang="ru-RU" sz="1050" b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/>
                        <a:t>III </a:t>
                      </a:r>
                      <a:r>
                        <a:rPr lang="ru-RU" sz="1050" b="0" baseline="0" dirty="0" smtClean="0"/>
                        <a:t>кв. 2008</a:t>
                      </a:r>
                      <a:endParaRPr lang="ru-RU" sz="1050" b="0" dirty="0" smtClean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baseline="0" dirty="0" smtClean="0"/>
                        <a:t>IV </a:t>
                      </a:r>
                      <a:r>
                        <a:rPr lang="ru-RU" sz="1050" b="0" baseline="0" dirty="0" smtClean="0"/>
                        <a:t>кв. 2008</a:t>
                      </a:r>
                      <a:endParaRPr lang="ru-RU" sz="1050" b="0" dirty="0" smtClean="0"/>
                    </a:p>
                  </a:txBody>
                  <a:tcPr marL="45720" marR="45720"/>
                </a:tc>
              </a:tr>
              <a:tr h="2927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88EE"/>
                          </a:solidFill>
                        </a:rPr>
                        <a:t>ООО «Ромашка»</a:t>
                      </a:r>
                      <a:endParaRPr lang="ru-RU" sz="1100" dirty="0">
                        <a:solidFill>
                          <a:srgbClr val="0088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3 443 600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450 200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440 600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480 400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510 500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508 600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522 900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530 400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539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88EE"/>
                          </a:solidFill>
                        </a:rPr>
                        <a:t>ЗАО «Тима»</a:t>
                      </a:r>
                      <a:endParaRPr lang="ru-RU" sz="1100" dirty="0">
                        <a:solidFill>
                          <a:srgbClr val="0088E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4 809 200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604 000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612400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640 700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680200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720 400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760 900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790 600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88EE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539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ООО «Партнер»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280 600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280 600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9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Ромус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600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9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ОАО «Гигант»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1 363 100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240 000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260500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220 900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190 400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170 500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160 400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120400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Скругленный прямоугольник 4"/>
          <p:cNvSpPr/>
          <p:nvPr/>
        </p:nvSpPr>
        <p:spPr>
          <a:xfrm>
            <a:off x="571472" y="4429132"/>
            <a:ext cx="3857652" cy="2247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accent6">
                    <a:lumMod val="75000"/>
                  </a:schemeClr>
                </a:solidFill>
              </a:rPr>
              <a:t>Период: 01.01.2007 – 31.12.2008</a:t>
            </a:r>
            <a:endParaRPr lang="ru-RU" sz="1100" kern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394199" y="2749545"/>
            <a:ext cx="9286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55610" y="2415486"/>
          <a:ext cx="3857652" cy="3166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14446"/>
                <a:gridCol w="857256"/>
                <a:gridCol w="892975"/>
                <a:gridCol w="892975"/>
              </a:tblGrid>
              <a:tr h="265394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Кол-во сделок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baseline="0" dirty="0" smtClean="0"/>
                        <a:t>Сумма оплачено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Доля, %</a:t>
                      </a:r>
                      <a:endParaRPr lang="ru-RU" sz="1050" b="1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Группа 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Холодильники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785 200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40%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Телевизоры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720</a:t>
                      </a:r>
                      <a:r>
                        <a:rPr lang="ru-RU" sz="1050" baseline="0" dirty="0" smtClean="0"/>
                        <a:t> 400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37%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Группа </a:t>
                      </a:r>
                      <a:r>
                        <a:rPr lang="en-US" sz="1100" b="1" dirty="0" smtClean="0">
                          <a:latin typeface="Calibri" pitchFamily="34" charset="0"/>
                        </a:rPr>
                        <a:t>B</a:t>
                      </a:r>
                      <a:endParaRPr lang="ru-RU" sz="11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4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rgbClr val="F4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rgbClr val="F4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rgbClr val="F4ECE8"/>
                    </a:solidFill>
                  </a:tcPr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Магнитофоны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21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208 600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11%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Компьютеры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160 300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8%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Группа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en-US" sz="1100" b="1" baseline="0" dirty="0" smtClean="0">
                          <a:latin typeface="Calibri" pitchFamily="34" charset="0"/>
                        </a:rPr>
                        <a:t>C</a:t>
                      </a:r>
                      <a:endParaRPr lang="ru-RU" sz="11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Бритвы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44 000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2%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Кофемолки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30</a:t>
                      </a:r>
                      <a:r>
                        <a:rPr lang="ru-RU" sz="1050" baseline="0" dirty="0" smtClean="0"/>
                        <a:t> 300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2%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Миксеры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14 900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1%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655610" y="2058296"/>
            <a:ext cx="3857652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u="sng" kern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ABC-</a:t>
            </a:r>
            <a:r>
              <a:rPr lang="ru-RU" sz="1400" b="1" u="sng" kern="1200" dirty="0" smtClean="0">
                <a:solidFill>
                  <a:schemeClr val="accent6">
                    <a:lumMod val="75000"/>
                  </a:schemeClr>
                </a:solidFill>
              </a:rPr>
              <a:t>анализ по номенклатуре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Объемы продаж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6" name="Скругленный прямоугольник 4"/>
          <p:cNvSpPr/>
          <p:nvPr/>
        </p:nvSpPr>
        <p:spPr>
          <a:xfrm>
            <a:off x="4727576" y="2058296"/>
            <a:ext cx="3857652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u="sng" kern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ABC-</a:t>
            </a:r>
            <a:r>
              <a:rPr lang="ru-RU" sz="1400" b="1" u="sng" kern="1200" dirty="0" smtClean="0">
                <a:solidFill>
                  <a:schemeClr val="accent6">
                    <a:lumMod val="75000"/>
                  </a:schemeClr>
                </a:solidFill>
              </a:rPr>
              <a:t>анализ по организациям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786314" y="2415486"/>
          <a:ext cx="3857652" cy="3166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14446"/>
                <a:gridCol w="857256"/>
                <a:gridCol w="892975"/>
                <a:gridCol w="892975"/>
              </a:tblGrid>
              <a:tr h="265394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Кол-во сделок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baseline="0" dirty="0" smtClean="0"/>
                        <a:t>Сумма оплачено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Доля, %</a:t>
                      </a:r>
                      <a:endParaRPr lang="ru-RU" sz="1050" b="1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Группа 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«Ромашка»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1 124 400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76%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Группа </a:t>
                      </a:r>
                      <a:r>
                        <a:rPr lang="en-US" sz="1100" b="1" dirty="0" smtClean="0">
                          <a:latin typeface="Calibri" pitchFamily="34" charset="0"/>
                        </a:rPr>
                        <a:t>B</a:t>
                      </a:r>
                      <a:endParaRPr lang="ru-RU" sz="11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4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rgbClr val="F4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rgbClr val="F4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>
                    <a:solidFill>
                      <a:srgbClr val="F4ECE8"/>
                    </a:solidFill>
                  </a:tcPr>
                </a:tc>
              </a:tr>
              <a:tr h="275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ЗАО «Тима»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9</a:t>
                      </a:r>
                      <a:endParaRPr lang="ru-RU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120 600</a:t>
                      </a:r>
                      <a:endParaRPr lang="ru-RU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8%</a:t>
                      </a:r>
                      <a:endParaRPr lang="ru-RU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5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ООО «Партнер»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11</a:t>
                      </a:r>
                      <a:endParaRPr lang="ru-RU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106 800</a:t>
                      </a:r>
                      <a:endParaRPr lang="ru-RU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7%</a:t>
                      </a:r>
                      <a:endParaRPr lang="ru-RU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5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ООО «</a:t>
                      </a:r>
                      <a:r>
                        <a:rPr lang="ru-RU" sz="1100" dirty="0" err="1" smtClean="0"/>
                        <a:t>Ромус</a:t>
                      </a:r>
                      <a:r>
                        <a:rPr lang="ru-RU" sz="11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8</a:t>
                      </a:r>
                      <a:endParaRPr lang="ru-RU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60 400</a:t>
                      </a:r>
                      <a:endParaRPr lang="ru-RU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/>
                        <a:t>4%</a:t>
                      </a:r>
                      <a:endParaRPr lang="ru-RU" sz="1050" b="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Группа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en-US" sz="1100" b="1" baseline="0" dirty="0" smtClean="0">
                          <a:latin typeface="Calibri" pitchFamily="34" charset="0"/>
                        </a:rPr>
                        <a:t>C</a:t>
                      </a:r>
                      <a:endParaRPr lang="ru-RU" sz="11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ОАО «Гигант»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32 400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2%</a:t>
                      </a:r>
                      <a:endParaRPr lang="ru-RU" sz="1050" dirty="0"/>
                    </a:p>
                  </a:txBody>
                  <a:tcPr/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ООО «Венера»</a:t>
                      </a:r>
                      <a:endParaRPr lang="ru-RU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19 900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1%</a:t>
                      </a:r>
                      <a:endParaRPr lang="ru-RU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55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ЧП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Мазурян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14 100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1%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1472" y="1563675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ABC-анализ продаж – инструмент оперативного управления, используемый для определения ключевых клиентов, поставщиков, товаров, товарных групп с целью анализа и принятия эффективных управленческих решений.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42910" y="5744044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Группа А 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– наиболее ценные, клиенты, с которыми предприятие делает 75% продаж;</a:t>
            </a:r>
            <a:endParaRPr lang="ru-RU" sz="1200" dirty="0" smtClean="0"/>
          </a:p>
          <a:p>
            <a:pPr lvl="0" eaLnBrk="0" fontAlgn="base" hangingPunct="0"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Группа В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– промежуточные, с которыми предприятие делает 20% продаж;</a:t>
            </a:r>
            <a:endParaRPr lang="ru-RU" sz="1200" dirty="0" smtClean="0"/>
          </a:p>
          <a:p>
            <a:pPr lvl="0" eaLnBrk="0" fontAlgn="base" hangingPunct="0"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Группа С </a:t>
            </a: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– наименее ценные, с которыми предприятие делает 5% продаж.</a:t>
            </a:r>
            <a:endParaRPr lang="ru-RU" sz="1200" dirty="0" smtClean="0"/>
          </a:p>
        </p:txBody>
      </p:sp>
      <p:sp>
        <p:nvSpPr>
          <p:cNvPr id="10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 rot="10800000">
            <a:off x="4342176" y="4286256"/>
            <a:ext cx="360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4696703" y="5148501"/>
            <a:ext cx="396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4697008" y="3500438"/>
            <a:ext cx="396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878596" y="4328108"/>
            <a:ext cx="1656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00628" y="507095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5000628" y="3429000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2276164" y="4286256"/>
            <a:ext cx="648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2627102" y="2714619"/>
            <a:ext cx="43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2615989" y="5949967"/>
            <a:ext cx="43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002536" y="4325094"/>
            <a:ext cx="3240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928926" y="264318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9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Прямая адресная рассылка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85986" y="1584994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Программа «Экспресс-Контакт» позволяет осуществлять прямую целенаправленную адресную рассылку рекламных, информационных и т. п. материалов,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подготовленных по произвольным </a:t>
            </a:r>
            <a:r>
              <a:rPr lang="ru-RU" sz="120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шаблонам, с использованием: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199" y="2901038"/>
            <a:ext cx="1187711" cy="1188000"/>
          </a:xfrm>
          <a:prstGeom prst="rect">
            <a:avLst/>
          </a:prstGeom>
          <a:noFill/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1353" y="5544244"/>
            <a:ext cx="857047" cy="857256"/>
          </a:xfrm>
          <a:prstGeom prst="rect">
            <a:avLst/>
          </a:prstGeom>
          <a:noFill/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9096" y="2334297"/>
            <a:ext cx="1149540" cy="714380"/>
          </a:xfrm>
          <a:prstGeom prst="rect">
            <a:avLst/>
          </a:prstGeom>
          <a:noFill/>
        </p:spPr>
      </p:pic>
      <p:pic>
        <p:nvPicPr>
          <p:cNvPr id="38" name="Рисунок 37" descr="C:\Documents and Settings\User\Local Settings\Temporary Internet Files\Content.IE5\YJ73SIDA\MCj0431576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768" y="3543980"/>
            <a:ext cx="1571636" cy="14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541992" y="4857760"/>
            <a:ext cx="1785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45000"/>
              </a:spcBef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«Экспресс-Контакт»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4500562" y="2186658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45000"/>
              </a:spcBef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факс-модема и популярных </a:t>
            </a:r>
            <a:r>
              <a:rPr lang="ru-RU" sz="1200" b="1" dirty="0" smtClean="0">
                <a:solidFill>
                  <a:schemeClr val="accent2"/>
                </a:solidFill>
              </a:rPr>
              <a:t>факсимильных программ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WinFax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VentaFax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ActiveFax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500562" y="5969483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45000"/>
              </a:spcBef>
              <a:buFont typeface="+mj-lt"/>
              <a:buAutoNum type="arabicPeriod" startAt="4"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по электронной почте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 использованием почтовой программы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Microsoft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Outlook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520418" y="3282735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45000"/>
              </a:spcBef>
              <a:buFont typeface="+mj-lt"/>
              <a:buAutoNum type="arabicPeriod" startAt="2"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факсимильного аппарата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 выводом документов </a:t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 печать через принтер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6520418" y="4686988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45000"/>
              </a:spcBef>
              <a:buFont typeface="+mj-lt"/>
              <a:buAutoNum type="arabicPeriod" startAt="3"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традиционной «бумажной» почты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с выводом документов на печать через принтер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0367" y="3740470"/>
            <a:ext cx="1214446" cy="109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08902" y="4572008"/>
            <a:ext cx="1169664" cy="11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Овал 31"/>
          <p:cNvSpPr/>
          <p:nvPr/>
        </p:nvSpPr>
        <p:spPr>
          <a:xfrm>
            <a:off x="2928926" y="58807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33" descr="ASU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0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7"/>
          <p:cNvGrpSpPr>
            <a:grpSpLocks/>
          </p:cNvGrpSpPr>
          <p:nvPr/>
        </p:nvGrpSpPr>
        <p:grpSpPr bwMode="auto">
          <a:xfrm>
            <a:off x="939112" y="3502025"/>
            <a:ext cx="1089025" cy="1089025"/>
            <a:chOff x="2494568" y="1344329"/>
            <a:chExt cx="1089589" cy="1089589"/>
          </a:xfrm>
        </p:grpSpPr>
        <p:sp>
          <p:nvSpPr>
            <p:cNvPr id="54" name="Овал 53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5" name="Овал 6"/>
            <p:cNvSpPr/>
            <p:nvPr/>
          </p:nvSpPr>
          <p:spPr>
            <a:xfrm>
              <a:off x="2653400" y="1503161"/>
              <a:ext cx="771925" cy="77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 smtClean="0"/>
                <a:t>3</a:t>
              </a:r>
              <a:endParaRPr lang="ru-RU" sz="5000" dirty="0"/>
            </a:p>
          </p:txBody>
        </p:sp>
      </p:grpSp>
      <p:grpSp>
        <p:nvGrpSpPr>
          <p:cNvPr id="56" name="Группа 8"/>
          <p:cNvGrpSpPr>
            <a:grpSpLocks/>
          </p:cNvGrpSpPr>
          <p:nvPr/>
        </p:nvGrpSpPr>
        <p:grpSpPr bwMode="auto">
          <a:xfrm>
            <a:off x="947050" y="4973638"/>
            <a:ext cx="1089025" cy="1090612"/>
            <a:chOff x="2134586" y="2687801"/>
            <a:chExt cx="1089589" cy="1089589"/>
          </a:xfrm>
        </p:grpSpPr>
        <p:sp>
          <p:nvSpPr>
            <p:cNvPr id="57" name="Овал 56"/>
            <p:cNvSpPr/>
            <p:nvPr/>
          </p:nvSpPr>
          <p:spPr>
            <a:xfrm>
              <a:off x="2134586" y="2687801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8" name="Овал 8"/>
            <p:cNvSpPr/>
            <p:nvPr/>
          </p:nvSpPr>
          <p:spPr>
            <a:xfrm>
              <a:off x="2293418" y="2847988"/>
              <a:ext cx="771925" cy="769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 smtClean="0"/>
                <a:t>5</a:t>
              </a:r>
              <a:endParaRPr lang="ru-RU" sz="5000" dirty="0"/>
            </a:p>
          </p:txBody>
        </p:sp>
      </p:grpSp>
      <p:grpSp>
        <p:nvGrpSpPr>
          <p:cNvPr id="68" name="Группа 6"/>
          <p:cNvGrpSpPr>
            <a:grpSpLocks/>
          </p:cNvGrpSpPr>
          <p:nvPr/>
        </p:nvGrpSpPr>
        <p:grpSpPr bwMode="auto">
          <a:xfrm>
            <a:off x="2051957" y="2806710"/>
            <a:ext cx="1089025" cy="1090613"/>
            <a:chOff x="2134586" y="856"/>
            <a:chExt cx="1089589" cy="1089589"/>
          </a:xfrm>
        </p:grpSpPr>
        <p:sp>
          <p:nvSpPr>
            <p:cNvPr id="69" name="Овал 68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0" name="Овал 4"/>
            <p:cNvSpPr/>
            <p:nvPr/>
          </p:nvSpPr>
          <p:spPr>
            <a:xfrm>
              <a:off x="2293418" y="161043"/>
              <a:ext cx="771925" cy="769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 smtClean="0"/>
                <a:t>2</a:t>
              </a:r>
              <a:endParaRPr lang="ru-RU" sz="5000" dirty="0"/>
            </a:p>
          </p:txBody>
        </p:sp>
      </p:grpSp>
      <p:grpSp>
        <p:nvGrpSpPr>
          <p:cNvPr id="71" name="Группа 7"/>
          <p:cNvGrpSpPr>
            <a:grpSpLocks/>
          </p:cNvGrpSpPr>
          <p:nvPr/>
        </p:nvGrpSpPr>
        <p:grpSpPr bwMode="auto">
          <a:xfrm>
            <a:off x="2036079" y="4289434"/>
            <a:ext cx="1089024" cy="1089024"/>
            <a:chOff x="2494568" y="1344329"/>
            <a:chExt cx="1089589" cy="1089589"/>
          </a:xfrm>
        </p:grpSpPr>
        <p:sp>
          <p:nvSpPr>
            <p:cNvPr id="72" name="Овал 71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3" name="Овал 6"/>
            <p:cNvSpPr/>
            <p:nvPr/>
          </p:nvSpPr>
          <p:spPr>
            <a:xfrm>
              <a:off x="2653402" y="1503162"/>
              <a:ext cx="771925" cy="77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 smtClean="0"/>
                <a:t>4</a:t>
              </a:r>
              <a:endParaRPr lang="ru-RU" sz="5000" dirty="0"/>
            </a:p>
          </p:txBody>
        </p:sp>
      </p:grpSp>
      <p:grpSp>
        <p:nvGrpSpPr>
          <p:cNvPr id="50" name="Группа 6"/>
          <p:cNvGrpSpPr>
            <a:grpSpLocks/>
          </p:cNvGrpSpPr>
          <p:nvPr/>
        </p:nvGrpSpPr>
        <p:grpSpPr bwMode="auto">
          <a:xfrm>
            <a:off x="954987" y="2019300"/>
            <a:ext cx="1089025" cy="1090613"/>
            <a:chOff x="2134586" y="856"/>
            <a:chExt cx="1089589" cy="1089589"/>
          </a:xfrm>
        </p:grpSpPr>
        <p:sp>
          <p:nvSpPr>
            <p:cNvPr id="51" name="Овал 50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2" name="Овал 4"/>
            <p:cNvSpPr/>
            <p:nvPr/>
          </p:nvSpPr>
          <p:spPr>
            <a:xfrm>
              <a:off x="2293418" y="161043"/>
              <a:ext cx="771925" cy="769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1</a:t>
              </a: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609600" y="466725"/>
            <a:ext cx="815340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Пять главных вопросов</a:t>
            </a:r>
            <a:endParaRPr lang="ru-RU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94" name="Picture 33" descr="ASU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6500813"/>
            <a:ext cx="714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  <p:sp>
        <p:nvSpPr>
          <p:cNvPr id="46" name="Скругленный прямоугольник 4"/>
          <p:cNvSpPr/>
          <p:nvPr/>
        </p:nvSpPr>
        <p:spPr>
          <a:xfrm>
            <a:off x="3571868" y="1785926"/>
            <a:ext cx="4714908" cy="464347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/>
          <a:lstStyle/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 каждого менеджера «своя» клиентская база, которая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не принадлежит предприятию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Клиент работает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не с фирмой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а с конкретным менеджером.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Продавец уйдет и уведет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часть клиентов?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Сотрудники сами «нормируют» и «контролируют» свою работу 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проверить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каждый ее этап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крайне затруднительно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Сотрудники отдела продаж обслуживают только текущие сделки 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не проявляют активности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 поиске новых клиентов?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Возникают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накладки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при общении клиента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 разными менеджерами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/>
          <p:nvPr/>
        </p:nvSpPr>
        <p:spPr>
          <a:xfrm rot="2034574">
            <a:off x="867506" y="2736423"/>
            <a:ext cx="3929090" cy="285752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57352" name="Line 537"/>
          <p:cNvSpPr>
            <a:spLocks noChangeShapeType="1"/>
          </p:cNvSpPr>
          <p:nvPr/>
        </p:nvSpPr>
        <p:spPr bwMode="auto">
          <a:xfrm flipV="1">
            <a:off x="502783" y="3158188"/>
            <a:ext cx="414337" cy="325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3" name="Line 540"/>
          <p:cNvSpPr>
            <a:spLocks noChangeShapeType="1"/>
          </p:cNvSpPr>
          <p:nvPr/>
        </p:nvSpPr>
        <p:spPr bwMode="auto">
          <a:xfrm flipV="1">
            <a:off x="1742620" y="2473976"/>
            <a:ext cx="0" cy="1154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4" name="Line 541"/>
          <p:cNvSpPr>
            <a:spLocks noChangeShapeType="1"/>
          </p:cNvSpPr>
          <p:nvPr/>
        </p:nvSpPr>
        <p:spPr bwMode="auto">
          <a:xfrm flipV="1">
            <a:off x="1306851" y="3550301"/>
            <a:ext cx="503238" cy="498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5" name="Line 536"/>
          <p:cNvSpPr>
            <a:spLocks noChangeShapeType="1"/>
          </p:cNvSpPr>
          <p:nvPr/>
        </p:nvSpPr>
        <p:spPr bwMode="auto">
          <a:xfrm>
            <a:off x="963158" y="3121677"/>
            <a:ext cx="13239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28446" name="Group 414"/>
          <p:cNvGraphicFramePr>
            <a:graphicFrameLocks noGrp="1"/>
          </p:cNvGraphicFramePr>
          <p:nvPr/>
        </p:nvGraphicFramePr>
        <p:xfrm>
          <a:off x="1161595" y="2705751"/>
          <a:ext cx="909638" cy="925513"/>
        </p:xfrm>
        <a:graphic>
          <a:graphicData uri="http://schemas.openxmlformats.org/drawingml/2006/table">
            <a:tbl>
              <a:tblPr/>
              <a:tblGrid>
                <a:gridCol w="228600"/>
                <a:gridCol w="227013"/>
                <a:gridCol w="227012"/>
                <a:gridCol w="227013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8445" name="Group 413"/>
          <p:cNvGraphicFramePr>
            <a:graphicFrameLocks noGrp="1"/>
          </p:cNvGraphicFramePr>
          <p:nvPr/>
        </p:nvGraphicFramePr>
        <p:xfrm>
          <a:off x="1088570" y="2777188"/>
          <a:ext cx="909638" cy="928688"/>
        </p:xfrm>
        <a:graphic>
          <a:graphicData uri="http://schemas.openxmlformats.org/drawingml/2006/table">
            <a:tbl>
              <a:tblPr/>
              <a:tblGrid>
                <a:gridCol w="228600"/>
                <a:gridCol w="227013"/>
                <a:gridCol w="227012"/>
                <a:gridCol w="227013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8443" name="Group 411"/>
          <p:cNvGraphicFramePr>
            <a:graphicFrameLocks noGrp="1"/>
          </p:cNvGraphicFramePr>
          <p:nvPr/>
        </p:nvGraphicFramePr>
        <p:xfrm>
          <a:off x="1017133" y="2850213"/>
          <a:ext cx="909637" cy="925513"/>
        </p:xfrm>
        <a:graphic>
          <a:graphicData uri="http://schemas.openxmlformats.org/drawingml/2006/table">
            <a:tbl>
              <a:tblPr/>
              <a:tblGrid>
                <a:gridCol w="228600"/>
                <a:gridCol w="227012"/>
                <a:gridCol w="227013"/>
                <a:gridCol w="227012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8591" name="Group 559"/>
          <p:cNvGraphicFramePr>
            <a:graphicFrameLocks noGrp="1"/>
          </p:cNvGraphicFramePr>
          <p:nvPr/>
        </p:nvGraphicFramePr>
        <p:xfrm>
          <a:off x="918708" y="2921651"/>
          <a:ext cx="909637" cy="928688"/>
        </p:xfrm>
        <a:graphic>
          <a:graphicData uri="http://schemas.openxmlformats.org/drawingml/2006/table">
            <a:tbl>
              <a:tblPr/>
              <a:tblGrid>
                <a:gridCol w="228600"/>
                <a:gridCol w="234928"/>
                <a:gridCol w="219097"/>
                <a:gridCol w="227012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485" name="Line 538"/>
          <p:cNvSpPr>
            <a:spLocks noChangeShapeType="1"/>
          </p:cNvSpPr>
          <p:nvPr/>
        </p:nvSpPr>
        <p:spPr bwMode="auto">
          <a:xfrm flipV="1">
            <a:off x="498020" y="3477277"/>
            <a:ext cx="1384300" cy="6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6" name="Line 539"/>
          <p:cNvSpPr>
            <a:spLocks noChangeShapeType="1"/>
          </p:cNvSpPr>
          <p:nvPr/>
        </p:nvSpPr>
        <p:spPr bwMode="auto">
          <a:xfrm flipV="1">
            <a:off x="1877558" y="3119296"/>
            <a:ext cx="404813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7" name="Line 543"/>
          <p:cNvSpPr>
            <a:spLocks noChangeShapeType="1"/>
          </p:cNvSpPr>
          <p:nvPr/>
        </p:nvSpPr>
        <p:spPr bwMode="auto">
          <a:xfrm>
            <a:off x="1309232" y="2897838"/>
            <a:ext cx="0" cy="115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488" name="Line 542"/>
          <p:cNvSpPr>
            <a:spLocks noChangeShapeType="1"/>
          </p:cNvSpPr>
          <p:nvPr/>
        </p:nvSpPr>
        <p:spPr bwMode="auto">
          <a:xfrm flipV="1">
            <a:off x="1306851" y="2477151"/>
            <a:ext cx="434975" cy="423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" name="Picture 11" descr="jur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418" y="3267723"/>
            <a:ext cx="681836" cy="801058"/>
          </a:xfrm>
          <a:prstGeom prst="rect">
            <a:avLst/>
          </a:prstGeom>
          <a:noFill/>
        </p:spPr>
      </p:pic>
      <p:pic>
        <p:nvPicPr>
          <p:cNvPr id="21" name="Picture 46" descr="fiz_perso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932" y="3423299"/>
            <a:ext cx="642942" cy="750919"/>
          </a:xfrm>
          <a:prstGeom prst="rect">
            <a:avLst/>
          </a:prstGeom>
          <a:noFill/>
        </p:spPr>
      </p:pic>
      <p:grpSp>
        <p:nvGrpSpPr>
          <p:cNvPr id="2" name="Группа 37"/>
          <p:cNvGrpSpPr/>
          <p:nvPr/>
        </p:nvGrpSpPr>
        <p:grpSpPr>
          <a:xfrm>
            <a:off x="2495082" y="1992978"/>
            <a:ext cx="1729752" cy="2143140"/>
            <a:chOff x="4714876" y="1857364"/>
            <a:chExt cx="1729752" cy="2143140"/>
          </a:xfrm>
        </p:grpSpPr>
        <p:grpSp>
          <p:nvGrpSpPr>
            <p:cNvPr id="3" name="Группа 24"/>
            <p:cNvGrpSpPr/>
            <p:nvPr/>
          </p:nvGrpSpPr>
          <p:grpSpPr>
            <a:xfrm>
              <a:off x="4714876" y="1857364"/>
              <a:ext cx="1729752" cy="2143140"/>
              <a:chOff x="5143504" y="2285992"/>
              <a:chExt cx="1729752" cy="2143140"/>
            </a:xfrm>
          </p:grpSpPr>
          <p:sp>
            <p:nvSpPr>
              <p:cNvPr id="26" name="AutoShape 527"/>
              <p:cNvSpPr>
                <a:spLocks noChangeArrowheads="1"/>
              </p:cNvSpPr>
              <p:nvPr/>
            </p:nvSpPr>
            <p:spPr bwMode="auto">
              <a:xfrm>
                <a:off x="5143504" y="2285992"/>
                <a:ext cx="1714512" cy="2143140"/>
              </a:xfrm>
              <a:prstGeom prst="foldedCorner">
                <a:avLst>
                  <a:gd name="adj" fmla="val 125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 Box 511"/>
              <p:cNvSpPr txBox="1">
                <a:spLocks noChangeArrowheads="1"/>
              </p:cNvSpPr>
              <p:nvPr/>
            </p:nvSpPr>
            <p:spPr bwMode="auto">
              <a:xfrm>
                <a:off x="5214942" y="2412350"/>
                <a:ext cx="136842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900" i="1" dirty="0" smtClean="0">
                    <a:solidFill>
                      <a:schemeClr val="tx1"/>
                    </a:solidFill>
                  </a:rPr>
                  <a:t>Уважаемый</a:t>
                </a:r>
                <a:endParaRPr lang="ru-RU" sz="9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 Box 512"/>
              <p:cNvSpPr txBox="1">
                <a:spLocks noChangeArrowheads="1"/>
              </p:cNvSpPr>
              <p:nvPr/>
            </p:nvSpPr>
            <p:spPr bwMode="auto">
              <a:xfrm>
                <a:off x="5842644" y="2880356"/>
                <a:ext cx="103061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800" i="1" dirty="0">
                    <a:solidFill>
                      <a:schemeClr val="tx1"/>
                    </a:solidFill>
                  </a:rPr>
                  <a:t>Коллектив </a:t>
                </a:r>
                <a:r>
                  <a:rPr lang="ru-RU" sz="800" i="1" dirty="0" smtClean="0">
                    <a:solidFill>
                      <a:schemeClr val="tx1"/>
                    </a:solidFill>
                  </a:rPr>
                  <a:t>компании «Модус»</a:t>
                </a:r>
                <a:r>
                  <a:rPr lang="en-US" sz="8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800" i="1" dirty="0" smtClean="0">
                    <a:solidFill>
                      <a:schemeClr val="tx1"/>
                    </a:solidFill>
                  </a:rPr>
                  <a:t>и </a:t>
                </a:r>
                <a:r>
                  <a:rPr lang="ru-RU" sz="800" i="1" dirty="0">
                    <a:solidFill>
                      <a:schemeClr val="tx1"/>
                    </a:solidFill>
                  </a:rPr>
                  <a:t>я лично от всей души поздравляем Вас с </a:t>
                </a:r>
                <a:r>
                  <a:rPr lang="ru-RU" sz="800" i="1" dirty="0" smtClean="0">
                    <a:solidFill>
                      <a:schemeClr val="tx1"/>
                    </a:solidFill>
                  </a:rPr>
                  <a:t>днем рождения!..</a:t>
                </a:r>
                <a:endParaRPr lang="ru-RU" sz="800" i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514" descr="MCj0281932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30182" y="2928934"/>
                <a:ext cx="64770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518"/>
              <p:cNvSpPr txBox="1">
                <a:spLocks noChangeArrowheads="1"/>
              </p:cNvSpPr>
              <p:nvPr/>
            </p:nvSpPr>
            <p:spPr bwMode="auto">
              <a:xfrm>
                <a:off x="5184462" y="3783332"/>
                <a:ext cx="14287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800" i="1" dirty="0" smtClean="0">
                    <a:solidFill>
                      <a:schemeClr val="tx1"/>
                    </a:solidFill>
                  </a:rPr>
                  <a:t>С уважением,</a:t>
                </a:r>
                <a:br>
                  <a:rPr lang="ru-RU" sz="800" i="1" dirty="0" smtClean="0">
                    <a:solidFill>
                      <a:schemeClr val="tx1"/>
                    </a:solidFill>
                  </a:rPr>
                </a:br>
                <a:r>
                  <a:rPr lang="ru-RU" sz="800" i="1" dirty="0" smtClean="0">
                    <a:solidFill>
                      <a:schemeClr val="tx1"/>
                    </a:solidFill>
                  </a:rPr>
                  <a:t>Королев И. М.,</a:t>
                </a:r>
                <a:r>
                  <a:rPr lang="ru-RU" sz="800" i="1" dirty="0"/>
                  <a:t/>
                </a:r>
                <a:br>
                  <a:rPr lang="ru-RU" sz="800" i="1" dirty="0"/>
                </a:br>
                <a:r>
                  <a:rPr lang="ru-RU" sz="800" i="1" dirty="0" smtClean="0"/>
                  <a:t>компания «Модус»</a:t>
                </a:r>
                <a:endParaRPr lang="ru-RU" sz="800" i="1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 Box 511"/>
            <p:cNvSpPr txBox="1">
              <a:spLocks noChangeArrowheads="1"/>
            </p:cNvSpPr>
            <p:nvPr/>
          </p:nvSpPr>
          <p:spPr bwMode="auto">
            <a:xfrm>
              <a:off x="4782831" y="2120882"/>
              <a:ext cx="13684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i="1" dirty="0" smtClean="0">
                  <a:solidFill>
                    <a:schemeClr val="tx1"/>
                  </a:solidFill>
                </a:rPr>
                <a:t>«</a:t>
              </a:r>
              <a:r>
                <a:rPr lang="ru-RU" sz="1000" i="1" dirty="0" smtClean="0">
                  <a:solidFill>
                    <a:schemeClr val="accent1">
                      <a:lumMod val="75000"/>
                    </a:schemeClr>
                  </a:solidFill>
                </a:rPr>
                <a:t>Имя</a:t>
              </a:r>
              <a:r>
                <a:rPr lang="ru-RU" sz="1000" i="1" dirty="0" smtClean="0">
                  <a:solidFill>
                    <a:schemeClr val="tx1"/>
                  </a:solidFill>
                </a:rPr>
                <a:t>» </a:t>
              </a:r>
              <a:r>
                <a:rPr lang="ru-RU" sz="1000" i="1" dirty="0" smtClean="0"/>
                <a:t>«</a:t>
              </a:r>
              <a:r>
                <a:rPr lang="ru-RU" sz="1000" i="1" dirty="0" smtClean="0">
                  <a:solidFill>
                    <a:schemeClr val="accent1">
                      <a:lumMod val="75000"/>
                    </a:schemeClr>
                  </a:solidFill>
                </a:rPr>
                <a:t>Отчество</a:t>
              </a:r>
              <a:r>
                <a:rPr lang="ru-RU" sz="1000" i="1" dirty="0" smtClean="0"/>
                <a:t>»</a:t>
              </a:r>
              <a:r>
                <a:rPr lang="ru-RU" sz="1000" i="1" dirty="0" smtClean="0">
                  <a:solidFill>
                    <a:schemeClr val="tx1"/>
                  </a:solidFill>
                </a:rPr>
                <a:t>!</a:t>
              </a:r>
              <a:endParaRPr lang="ru-RU" sz="10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8"/>
          <p:cNvGrpSpPr/>
          <p:nvPr/>
        </p:nvGrpSpPr>
        <p:grpSpPr>
          <a:xfrm>
            <a:off x="1352074" y="4350432"/>
            <a:ext cx="2071702" cy="1500199"/>
            <a:chOff x="2071670" y="3714752"/>
            <a:chExt cx="2071702" cy="1500199"/>
          </a:xfrm>
          <a:solidFill>
            <a:schemeClr val="bg1">
              <a:lumMod val="95000"/>
            </a:schemeClr>
          </a:solidFill>
        </p:grpSpPr>
        <p:grpSp>
          <p:nvGrpSpPr>
            <p:cNvPr id="5" name="Группа 31"/>
            <p:cNvGrpSpPr/>
            <p:nvPr/>
          </p:nvGrpSpPr>
          <p:grpSpPr>
            <a:xfrm>
              <a:off x="2071670" y="3714752"/>
              <a:ext cx="2071702" cy="1500199"/>
              <a:chOff x="3500430" y="4643445"/>
              <a:chExt cx="2071702" cy="1500199"/>
            </a:xfrm>
            <a:grpFill/>
          </p:grpSpPr>
          <p:sp>
            <p:nvSpPr>
              <p:cNvPr id="33" name="AutoShape 548"/>
              <p:cNvSpPr>
                <a:spLocks noChangeArrowheads="1"/>
              </p:cNvSpPr>
              <p:nvPr/>
            </p:nvSpPr>
            <p:spPr bwMode="auto">
              <a:xfrm>
                <a:off x="3500430" y="4643445"/>
                <a:ext cx="2071702" cy="1500199"/>
              </a:xfrm>
              <a:prstGeom prst="foldedCorner">
                <a:avLst>
                  <a:gd name="adj" fmla="val 12500"/>
                </a:avLst>
              </a:prstGeom>
              <a:grp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 Box 545"/>
              <p:cNvSpPr txBox="1">
                <a:spLocks noChangeArrowheads="1"/>
              </p:cNvSpPr>
              <p:nvPr/>
            </p:nvSpPr>
            <p:spPr bwMode="auto">
              <a:xfrm>
                <a:off x="4527557" y="5149629"/>
                <a:ext cx="935037" cy="77970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800" i="1" dirty="0" smtClean="0">
                    <a:solidFill>
                      <a:schemeClr val="tx1"/>
                    </a:solidFill>
                  </a:rPr>
                  <a:t>С Днем Защитника Отечества!</a:t>
                </a:r>
              </a:p>
              <a:p>
                <a:pPr>
                  <a:spcBef>
                    <a:spcPts val="800"/>
                  </a:spcBef>
                </a:pPr>
                <a:r>
                  <a:rPr lang="ru-RU" sz="700" i="1" dirty="0" smtClean="0"/>
                  <a:t>Коллектив</a:t>
                </a:r>
                <a:br>
                  <a:rPr lang="ru-RU" sz="700" i="1" dirty="0" smtClean="0"/>
                </a:br>
                <a:r>
                  <a:rPr lang="ru-RU" sz="700" i="1" dirty="0" smtClean="0"/>
                  <a:t>компании «Модус</a:t>
                </a:r>
                <a:endParaRPr lang="ru-RU" sz="700" i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Picture 533" descr="MCj0230956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571868" y="5107005"/>
                <a:ext cx="1116013" cy="8223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Text Box 511"/>
              <p:cNvSpPr txBox="1">
                <a:spLocks noChangeArrowheads="1"/>
              </p:cNvSpPr>
              <p:nvPr/>
            </p:nvSpPr>
            <p:spPr bwMode="auto">
              <a:xfrm>
                <a:off x="3559486" y="4719647"/>
                <a:ext cx="1368425" cy="2308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900" i="1" dirty="0" smtClean="0">
                    <a:solidFill>
                      <a:schemeClr val="tx1"/>
                    </a:solidFill>
                  </a:rPr>
                  <a:t>Уважаемый</a:t>
                </a:r>
                <a:endParaRPr lang="ru-RU" sz="900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 Box 511"/>
            <p:cNvSpPr txBox="1">
              <a:spLocks noChangeArrowheads="1"/>
            </p:cNvSpPr>
            <p:nvPr/>
          </p:nvSpPr>
          <p:spPr bwMode="auto">
            <a:xfrm>
              <a:off x="2130726" y="3940497"/>
              <a:ext cx="1368425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000" i="1" dirty="0" smtClean="0">
                  <a:solidFill>
                    <a:schemeClr val="tx1"/>
                  </a:solidFill>
                </a:rPr>
                <a:t>«</a:t>
              </a:r>
              <a:r>
                <a:rPr lang="ru-RU" sz="1000" i="1" dirty="0" smtClean="0">
                  <a:solidFill>
                    <a:schemeClr val="accent1">
                      <a:lumMod val="75000"/>
                    </a:schemeClr>
                  </a:solidFill>
                </a:rPr>
                <a:t>Имя</a:t>
              </a:r>
              <a:r>
                <a:rPr lang="ru-RU" sz="1000" i="1" dirty="0" smtClean="0">
                  <a:solidFill>
                    <a:schemeClr val="tx1"/>
                  </a:solidFill>
                </a:rPr>
                <a:t>» </a:t>
              </a:r>
              <a:r>
                <a:rPr lang="ru-RU" sz="1000" i="1" dirty="0" smtClean="0"/>
                <a:t>«</a:t>
              </a:r>
              <a:r>
                <a:rPr lang="ru-RU" sz="1000" i="1" dirty="0" smtClean="0">
                  <a:solidFill>
                    <a:schemeClr val="accent1">
                      <a:lumMod val="75000"/>
                    </a:schemeClr>
                  </a:solidFill>
                </a:rPr>
                <a:t>Отчество</a:t>
              </a:r>
              <a:r>
                <a:rPr lang="ru-RU" sz="1000" i="1" dirty="0" smtClean="0"/>
                <a:t>»</a:t>
              </a:r>
              <a:r>
                <a:rPr lang="ru-RU" sz="1000" i="1" dirty="0" smtClean="0">
                  <a:solidFill>
                    <a:schemeClr val="tx1"/>
                  </a:solidFill>
                </a:rPr>
                <a:t>!</a:t>
              </a:r>
              <a:endParaRPr lang="ru-RU" sz="10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 Box 555"/>
          <p:cNvSpPr txBox="1">
            <a:spLocks noChangeArrowheads="1"/>
          </p:cNvSpPr>
          <p:nvPr/>
        </p:nvSpPr>
        <p:spPr bwMode="auto">
          <a:xfrm>
            <a:off x="5442638" y="1956698"/>
            <a:ext cx="303529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Необходимо сформировать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в программе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список клиентов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(например, компании определенной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группы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или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с заданным набором свойств) для организации маркетингового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воздействия.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Создается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шаблон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сообщения, письма, </a:t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факса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бланка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конверта, коммерческого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предложения. 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Шаблон представляет собой образец документа (его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структуру,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стили 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форматирование,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вставленные объекты: рисунки, таблицы, автофигуры,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автомати-чески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обновляемые поля).</a:t>
            </a:r>
          </a:p>
          <a:p>
            <a:pPr algn="l">
              <a:spcBef>
                <a:spcPct val="50000"/>
              </a:spcBef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Прямо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из программы вы запускаете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формирование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сообщений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заданному шаблону с использованием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данных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из клиентской базы: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названия организаций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номеров телефонов и  факсов, адресов, </a:t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фамилий и имен  сотрудников.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92090" y="4677460"/>
            <a:ext cx="1154087" cy="8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Прямая адресная рассылка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734756" y="2457443"/>
            <a:ext cx="3214710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49263" algn="l"/>
            <a:r>
              <a:rPr lang="ru-RU" sz="1300" b="1" dirty="0" smtClean="0">
                <a:solidFill>
                  <a:schemeClr val="tx1"/>
                </a:solidFill>
              </a:rPr>
              <a:t>Антонова Юлия Михайловна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Директор ООО «Ромашка»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734756" y="3012872"/>
            <a:ext cx="3214710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49263" algn="l"/>
            <a:r>
              <a:rPr lang="ru-RU" sz="1300" b="1" dirty="0" smtClean="0"/>
              <a:t>Полонская</a:t>
            </a:r>
            <a:r>
              <a:rPr lang="ru-RU" sz="1300" b="1" dirty="0" smtClean="0">
                <a:solidFill>
                  <a:schemeClr val="tx1"/>
                </a:solidFill>
              </a:rPr>
              <a:t> Анна Викторовна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Зам. </a:t>
            </a:r>
            <a:r>
              <a:rPr lang="ru-RU" sz="1300" dirty="0" smtClean="0"/>
              <a:t>д</a:t>
            </a:r>
            <a:r>
              <a:rPr lang="ru-RU" sz="1300" dirty="0" smtClean="0">
                <a:solidFill>
                  <a:schemeClr val="tx1"/>
                </a:solidFill>
              </a:rPr>
              <a:t>иректора ЗАО «Феникс»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734756" y="3560563"/>
            <a:ext cx="3214710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49263" algn="l"/>
            <a:r>
              <a:rPr lang="ru-RU" sz="1300" b="1" dirty="0" smtClean="0">
                <a:solidFill>
                  <a:schemeClr val="tx1"/>
                </a:solidFill>
              </a:rPr>
              <a:t>Розова Алина Андреевна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Директор по продажам ООО «Чайка»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19" name="AutoShape 527"/>
          <p:cNvSpPr>
            <a:spLocks noChangeArrowheads="1"/>
          </p:cNvSpPr>
          <p:nvPr/>
        </p:nvSpPr>
        <p:spPr bwMode="auto">
          <a:xfrm>
            <a:off x="5229456" y="2370812"/>
            <a:ext cx="2928826" cy="3930222"/>
          </a:xfrm>
          <a:prstGeom prst="foldedCorner">
            <a:avLst>
              <a:gd name="adj" fmla="val 12500"/>
            </a:avLst>
          </a:prstGeom>
          <a:solidFill>
            <a:srgbClr val="EAEAEA"/>
          </a:soli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20" name="Text Box 511"/>
          <p:cNvSpPr txBox="1">
            <a:spLocks noChangeArrowheads="1"/>
          </p:cNvSpPr>
          <p:nvPr/>
        </p:nvSpPr>
        <p:spPr bwMode="auto">
          <a:xfrm>
            <a:off x="5351489" y="2937973"/>
            <a:ext cx="2337621" cy="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chemeClr val="tx1"/>
                </a:solidFill>
              </a:rPr>
              <a:t>Уважаемая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21" name="Text Box 512"/>
          <p:cNvSpPr txBox="1">
            <a:spLocks noChangeArrowheads="1"/>
          </p:cNvSpPr>
          <p:nvPr/>
        </p:nvSpPr>
        <p:spPr bwMode="auto">
          <a:xfrm>
            <a:off x="6463419" y="3733335"/>
            <a:ext cx="1694995" cy="141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i="1" dirty="0">
                <a:solidFill>
                  <a:schemeClr val="tx1"/>
                </a:solidFill>
              </a:rPr>
              <a:t>Коллектив </a:t>
            </a:r>
            <a:r>
              <a:rPr lang="ru-RU" sz="1400" i="1" dirty="0" smtClean="0">
                <a:solidFill>
                  <a:schemeClr val="tx1"/>
                </a:solidFill>
              </a:rPr>
              <a:t>компании «Модус»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и </a:t>
            </a:r>
            <a:r>
              <a:rPr lang="ru-RU" sz="1400" i="1" dirty="0">
                <a:solidFill>
                  <a:schemeClr val="tx1"/>
                </a:solidFill>
              </a:rPr>
              <a:t>я лично от всей души поздравляем Вас с </a:t>
            </a:r>
            <a:r>
              <a:rPr lang="ru-RU" sz="1400" i="1" dirty="0" smtClean="0">
                <a:solidFill>
                  <a:schemeClr val="tx1"/>
                </a:solidFill>
              </a:rPr>
              <a:t>днем рождения!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122" name="Picture 514" descr="MCj028193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859" y="3788355"/>
            <a:ext cx="1106438" cy="12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 Box 518"/>
          <p:cNvSpPr txBox="1">
            <a:spLocks noChangeArrowheads="1"/>
          </p:cNvSpPr>
          <p:nvPr/>
        </p:nvSpPr>
        <p:spPr bwMode="auto">
          <a:xfrm>
            <a:off x="5314435" y="5320112"/>
            <a:ext cx="2440689" cy="75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С уважением,</a:t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Королев И. М.,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i="1" dirty="0" smtClean="0"/>
              <a:t>компания «Модус»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24" name="Text Box 511"/>
          <p:cNvSpPr txBox="1">
            <a:spLocks noChangeArrowheads="1"/>
          </p:cNvSpPr>
          <p:nvPr/>
        </p:nvSpPr>
        <p:spPr bwMode="auto">
          <a:xfrm>
            <a:off x="5357818" y="3227441"/>
            <a:ext cx="2337621" cy="3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chemeClr val="tx1"/>
                </a:solidFill>
              </a:rPr>
              <a:t>«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Имя</a:t>
            </a:r>
            <a:r>
              <a:rPr lang="ru-RU" i="1" dirty="0" smtClean="0">
                <a:solidFill>
                  <a:schemeClr val="tx1"/>
                </a:solidFill>
              </a:rPr>
              <a:t>» </a:t>
            </a:r>
            <a:r>
              <a:rPr lang="ru-RU" i="1" dirty="0" smtClean="0"/>
              <a:t>«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Отчество</a:t>
            </a:r>
            <a:r>
              <a:rPr lang="ru-RU" i="1" dirty="0" smtClean="0"/>
              <a:t>»</a:t>
            </a:r>
            <a:r>
              <a:rPr lang="ru-RU" i="1" dirty="0" smtClean="0">
                <a:solidFill>
                  <a:schemeClr val="tx1"/>
                </a:solidFill>
              </a:rPr>
              <a:t>!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14942" y="1813822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Шаблон документа в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Word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729994" y="4095557"/>
            <a:ext cx="3214710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49263" algn="l"/>
            <a:r>
              <a:rPr lang="ru-RU" sz="1300" b="1" dirty="0" smtClean="0">
                <a:solidFill>
                  <a:schemeClr val="tx1"/>
                </a:solidFill>
              </a:rPr>
              <a:t>Федорова Ирина Семеновна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Ген. директор ООО «</a:t>
            </a:r>
            <a:r>
              <a:rPr lang="ru-RU" sz="1300" dirty="0" err="1" smtClean="0">
                <a:solidFill>
                  <a:schemeClr val="tx1"/>
                </a:solidFill>
              </a:rPr>
              <a:t>Алюмика</a:t>
            </a:r>
            <a:r>
              <a:rPr lang="ru-RU" sz="1300" dirty="0" smtClean="0">
                <a:solidFill>
                  <a:schemeClr val="tx1"/>
                </a:solidFill>
              </a:rPr>
              <a:t>»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7" name="Rectangle 34"/>
          <p:cNvSpPr>
            <a:spLocks noChangeArrowheads="1"/>
          </p:cNvSpPr>
          <p:nvPr/>
        </p:nvSpPr>
        <p:spPr bwMode="auto">
          <a:xfrm>
            <a:off x="725232" y="4640274"/>
            <a:ext cx="3214710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49263" algn="l"/>
            <a:r>
              <a:rPr lang="ru-RU" sz="1300" b="1" dirty="0" smtClean="0">
                <a:solidFill>
                  <a:schemeClr val="tx1"/>
                </a:solidFill>
              </a:rPr>
              <a:t>Зайцева Ольга Ивановна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Директор ООО «</a:t>
            </a:r>
            <a:r>
              <a:rPr lang="ru-RU" sz="1300" dirty="0" err="1" smtClean="0">
                <a:solidFill>
                  <a:schemeClr val="tx1"/>
                </a:solidFill>
              </a:rPr>
              <a:t>Петромилк</a:t>
            </a:r>
            <a:r>
              <a:rPr lang="ru-RU" sz="1300" dirty="0" smtClean="0">
                <a:solidFill>
                  <a:schemeClr val="tx1"/>
                </a:solidFill>
              </a:rPr>
              <a:t>»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720470" y="5191137"/>
            <a:ext cx="3214710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49263" algn="l"/>
            <a:r>
              <a:rPr lang="ru-RU" sz="1300" b="1" dirty="0" smtClean="0">
                <a:solidFill>
                  <a:schemeClr val="tx1"/>
                </a:solidFill>
              </a:rPr>
              <a:t>Порошина Тая Петровна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Гл. бухгалтер ООО «Аристотель»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715708" y="5711844"/>
            <a:ext cx="3214710" cy="431800"/>
          </a:xfrm>
          <a:prstGeom prst="rect">
            <a:avLst/>
          </a:prstGeom>
          <a:solidFill>
            <a:schemeClr val="accent1">
              <a:lumMod val="20000"/>
              <a:lumOff val="80000"/>
              <a:alpha val="6196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49263" algn="l"/>
            <a:r>
              <a:rPr lang="ru-RU" sz="1300" b="1" dirty="0" err="1" smtClean="0">
                <a:solidFill>
                  <a:schemeClr val="tx1"/>
                </a:solidFill>
              </a:rPr>
              <a:t>Калабина</a:t>
            </a:r>
            <a:r>
              <a:rPr lang="ru-RU" sz="1300" b="1" dirty="0" smtClean="0">
                <a:solidFill>
                  <a:schemeClr val="tx1"/>
                </a:solidFill>
              </a:rPr>
              <a:t> Мария Леопольдовна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dirty="0" smtClean="0"/>
              <a:t>Директор по финансам ООО «Чад»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60" name="Picture 46" descr="fiz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770" y="2492686"/>
            <a:ext cx="305829" cy="35719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14348" y="180456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Справочник контактных лиц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4" name="Text Box 511"/>
          <p:cNvSpPr txBox="1">
            <a:spLocks noChangeArrowheads="1"/>
          </p:cNvSpPr>
          <p:nvPr/>
        </p:nvSpPr>
        <p:spPr bwMode="auto">
          <a:xfrm>
            <a:off x="5429256" y="2428868"/>
            <a:ext cx="2714644" cy="3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i="1" dirty="0" smtClean="0">
                <a:solidFill>
                  <a:schemeClr val="tx1"/>
                </a:solidFill>
              </a:rPr>
              <a:t>«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Получатель</a:t>
            </a:r>
            <a:r>
              <a:rPr lang="ru-RU" i="1" dirty="0" smtClean="0">
                <a:solidFill>
                  <a:schemeClr val="tx1"/>
                </a:solidFill>
              </a:rPr>
              <a:t>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6" name="Picture 46" descr="fiz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912" y="3041330"/>
            <a:ext cx="305829" cy="357190"/>
          </a:xfrm>
          <a:prstGeom prst="rect">
            <a:avLst/>
          </a:prstGeom>
          <a:noFill/>
        </p:spPr>
      </p:pic>
      <p:pic>
        <p:nvPicPr>
          <p:cNvPr id="48" name="Picture 46" descr="fiz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912" y="3589974"/>
            <a:ext cx="305829" cy="357190"/>
          </a:xfrm>
          <a:prstGeom prst="rect">
            <a:avLst/>
          </a:prstGeom>
          <a:noFill/>
        </p:spPr>
      </p:pic>
      <p:pic>
        <p:nvPicPr>
          <p:cNvPr id="49" name="Picture 46" descr="fiz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912" y="4138618"/>
            <a:ext cx="305829" cy="357190"/>
          </a:xfrm>
          <a:prstGeom prst="rect">
            <a:avLst/>
          </a:prstGeom>
          <a:noFill/>
        </p:spPr>
      </p:pic>
      <p:pic>
        <p:nvPicPr>
          <p:cNvPr id="50" name="Picture 46" descr="fiz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912" y="4687262"/>
            <a:ext cx="305829" cy="357190"/>
          </a:xfrm>
          <a:prstGeom prst="rect">
            <a:avLst/>
          </a:prstGeom>
          <a:noFill/>
        </p:spPr>
      </p:pic>
      <p:pic>
        <p:nvPicPr>
          <p:cNvPr id="54" name="Picture 46" descr="fiz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912" y="5228286"/>
            <a:ext cx="305829" cy="357190"/>
          </a:xfrm>
          <a:prstGeom prst="rect">
            <a:avLst/>
          </a:prstGeom>
          <a:noFill/>
        </p:spPr>
      </p:pic>
      <p:pic>
        <p:nvPicPr>
          <p:cNvPr id="55" name="Picture 46" descr="fiz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912" y="5746450"/>
            <a:ext cx="305829" cy="357190"/>
          </a:xfrm>
          <a:prstGeom prst="rect">
            <a:avLst/>
          </a:prstGeom>
          <a:noFill/>
        </p:spPr>
      </p:pic>
      <p:sp>
        <p:nvSpPr>
          <p:cNvPr id="62" name="Стрелка вниз 61"/>
          <p:cNvSpPr/>
          <p:nvPr/>
        </p:nvSpPr>
        <p:spPr>
          <a:xfrm rot="16167026">
            <a:off x="4318902" y="2505065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 Box 511"/>
          <p:cNvSpPr txBox="1">
            <a:spLocks noChangeArrowheads="1"/>
          </p:cNvSpPr>
          <p:nvPr/>
        </p:nvSpPr>
        <p:spPr bwMode="auto">
          <a:xfrm>
            <a:off x="5358950" y="3228068"/>
            <a:ext cx="278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Юлия Михайловна!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5" name="Text Box 511"/>
          <p:cNvSpPr txBox="1">
            <a:spLocks noChangeArrowheads="1"/>
          </p:cNvSpPr>
          <p:nvPr/>
        </p:nvSpPr>
        <p:spPr bwMode="auto">
          <a:xfrm>
            <a:off x="6000760" y="242886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ООО «Ромашка»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7" name="Стрелка вниз 66"/>
          <p:cNvSpPr/>
          <p:nvPr/>
        </p:nvSpPr>
        <p:spPr>
          <a:xfrm rot="16167026">
            <a:off x="4326521" y="3053710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6167026">
            <a:off x="4334142" y="3599245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 Box 511"/>
          <p:cNvSpPr txBox="1">
            <a:spLocks noChangeArrowheads="1"/>
          </p:cNvSpPr>
          <p:nvPr/>
        </p:nvSpPr>
        <p:spPr bwMode="auto">
          <a:xfrm>
            <a:off x="5357818" y="3233736"/>
            <a:ext cx="278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Анна Викторовна!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9" name="Text Box 511"/>
          <p:cNvSpPr txBox="1">
            <a:spLocks noChangeArrowheads="1"/>
          </p:cNvSpPr>
          <p:nvPr/>
        </p:nvSpPr>
        <p:spPr bwMode="auto">
          <a:xfrm>
            <a:off x="6000760" y="242886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ЗАО «Феникс»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7" name="Text Box 511"/>
          <p:cNvSpPr txBox="1">
            <a:spLocks noChangeArrowheads="1"/>
          </p:cNvSpPr>
          <p:nvPr/>
        </p:nvSpPr>
        <p:spPr bwMode="auto">
          <a:xfrm>
            <a:off x="5354201" y="3229676"/>
            <a:ext cx="278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/>
              <a:t>Алина Андреевна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8" name="Text Box 511"/>
          <p:cNvSpPr txBox="1">
            <a:spLocks noChangeArrowheads="1"/>
          </p:cNvSpPr>
          <p:nvPr/>
        </p:nvSpPr>
        <p:spPr bwMode="auto">
          <a:xfrm>
            <a:off x="5358953" y="3233736"/>
            <a:ext cx="278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/>
              <a:t>Ирина Семеновна!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9" name="Text Box 511"/>
          <p:cNvSpPr txBox="1">
            <a:spLocks noChangeArrowheads="1"/>
          </p:cNvSpPr>
          <p:nvPr/>
        </p:nvSpPr>
        <p:spPr bwMode="auto">
          <a:xfrm>
            <a:off x="6000760" y="242886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ООО «</a:t>
            </a:r>
            <a:r>
              <a:rPr lang="ru-RU" b="1" i="1" dirty="0" err="1" smtClean="0">
                <a:solidFill>
                  <a:schemeClr val="tx1"/>
                </a:solidFill>
              </a:rPr>
              <a:t>Алюмика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0" name="Text Box 511"/>
          <p:cNvSpPr txBox="1">
            <a:spLocks noChangeArrowheads="1"/>
          </p:cNvSpPr>
          <p:nvPr/>
        </p:nvSpPr>
        <p:spPr bwMode="auto">
          <a:xfrm>
            <a:off x="6000760" y="242886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smtClean="0"/>
              <a:t>ООО</a:t>
            </a:r>
            <a:r>
              <a:rPr lang="ru-RU" b="1" i="1" dirty="0" smtClean="0">
                <a:solidFill>
                  <a:schemeClr val="tx1"/>
                </a:solidFill>
              </a:rPr>
              <a:t> «Чайка»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rot="16167026">
            <a:off x="4337949" y="4146557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6167026">
            <a:off x="4342712" y="4686302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167026">
            <a:off x="4347477" y="5233997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6167026">
            <a:off x="4352241" y="5794484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Box 511"/>
          <p:cNvSpPr txBox="1">
            <a:spLocks noChangeArrowheads="1"/>
          </p:cNvSpPr>
          <p:nvPr/>
        </p:nvSpPr>
        <p:spPr bwMode="auto">
          <a:xfrm>
            <a:off x="5358918" y="3233736"/>
            <a:ext cx="2213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/>
              <a:t>Ольга Ивановна!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1" name="Text Box 511"/>
          <p:cNvSpPr txBox="1">
            <a:spLocks noChangeArrowheads="1"/>
          </p:cNvSpPr>
          <p:nvPr/>
        </p:nvSpPr>
        <p:spPr bwMode="auto">
          <a:xfrm>
            <a:off x="6000760" y="242886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ООО «</a:t>
            </a:r>
            <a:r>
              <a:rPr lang="ru-RU" b="1" i="1" dirty="0" err="1" smtClean="0">
                <a:solidFill>
                  <a:schemeClr val="tx1"/>
                </a:solidFill>
              </a:rPr>
              <a:t>Петромилк</a:t>
            </a:r>
            <a:r>
              <a:rPr lang="ru-RU" b="1" i="1" dirty="0" smtClean="0">
                <a:solidFill>
                  <a:schemeClr val="tx1"/>
                </a:solidFill>
              </a:rPr>
              <a:t>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6" name="Text Box 511"/>
          <p:cNvSpPr txBox="1">
            <a:spLocks noChangeArrowheads="1"/>
          </p:cNvSpPr>
          <p:nvPr/>
        </p:nvSpPr>
        <p:spPr bwMode="auto">
          <a:xfrm>
            <a:off x="5357818" y="3233736"/>
            <a:ext cx="1927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/>
              <a:t>Тая Петровна!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1" name="Text Box 511"/>
          <p:cNvSpPr txBox="1">
            <a:spLocks noChangeArrowheads="1"/>
          </p:cNvSpPr>
          <p:nvPr/>
        </p:nvSpPr>
        <p:spPr bwMode="auto">
          <a:xfrm>
            <a:off x="5857884" y="2428868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ООО «Аристотель»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3" name="Text Box 511"/>
          <p:cNvSpPr txBox="1">
            <a:spLocks noChangeArrowheads="1"/>
          </p:cNvSpPr>
          <p:nvPr/>
        </p:nvSpPr>
        <p:spPr bwMode="auto">
          <a:xfrm>
            <a:off x="5353055" y="3233736"/>
            <a:ext cx="2784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/>
              <a:t>Мария Леопольдовна!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1" name="Text Box 511"/>
          <p:cNvSpPr txBox="1">
            <a:spLocks noChangeArrowheads="1"/>
          </p:cNvSpPr>
          <p:nvPr/>
        </p:nvSpPr>
        <p:spPr bwMode="auto">
          <a:xfrm>
            <a:off x="5857884" y="2428868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i="1" dirty="0" smtClean="0">
                <a:solidFill>
                  <a:schemeClr val="tx1"/>
                </a:solidFill>
              </a:rPr>
              <a:t>ООО «Чад»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0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Прямая адресная рассылка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Стрелка вниз 71">
            <a:hlinkClick r:id="rId5" action="ppaction://hlinksldjump"/>
          </p:cNvPr>
          <p:cNvSpPr/>
          <p:nvPr/>
        </p:nvSpPr>
        <p:spPr>
          <a:xfrm rot="16167026">
            <a:off x="8785166" y="6504554"/>
            <a:ext cx="217019" cy="211597"/>
          </a:xfrm>
          <a:prstGeom prst="downArrow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4" grpId="0"/>
      <p:bldP spid="62" grpId="0" animBg="1"/>
      <p:bldP spid="62" grpId="1" animBg="1"/>
      <p:bldP spid="64" grpId="0" build="allAtOnce"/>
      <p:bldP spid="64" grpId="1" build="allAtOnce"/>
      <p:bldP spid="65" grpId="0" build="allAtOnce"/>
      <p:bldP spid="65" grpId="1" build="allAtOnce"/>
      <p:bldP spid="67" grpId="0" animBg="1"/>
      <p:bldP spid="67" grpId="1" animBg="1"/>
      <p:bldP spid="68" grpId="0" animBg="1"/>
      <p:bldP spid="68" grpId="1" animBg="1"/>
      <p:bldP spid="78" grpId="0" build="allAtOnce"/>
      <p:bldP spid="78" grpId="1" build="allAtOnce"/>
      <p:bldP spid="79" grpId="0" build="allAtOnce"/>
      <p:bldP spid="37" grpId="0" build="allAtOnce"/>
      <p:bldP spid="37" grpId="1" build="allAtOnce"/>
      <p:bldP spid="38" grpId="0" build="allAtOnce"/>
      <p:bldP spid="38" grpId="1" build="allAtOnce"/>
      <p:bldP spid="40" grpId="0" build="allAtOnce"/>
      <p:bldP spid="41" grpId="0" animBg="1"/>
      <p:bldP spid="42" grpId="0" animBg="1"/>
      <p:bldP spid="42" grpId="1" animBg="1"/>
      <p:bldP spid="43" grpId="0" animBg="1"/>
      <p:bldP spid="47" grpId="0" build="allAtOnce"/>
      <p:bldP spid="47" grpId="1" build="allAtOnce"/>
      <p:bldP spid="51" grpId="0" build="allAtOnce"/>
      <p:bldP spid="56" grpId="0" build="allAtOnce"/>
      <p:bldP spid="56" grpId="1" build="allAtOnce"/>
      <p:bldP spid="61" grpId="0" build="allAtOnce"/>
      <p:bldP spid="6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00" cy="1216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/>
              <a:t>Обмен данными с </a:t>
            </a:r>
            <a:br>
              <a:rPr lang="ru-RU" sz="3600" b="1" dirty="0" smtClean="0"/>
            </a:br>
            <a:r>
              <a:rPr lang="ru-RU" sz="3600" b="1" dirty="0" smtClean="0"/>
              <a:t>внешними источниками</a:t>
            </a:r>
            <a:endParaRPr lang="ru-RU" sz="3600" b="1" dirty="0"/>
          </a:p>
        </p:txBody>
      </p:sp>
      <p:grpSp>
        <p:nvGrpSpPr>
          <p:cNvPr id="48" name="Group 5"/>
          <p:cNvGrpSpPr>
            <a:grpSpLocks/>
          </p:cNvGrpSpPr>
          <p:nvPr/>
        </p:nvGrpSpPr>
        <p:grpSpPr bwMode="auto">
          <a:xfrm>
            <a:off x="1287325" y="1904086"/>
            <a:ext cx="1721498" cy="1278360"/>
            <a:chOff x="722" y="1769"/>
            <a:chExt cx="1113" cy="832"/>
          </a:xfrm>
        </p:grpSpPr>
        <p:pic>
          <p:nvPicPr>
            <p:cNvPr id="49" name="Picture 6" descr="word_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9" y="1769"/>
              <a:ext cx="628" cy="628"/>
            </a:xfrm>
            <a:prstGeom prst="rect">
              <a:avLst/>
            </a:prstGeom>
            <a:noFill/>
          </p:spPr>
        </p:pic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722" y="2388"/>
              <a:ext cx="111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Calibri" pitchFamily="34" charset="0"/>
                </a:rPr>
                <a:t>Microsoft Word</a:t>
              </a:r>
              <a:endParaRPr lang="ru-RU" sz="16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70" name="Group 8"/>
          <p:cNvGrpSpPr>
            <a:grpSpLocks/>
          </p:cNvGrpSpPr>
          <p:nvPr/>
        </p:nvGrpSpPr>
        <p:grpSpPr bwMode="auto">
          <a:xfrm>
            <a:off x="6437933" y="1895449"/>
            <a:ext cx="1721497" cy="1302946"/>
            <a:chOff x="779" y="2850"/>
            <a:chExt cx="1113" cy="848"/>
          </a:xfrm>
        </p:grpSpPr>
        <p:pic>
          <p:nvPicPr>
            <p:cNvPr id="71" name="Picture 9" descr="Excel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2" y="2850"/>
              <a:ext cx="632" cy="632"/>
            </a:xfrm>
            <a:prstGeom prst="rect">
              <a:avLst/>
            </a:prstGeom>
            <a:noFill/>
          </p:spPr>
        </p:pic>
        <p:sp>
          <p:nvSpPr>
            <p:cNvPr id="72" name="Text Box 10"/>
            <p:cNvSpPr txBox="1">
              <a:spLocks noChangeArrowheads="1"/>
            </p:cNvSpPr>
            <p:nvPr/>
          </p:nvSpPr>
          <p:spPr bwMode="auto">
            <a:xfrm>
              <a:off x="779" y="3485"/>
              <a:ext cx="111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9900"/>
                  </a:solidFill>
                  <a:latin typeface="Calibri" pitchFamily="34" charset="0"/>
                </a:rPr>
                <a:t>Microsoft Excel</a:t>
              </a:r>
              <a:endParaRPr lang="ru-RU" sz="1600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313919" y="4706324"/>
            <a:ext cx="1740070" cy="1300276"/>
            <a:chOff x="4918740" y="4143380"/>
            <a:chExt cx="1785950" cy="1343442"/>
          </a:xfrm>
        </p:grpSpPr>
        <p:pic>
          <p:nvPicPr>
            <p:cNvPr id="74" name="Picture 12" descr="outlook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4143380"/>
              <a:ext cx="984250" cy="984250"/>
            </a:xfrm>
            <a:prstGeom prst="rect">
              <a:avLst/>
            </a:prstGeom>
            <a:noFill/>
          </p:spPr>
        </p:pic>
        <p:sp>
          <p:nvSpPr>
            <p:cNvPr id="75" name="Text Box 13"/>
            <p:cNvSpPr txBox="1">
              <a:spLocks noChangeArrowheads="1"/>
            </p:cNvSpPr>
            <p:nvPr/>
          </p:nvSpPr>
          <p:spPr bwMode="auto">
            <a:xfrm>
              <a:off x="4918740" y="5148268"/>
              <a:ext cx="178595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996633"/>
                  </a:solidFill>
                  <a:latin typeface="Calibri" pitchFamily="34" charset="0"/>
                </a:rPr>
                <a:t>Microsoft Outlook</a:t>
              </a:r>
              <a:endParaRPr lang="ru-RU" sz="1600" dirty="0">
                <a:solidFill>
                  <a:srgbClr val="996633"/>
                </a:solidFill>
                <a:latin typeface="Calibri" pitchFamily="34" charset="0"/>
              </a:endParaRPr>
            </a:p>
          </p:txBody>
        </p:sp>
      </p:grpSp>
      <p:grpSp>
        <p:nvGrpSpPr>
          <p:cNvPr id="77" name="Group 14"/>
          <p:cNvGrpSpPr>
            <a:grpSpLocks/>
          </p:cNvGrpSpPr>
          <p:nvPr/>
        </p:nvGrpSpPr>
        <p:grpSpPr bwMode="auto">
          <a:xfrm>
            <a:off x="6272133" y="4714337"/>
            <a:ext cx="2006094" cy="1266068"/>
            <a:chOff x="3964" y="2859"/>
            <a:chExt cx="1297" cy="824"/>
          </a:xfrm>
        </p:grpSpPr>
        <p:pic>
          <p:nvPicPr>
            <p:cNvPr id="78" name="Picture 15" descr="logo-acces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5" y="2859"/>
              <a:ext cx="604" cy="604"/>
            </a:xfrm>
            <a:prstGeom prst="rect">
              <a:avLst/>
            </a:prstGeom>
            <a:noFill/>
          </p:spPr>
        </p:pic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3964" y="3470"/>
              <a:ext cx="129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660066"/>
                  </a:solidFill>
                  <a:latin typeface="Calibri" pitchFamily="34" charset="0"/>
                </a:rPr>
                <a:t>Microsoft Access</a:t>
              </a:r>
              <a:endParaRPr lang="ru-RU" sz="1600" dirty="0">
                <a:solidFill>
                  <a:srgbClr val="660066"/>
                </a:solidFill>
                <a:latin typeface="Calibri" pitchFamily="34" charset="0"/>
              </a:endParaRPr>
            </a:p>
          </p:txBody>
        </p:sp>
      </p:grpSp>
      <p:pic>
        <p:nvPicPr>
          <p:cNvPr id="80" name="Picture 3" descr="1c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9715" y="3366195"/>
            <a:ext cx="1596771" cy="898854"/>
          </a:xfrm>
          <a:prstGeom prst="rect">
            <a:avLst/>
          </a:prstGeom>
          <a:noFill/>
        </p:spPr>
      </p:pic>
      <p:grpSp>
        <p:nvGrpSpPr>
          <p:cNvPr id="94" name="Группа 93"/>
          <p:cNvGrpSpPr/>
          <p:nvPr/>
        </p:nvGrpSpPr>
        <p:grpSpPr>
          <a:xfrm>
            <a:off x="3640523" y="5615926"/>
            <a:ext cx="2157687" cy="888106"/>
            <a:chOff x="3258820" y="5143512"/>
            <a:chExt cx="2214578" cy="917589"/>
          </a:xfrm>
        </p:grpSpPr>
        <p:pic>
          <p:nvPicPr>
            <p:cNvPr id="82" name="Picture 30" descr="t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5143512"/>
              <a:ext cx="1990725" cy="444500"/>
            </a:xfrm>
            <a:prstGeom prst="rect">
              <a:avLst/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3258820" y="5599436"/>
              <a:ext cx="221457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Информационно-справочные системы </a:t>
              </a:r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</a:rPr>
                <a:t>TopPlan Professional</a:t>
              </a:r>
              <a:endParaRPr lang="ru-RU" sz="1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pic>
        <p:nvPicPr>
          <p:cNvPr id="68675" name="Picture 67" descr="C:\Documents and Settings\User\Рабочий стол\Work\IMG\Logo_progs\sql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180" y="3323471"/>
            <a:ext cx="2018732" cy="981206"/>
          </a:xfrm>
          <a:prstGeom prst="rect">
            <a:avLst/>
          </a:prstGeom>
          <a:noFill/>
        </p:spPr>
      </p:pic>
      <p:pic>
        <p:nvPicPr>
          <p:cNvPr id="68683" name="Picture 75" descr="C:\Documents and Settings\User\Рабочий стол\cd_eu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4821" y="2605626"/>
            <a:ext cx="2412885" cy="2396931"/>
          </a:xfrm>
          <a:prstGeom prst="rect">
            <a:avLst/>
          </a:prstGeom>
          <a:noFill/>
        </p:spPr>
      </p:pic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3882158" y="1789124"/>
            <a:ext cx="167046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ODBC-</a:t>
            </a: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</a:rPr>
              <a:t>источники</a:t>
            </a:r>
            <a:endParaRPr lang="ru-RU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>
            <a:off x="3030511" y="2523274"/>
            <a:ext cx="407986" cy="667674"/>
            <a:chOff x="3000364" y="2708270"/>
            <a:chExt cx="418743" cy="6898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1" name="Стрелка вниз 100"/>
            <p:cNvSpPr/>
            <p:nvPr/>
          </p:nvSpPr>
          <p:spPr>
            <a:xfrm rot="18720874">
              <a:off x="2917385" y="3097408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трелка вниз 101"/>
            <p:cNvSpPr/>
            <p:nvPr/>
          </p:nvSpPr>
          <p:spPr>
            <a:xfrm rot="7973508">
              <a:off x="3118407" y="279124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348796" y="2217189"/>
            <a:ext cx="735548" cy="269957"/>
            <a:chOff x="4348958" y="2302041"/>
            <a:chExt cx="754942" cy="2789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8" name="Стрелка вниз 117"/>
            <p:cNvSpPr/>
            <p:nvPr/>
          </p:nvSpPr>
          <p:spPr>
            <a:xfrm rot="21562444">
              <a:off x="4348958" y="236323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трелка вниз 118"/>
            <p:cNvSpPr/>
            <p:nvPr/>
          </p:nvSpPr>
          <p:spPr>
            <a:xfrm rot="10815078">
              <a:off x="4720220" y="2302041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2719273" y="3445188"/>
            <a:ext cx="269644" cy="721205"/>
            <a:chOff x="3028905" y="3754388"/>
            <a:chExt cx="276754" cy="7451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0" name="Стрелка вниз 119"/>
            <p:cNvSpPr/>
            <p:nvPr/>
          </p:nvSpPr>
          <p:spPr>
            <a:xfrm rot="16167026">
              <a:off x="3004959" y="4198834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Стрелка вниз 120"/>
            <p:cNvSpPr/>
            <p:nvPr/>
          </p:nvSpPr>
          <p:spPr>
            <a:xfrm rot="5419660">
              <a:off x="2945926" y="3837367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 flipH="1">
            <a:off x="3037026" y="4384363"/>
            <a:ext cx="407986" cy="667674"/>
            <a:chOff x="3172223" y="4718033"/>
            <a:chExt cx="418743" cy="6898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3" name="Стрелка вниз 122"/>
            <p:cNvSpPr/>
            <p:nvPr/>
          </p:nvSpPr>
          <p:spPr>
            <a:xfrm rot="18720874">
              <a:off x="3089244" y="5107171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трелка вниз 123"/>
            <p:cNvSpPr/>
            <p:nvPr/>
          </p:nvSpPr>
          <p:spPr>
            <a:xfrm rot="7973508">
              <a:off x="3290266" y="4801012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4346733" y="5143305"/>
            <a:ext cx="735548" cy="269957"/>
            <a:chOff x="4348958" y="2302041"/>
            <a:chExt cx="754942" cy="2789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0" name="Стрелка вниз 129"/>
            <p:cNvSpPr/>
            <p:nvPr/>
          </p:nvSpPr>
          <p:spPr>
            <a:xfrm rot="21562444">
              <a:off x="4348958" y="236323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Стрелка вниз 130"/>
            <p:cNvSpPr/>
            <p:nvPr/>
          </p:nvSpPr>
          <p:spPr>
            <a:xfrm rot="10815078">
              <a:off x="4720220" y="2302041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390394" y="3448547"/>
            <a:ext cx="269644" cy="721205"/>
            <a:chOff x="3028905" y="3754388"/>
            <a:chExt cx="276754" cy="7451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7" name="Стрелка вниз 136"/>
            <p:cNvSpPr/>
            <p:nvPr/>
          </p:nvSpPr>
          <p:spPr>
            <a:xfrm rot="16167026">
              <a:off x="3004959" y="4198834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трелка вниз 137"/>
            <p:cNvSpPr/>
            <p:nvPr/>
          </p:nvSpPr>
          <p:spPr>
            <a:xfrm rot="5419660">
              <a:off x="2945926" y="3837367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 flipV="1">
            <a:off x="5967126" y="2520179"/>
            <a:ext cx="407986" cy="667674"/>
            <a:chOff x="3000364" y="2708270"/>
            <a:chExt cx="418743" cy="6898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6" name="Стрелка вниз 145"/>
            <p:cNvSpPr/>
            <p:nvPr/>
          </p:nvSpPr>
          <p:spPr>
            <a:xfrm rot="18720874">
              <a:off x="2917385" y="3097408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Стрелка вниз 146"/>
            <p:cNvSpPr/>
            <p:nvPr/>
          </p:nvSpPr>
          <p:spPr>
            <a:xfrm rot="7973508">
              <a:off x="3118407" y="279124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5" name="Группа 154"/>
          <p:cNvGrpSpPr/>
          <p:nvPr/>
        </p:nvGrpSpPr>
        <p:grpSpPr>
          <a:xfrm flipH="1" flipV="1">
            <a:off x="5956945" y="4384363"/>
            <a:ext cx="407986" cy="667674"/>
            <a:chOff x="3000364" y="2708270"/>
            <a:chExt cx="418743" cy="6898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6" name="Стрелка вниз 155"/>
            <p:cNvSpPr/>
            <p:nvPr/>
          </p:nvSpPr>
          <p:spPr>
            <a:xfrm rot="18720874">
              <a:off x="2917385" y="3097408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Стрелка вниз 156"/>
            <p:cNvSpPr/>
            <p:nvPr/>
          </p:nvSpPr>
          <p:spPr>
            <a:xfrm rot="7973508">
              <a:off x="3118407" y="279124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6" name="Picture 33" descr="ASU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7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2285984" y="4427544"/>
            <a:ext cx="3571900" cy="15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000232" y="3000372"/>
            <a:ext cx="3929090" cy="285752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Обмен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данными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Outlook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Группа 50"/>
          <p:cNvGrpSpPr/>
          <p:nvPr/>
        </p:nvGrpSpPr>
        <p:grpSpPr>
          <a:xfrm>
            <a:off x="5012878" y="3876895"/>
            <a:ext cx="1916576" cy="1409493"/>
            <a:chOff x="4918740" y="4143380"/>
            <a:chExt cx="1785950" cy="1248072"/>
          </a:xfrm>
        </p:grpSpPr>
        <p:pic>
          <p:nvPicPr>
            <p:cNvPr id="25" name="Picture 12" descr="outlook_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6380" y="4143380"/>
              <a:ext cx="984250" cy="984250"/>
            </a:xfrm>
            <a:prstGeom prst="rect">
              <a:avLst/>
            </a:prstGeom>
            <a:noFill/>
          </p:spPr>
        </p:pic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4918740" y="5148269"/>
              <a:ext cx="1785950" cy="243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996633"/>
                  </a:solidFill>
                  <a:latin typeface="Calibri" pitchFamily="34" charset="0"/>
                </a:rPr>
                <a:t>Microsoft </a:t>
              </a:r>
              <a:r>
                <a:rPr lang="en-US" sz="1400" dirty="0" smtClean="0">
                  <a:solidFill>
                    <a:schemeClr val="accent2"/>
                  </a:solidFill>
                  <a:latin typeface="Calibri" pitchFamily="34" charset="0"/>
                </a:rPr>
                <a:t>Outlook</a:t>
              </a:r>
              <a:endParaRPr lang="ru-RU" sz="1400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714348" y="3478413"/>
            <a:ext cx="2071702" cy="1879413"/>
            <a:chOff x="714348" y="2857496"/>
            <a:chExt cx="2071702" cy="1879413"/>
          </a:xfrm>
        </p:grpSpPr>
        <p:pic>
          <p:nvPicPr>
            <p:cNvPr id="27" name="Рисунок 26" descr="C:\Documents and Settings\User\Local Settings\Temporary Internet Files\Content.IE5\YJ73SIDA\MCj04315760000[1]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2857496"/>
              <a:ext cx="175692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714348" y="4429132"/>
              <a:ext cx="20717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45000"/>
                </a:spcBef>
                <a:defRPr/>
              </a:pPr>
              <a:r>
                <a:rPr lang="ru-RU" sz="1400" dirty="0" smtClean="0">
                  <a:solidFill>
                    <a:schemeClr val="accent2"/>
                  </a:solidFill>
                </a:rPr>
                <a:t>«Экспресс-Контакт»</a:t>
              </a:r>
              <a:endParaRPr lang="ru-RU" sz="1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14348" y="1701217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3538">
              <a:spcBef>
                <a:spcPct val="45000"/>
              </a:spcBef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Обмен данными с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Microsoft Outlook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включает импорт, экспорт и синхронизацию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контактов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задач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входящей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исходящей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почты: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32"/>
          <p:cNvGrpSpPr/>
          <p:nvPr/>
        </p:nvGrpSpPr>
        <p:grpSpPr>
          <a:xfrm>
            <a:off x="3125470" y="2629586"/>
            <a:ext cx="1785950" cy="928694"/>
            <a:chOff x="3571868" y="3786190"/>
            <a:chExt cx="1928826" cy="107157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31" name="Прямоугольник 30"/>
            <p:cNvSpPr/>
            <p:nvPr/>
          </p:nvSpPr>
          <p:spPr>
            <a:xfrm>
              <a:off x="3571868" y="3786190"/>
              <a:ext cx="1928826" cy="107157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6" descr="fiz_pers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81939" y="3986216"/>
              <a:ext cx="561536" cy="655840"/>
            </a:xfrm>
            <a:prstGeom prst="rect">
              <a:avLst/>
            </a:prstGeom>
            <a:grpFill/>
          </p:spPr>
        </p:pic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4249786" y="4012593"/>
              <a:ext cx="1071570" cy="7517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ru-RU" sz="1100" b="1" dirty="0" smtClean="0">
                  <a:solidFill>
                    <a:schemeClr val="tx1"/>
                  </a:solidFill>
                </a:rPr>
                <a:t>Антонов</a:t>
              </a:r>
              <a:r>
                <a:rPr lang="ru-RU" sz="1100" dirty="0" smtClean="0">
                  <a:solidFill>
                    <a:schemeClr val="tx1"/>
                  </a:solidFill>
                </a:rPr>
                <a:t> </a:t>
              </a:r>
              <a:r>
                <a:rPr lang="en-US" sz="1100" dirty="0" smtClean="0">
                  <a:solidFill>
                    <a:schemeClr val="tx1"/>
                  </a:solidFill>
                </a:rPr>
                <a:t/>
              </a:r>
              <a:br>
                <a:rPr lang="en-US" sz="1100" dirty="0" smtClean="0">
                  <a:solidFill>
                    <a:schemeClr val="tx1"/>
                  </a:solidFill>
                </a:rPr>
              </a:br>
              <a:r>
                <a:rPr lang="ru-RU" sz="1000" dirty="0" smtClean="0">
                  <a:solidFill>
                    <a:schemeClr val="tx1"/>
                  </a:solidFill>
                </a:rPr>
                <a:t>Юрий Юрьевич</a:t>
              </a:r>
            </a:p>
            <a:p>
              <a:pPr algn="l"/>
              <a:r>
                <a:rPr lang="ru-RU" sz="1000" dirty="0" smtClean="0"/>
                <a:t>ООО «Монашка»</a:t>
              </a:r>
              <a:endParaRPr lang="ru-RU" sz="1000" dirty="0" smtClean="0">
                <a:solidFill>
                  <a:schemeClr val="tx1"/>
                </a:solidFill>
              </a:endParaRPr>
            </a:p>
            <a:p>
              <a:pPr algn="l">
                <a:spcBef>
                  <a:spcPts val="600"/>
                </a:spcBef>
              </a:pPr>
              <a:r>
                <a:rPr lang="en-US" sz="1000" dirty="0" smtClean="0">
                  <a:solidFill>
                    <a:schemeClr val="tx1"/>
                  </a:solidFill>
                  <a:latin typeface="Calibri" pitchFamily="34" charset="0"/>
                  <a:hlinkClick r:id="rId5"/>
                </a:rPr>
                <a:t>Antonov@mail.ru</a:t>
              </a:r>
              <a:endParaRPr lang="en-US" sz="1000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l"/>
              <a:endParaRPr lang="ru-RU" sz="11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Рисунок 33" descr="C:\Documents and Settings\vrz!\Local Settings\Temporary Internet Files\Content.IE5\1RBAUHA0\MCj0431585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1222" y="378569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9784" y="5272792"/>
            <a:ext cx="1357322" cy="101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3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2500306"/>
            <a:ext cx="785818" cy="115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6929422" y="3786190"/>
            <a:ext cx="1928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45000"/>
              </a:spcBef>
              <a:defRPr/>
            </a:pPr>
            <a:r>
              <a:rPr lang="ru-RU" sz="1200" dirty="0" smtClean="0">
                <a:solidFill>
                  <a:schemeClr val="accent2"/>
                </a:solidFill>
                <a:latin typeface="Calibri" pitchFamily="34" charset="0"/>
              </a:rPr>
              <a:t>Синхронизация с мобильными устройствами</a:t>
            </a:r>
            <a:endParaRPr lang="ru-RU" sz="12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1" name="Дуга 40"/>
          <p:cNvSpPr/>
          <p:nvPr/>
        </p:nvSpPr>
        <p:spPr>
          <a:xfrm>
            <a:off x="6072198" y="3368713"/>
            <a:ext cx="914400" cy="914400"/>
          </a:xfrm>
          <a:prstGeom prst="arc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>
            <a:off x="6132170" y="3037241"/>
            <a:ext cx="1224000" cy="1188000"/>
          </a:xfrm>
          <a:prstGeom prst="arc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>
            <a:off x="6057904" y="2643182"/>
            <a:ext cx="1643074" cy="1616628"/>
          </a:xfrm>
          <a:prstGeom prst="arc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33" descr="ASU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36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C:\Documents and Settings\User\Local Settings\Temporary Internet Files\Content.IE5\YJ73SIDA\MCj04315760000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3968" y="3160260"/>
            <a:ext cx="17569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50"/>
          <p:cNvGrpSpPr/>
          <p:nvPr/>
        </p:nvGrpSpPr>
        <p:grpSpPr>
          <a:xfrm>
            <a:off x="656292" y="3519713"/>
            <a:ext cx="2059452" cy="1528096"/>
            <a:chOff x="4918740" y="4143380"/>
            <a:chExt cx="1785950" cy="1248072"/>
          </a:xfrm>
        </p:grpSpPr>
        <p:pic>
          <p:nvPicPr>
            <p:cNvPr id="52" name="Picture 12" descr="outlook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4143380"/>
              <a:ext cx="984250" cy="984250"/>
            </a:xfrm>
            <a:prstGeom prst="rect">
              <a:avLst/>
            </a:prstGeom>
            <a:noFill/>
          </p:spPr>
        </p:pic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4918740" y="5148269"/>
              <a:ext cx="1785950" cy="243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996633"/>
                  </a:solidFill>
                  <a:latin typeface="Calibri" pitchFamily="34" charset="0"/>
                </a:rPr>
                <a:t>Microsoft </a:t>
              </a:r>
              <a:r>
                <a:rPr lang="en-US" sz="1400" dirty="0" smtClean="0">
                  <a:solidFill>
                    <a:schemeClr val="accent2"/>
                  </a:solidFill>
                  <a:latin typeface="Calibri" pitchFamily="34" charset="0"/>
                </a:rPr>
                <a:t>Outlook</a:t>
              </a:r>
              <a:endParaRPr lang="ru-RU" sz="1400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830120" y="4545479"/>
            <a:ext cx="2071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«Экспресс-Контакт»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584986" y="2647944"/>
            <a:ext cx="22860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Входящее письмо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ru-RU" sz="1400" dirty="0" smtClean="0">
                <a:solidFill>
                  <a:schemeClr val="accent2"/>
                </a:solidFill>
              </a:rPr>
              <a:t>электронной почты</a:t>
            </a:r>
            <a:r>
              <a:rPr lang="en-US" sz="1400" dirty="0" smtClean="0">
                <a:solidFill>
                  <a:schemeClr val="accent2"/>
                </a:solidFill>
              </a:rPr>
              <a:t/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i="1" dirty="0" smtClean="0">
                <a:solidFill>
                  <a:schemeClr val="accent2"/>
                </a:solidFill>
                <a:latin typeface="Calibri" pitchFamily="34" charset="0"/>
              </a:rPr>
              <a:t>mail@romashka.ru</a:t>
            </a:r>
            <a:endParaRPr lang="ru-RU" sz="1400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3" name="Стрелка вниз 62"/>
          <p:cNvSpPr/>
          <p:nvPr/>
        </p:nvSpPr>
        <p:spPr>
          <a:xfrm rot="16167026">
            <a:off x="2357871" y="4052435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540" y="2833230"/>
            <a:ext cx="1154087" cy="8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66342" y="3847876"/>
            <a:ext cx="17056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Есть ли адрес </a:t>
            </a:r>
            <a:r>
              <a:rPr lang="en-US" sz="1400" i="1" dirty="0" smtClean="0">
                <a:solidFill>
                  <a:schemeClr val="accent2"/>
                </a:solidFill>
                <a:latin typeface="Calibri" pitchFamily="34" charset="0"/>
              </a:rPr>
              <a:t>mail@romashka.ru</a:t>
            </a:r>
            <a:r>
              <a:rPr lang="ru-RU" sz="1400" dirty="0" smtClean="0">
                <a:solidFill>
                  <a:schemeClr val="accent2"/>
                </a:solidFill>
              </a:rPr>
              <a:t/>
            </a:r>
            <a:br>
              <a:rPr lang="ru-RU" sz="1400" dirty="0" smtClean="0">
                <a:solidFill>
                  <a:schemeClr val="accent2"/>
                </a:solidFill>
              </a:rPr>
            </a:br>
            <a:r>
              <a:rPr lang="ru-RU" sz="1400" dirty="0" smtClean="0">
                <a:solidFill>
                  <a:schemeClr val="accent2"/>
                </a:solidFill>
              </a:rPr>
              <a:t>в базе данных?</a:t>
            </a:r>
            <a:endParaRPr lang="ru-RU" sz="1400" dirty="0">
              <a:solidFill>
                <a:schemeClr val="accent2"/>
              </a:solidFill>
            </a:endParaRPr>
          </a:p>
        </p:txBody>
      </p:sp>
      <p:pic>
        <p:nvPicPr>
          <p:cNvPr id="14" name="Picture 37" descr="jur_perso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5670" y="3118982"/>
            <a:ext cx="785818" cy="978264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00628" y="4309144"/>
            <a:ext cx="1571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Компания «Ромашка»</a:t>
            </a:r>
            <a:r>
              <a:rPr lang="en-US" sz="1400" dirty="0" smtClean="0">
                <a:solidFill>
                  <a:schemeClr val="accent2"/>
                </a:solidFill>
              </a:rPr>
              <a:t/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i="1" dirty="0" smtClean="0">
                <a:solidFill>
                  <a:schemeClr val="accent2"/>
                </a:solidFill>
                <a:latin typeface="Calibri" pitchFamily="34" charset="0"/>
              </a:rPr>
              <a:t>mail@romashka.ru</a:t>
            </a:r>
            <a:endParaRPr lang="ru-RU" sz="1400" i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6" name="Picture 37" descr="jur_perso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2984" y="3271382"/>
            <a:ext cx="785818" cy="978264"/>
          </a:xfrm>
          <a:prstGeom prst="rect">
            <a:avLst/>
          </a:prstGeom>
          <a:noFill/>
        </p:spPr>
      </p:pic>
      <p:sp>
        <p:nvSpPr>
          <p:cNvPr id="18" name="Стрелка вниз 17"/>
          <p:cNvSpPr/>
          <p:nvPr/>
        </p:nvSpPr>
        <p:spPr>
          <a:xfrm rot="16167026">
            <a:off x="4726441" y="4052435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167026">
            <a:off x="6385162" y="4052435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9" y="2833230"/>
            <a:ext cx="1154087" cy="8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214810" y="5487431"/>
            <a:ext cx="450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В систему импортируется тема, текст (тело) письма, вложения, дата получения и т. п.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85786" y="1714488"/>
            <a:ext cx="5214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Электронное письмо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переносится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в «Экспресс-Контакт»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виде задачи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 истории взаимоотношений.</a:t>
            </a: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Импорт входящей почты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3" name="Picture 33" descr="ASU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5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2312E-6 L 0.21771 -0.11029 C 0.26354 -0.13526 0.33177 -0.14797 0.40295 -0.14797 C 0.48438 -0.14797 0.54913 -0.13526 0.59497 -0.11029 L 0.81337 -2.02312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3" grpId="0" animBg="1"/>
      <p:bldP spid="13" grpId="0"/>
      <p:bldP spid="15" grpId="0"/>
      <p:bldP spid="18" grpId="0" animBg="1"/>
      <p:bldP spid="19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071802" y="5786454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Тема, текст (тело), вложения в электронные письма могут быть созданы прямо в «Экспресс-Контакте» и переданы в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Outlook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85786" y="1714488"/>
            <a:ext cx="5214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Созданное в «Экспресс-Контакте» электронное письмо мгновенно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переносится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в папку Исходящие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Outlook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и будет отправлено вместе со всей вашей почтой.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Экспорт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исходящей почты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42910" y="4143380"/>
            <a:ext cx="2571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Электронное письмо создается как новая задача в истории взаимоотношений с клиентом «Ромашка».</a:t>
            </a:r>
            <a:endParaRPr lang="ru-RU" sz="1400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5" name="Picture 37" descr="jur_pers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79416"/>
            <a:ext cx="785818" cy="978264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959142" y="3357562"/>
            <a:ext cx="720000" cy="720000"/>
            <a:chOff x="6852396" y="3429000"/>
            <a:chExt cx="720000" cy="720000"/>
          </a:xfrm>
          <a:noFill/>
        </p:grpSpPr>
        <p:sp>
          <p:nvSpPr>
            <p:cNvPr id="26" name="Овал 25"/>
            <p:cNvSpPr/>
            <p:nvPr/>
          </p:nvSpPr>
          <p:spPr>
            <a:xfrm>
              <a:off x="7000892" y="3571876"/>
              <a:ext cx="432000" cy="432000"/>
            </a:xfrm>
            <a:prstGeom prst="ellips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6852396" y="3791810"/>
              <a:ext cx="720000" cy="1588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7215206" y="3429000"/>
              <a:ext cx="0" cy="720000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Стрелка вниз 30"/>
          <p:cNvSpPr/>
          <p:nvPr/>
        </p:nvSpPr>
        <p:spPr>
          <a:xfrm rot="16167026">
            <a:off x="1999549" y="3362321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63567"/>
            <a:ext cx="1154087" cy="8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7" descr="jur_pers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5860" y="2919410"/>
            <a:ext cx="785818" cy="978264"/>
          </a:xfrm>
          <a:prstGeom prst="rect">
            <a:avLst/>
          </a:prstGeom>
          <a:noFill/>
        </p:spPr>
      </p:pic>
      <p:pic>
        <p:nvPicPr>
          <p:cNvPr id="34" name="Picture 37" descr="jur_pers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71810"/>
            <a:ext cx="785818" cy="978264"/>
          </a:xfrm>
          <a:prstGeom prst="rect">
            <a:avLst/>
          </a:prstGeom>
          <a:noFill/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786182" y="2643182"/>
            <a:ext cx="2857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Автоматически выбирается адрес электронной почты 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ru-RU" sz="1400" dirty="0" smtClean="0">
                <a:solidFill>
                  <a:schemeClr val="accent2"/>
                </a:solidFill>
              </a:rPr>
              <a:t>компании «Ромашка» </a:t>
            </a:r>
            <a:r>
              <a:rPr lang="en-US" sz="1400" i="1" dirty="0" smtClean="0">
                <a:solidFill>
                  <a:schemeClr val="accent2"/>
                </a:solidFill>
                <a:latin typeface="Calibri" pitchFamily="34" charset="0"/>
              </a:rPr>
              <a:t>mail@romashka.ru</a:t>
            </a:r>
            <a:endParaRPr lang="ru-RU" sz="1400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167026">
            <a:off x="3856936" y="3648074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6167026">
            <a:off x="6086753" y="3648073"/>
            <a:ext cx="501434" cy="3523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50"/>
          <p:cNvGrpSpPr/>
          <p:nvPr/>
        </p:nvGrpSpPr>
        <p:grpSpPr>
          <a:xfrm>
            <a:off x="6500826" y="3286124"/>
            <a:ext cx="2059452" cy="1528096"/>
            <a:chOff x="4918740" y="4143380"/>
            <a:chExt cx="1785950" cy="1248072"/>
          </a:xfrm>
        </p:grpSpPr>
        <p:pic>
          <p:nvPicPr>
            <p:cNvPr id="39" name="Picture 12" descr="outlook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4143380"/>
              <a:ext cx="984250" cy="984250"/>
            </a:xfrm>
            <a:prstGeom prst="rect">
              <a:avLst/>
            </a:prstGeom>
            <a:noFill/>
          </p:spPr>
        </p:pic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4918740" y="5148269"/>
              <a:ext cx="1785950" cy="243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996633"/>
                  </a:solidFill>
                  <a:latin typeface="Calibri" pitchFamily="34" charset="0"/>
                </a:rPr>
                <a:t>Microsoft </a:t>
              </a:r>
              <a:r>
                <a:rPr lang="en-US" sz="1400" dirty="0" smtClean="0">
                  <a:solidFill>
                    <a:schemeClr val="accent2"/>
                  </a:solidFill>
                  <a:latin typeface="Calibri" pitchFamily="34" charset="0"/>
                </a:rPr>
                <a:t>Outlook</a:t>
              </a:r>
              <a:endParaRPr lang="ru-RU" sz="1400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4286248" y="4572008"/>
            <a:ext cx="2571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5000"/>
              </a:spcBef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Созданная задача переформировывается в электронное письмо и передается в </a:t>
            </a:r>
            <a:r>
              <a:rPr lang="en-US" sz="1400" dirty="0" smtClean="0">
                <a:solidFill>
                  <a:schemeClr val="accent2"/>
                </a:solidFill>
                <a:latin typeface="Calibri" pitchFamily="34" charset="0"/>
              </a:rPr>
              <a:t>Outlook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ru-RU" sz="1400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7" name="Picture 33" descr="ASU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2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-0.00741 C -0.00138 -0.00672 -0.00086 -0.00602 -0.00034 -0.00533 C 0.00018 -0.00602 0.00053 -0.00672 0.00122 -0.00741 C 0.00469 -0.01181 0.00921 -0.01366 0.01094 -0.01181 C 0.01268 -0.00949 0.01094 -0.0044 0.00747 3.7037E-6 C 0.00678 0.00069 0.00625 0.00139 0.00556 0.00208 C 0.00625 0.00254 0.00678 0.00324 0.00747 0.00393 C 0.01094 0.00833 0.01268 0.01365 0.01094 0.01574 C 0.00921 0.01805 0.00469 0.01597 0.00122 0.01157 C 0.00053 0.01088 0.00018 0.01018 -0.00034 0.00926 C -0.00086 0.01018 -0.00138 0.01088 -0.0019 0.01157 C -0.00555 0.01597 -0.00989 0.01805 -0.01163 0.01574 C -0.01319 0.01365 -0.0118 0.00833 -0.00815 0.00393 C -0.00746 0.00324 -0.00694 0.00254 -0.00642 0.00208 C -0.00694 0.00139 -0.00746 0.00069 -0.00815 3.7037E-6 C -0.0118 -0.0044 -0.01319 -0.00949 -0.01163 -0.01181 C -0.00989 -0.01366 -0.00555 -0.01181 -0.0019 -0.00741 Z " pathEditMode="relative" rAng="0" ptsTypes="fffffffffffffffff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rot="10800000" flipH="1">
            <a:off x="483084" y="5893611"/>
            <a:ext cx="14400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H="1">
            <a:off x="1923084" y="5179231"/>
            <a:ext cx="12858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H="1">
            <a:off x="3208968" y="4464851"/>
            <a:ext cx="12858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H="1">
            <a:off x="4494852" y="3750471"/>
            <a:ext cx="12858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H="1">
            <a:off x="5780736" y="3036091"/>
            <a:ext cx="12858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H="1">
            <a:off x="7063516" y="2321711"/>
            <a:ext cx="11160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923084" y="517923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208968" y="446485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494852" y="375047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780736" y="303609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066620" y="232171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4" name="Picture 10" descr="C:\Documents and Settings\User\Рабочий стол\Work\IMG\cd_eu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952" y="5429264"/>
            <a:ext cx="1143008" cy="1143008"/>
          </a:xfrm>
          <a:prstGeom prst="rect">
            <a:avLst/>
          </a:prstGeom>
          <a:noFill/>
        </p:spPr>
      </p:pic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2208836" y="5715016"/>
            <a:ext cx="3857652" cy="738664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Поставка</a:t>
            </a:r>
            <a:r>
              <a:rPr lang="ru-RU" sz="1600" dirty="0" smtClean="0">
                <a:solidFill>
                  <a:srgbClr val="C00000"/>
                </a:solidFill>
              </a:rPr>
              <a:t> программного обеспечения: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 установочный диск;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 руководство пользователя;</a:t>
            </a:r>
            <a:endParaRPr lang="ru-RU" sz="1600" dirty="0">
              <a:solidFill>
                <a:srgbClr val="C00000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566158" y="3786190"/>
            <a:ext cx="1428760" cy="1428760"/>
            <a:chOff x="3214678" y="2428868"/>
            <a:chExt cx="2000264" cy="1928826"/>
          </a:xfrm>
        </p:grpSpPr>
        <p:pic>
          <p:nvPicPr>
            <p:cNvPr id="75" name="Рисунок 7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214678" y="2428868"/>
              <a:ext cx="178595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Рисунок 75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3306" y="2857496"/>
              <a:ext cx="1571636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" name="Рисунок 81" descr="C:\Documents and Settings\User\Local Settings\Temporary Internet Files\Content.IE5\F2EZTA9R\MCj0433942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6502" y="2143116"/>
            <a:ext cx="1140780" cy="121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82" descr="C:\Documents and Settings\User\Local Settings\Temporary Internet Files\Content.IE5\YJ73SIDA\MCj04315760000[1]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4522" y="4357694"/>
            <a:ext cx="1571636" cy="14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65762" y="4071942"/>
            <a:ext cx="2286016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Установка</a:t>
            </a:r>
            <a:r>
              <a:rPr lang="ru-RU" sz="1600" dirty="0" smtClean="0">
                <a:solidFill>
                  <a:srgbClr val="C00000"/>
                </a:solidFill>
              </a:rPr>
              <a:t> ПО, настройка сетевого режима работы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81" name="Рисунок 80" descr="C:\Documents and Settings\User\Local Settings\Temporary Internet Files\Content.IE5\F2EZTA9R\MCj04339410000[1]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0816" y="2285992"/>
            <a:ext cx="1188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1137266" y="3214686"/>
            <a:ext cx="3071834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Экспресс-обследование</a:t>
            </a:r>
            <a:r>
              <a:rPr lang="ru-RU" sz="1600" dirty="0" smtClean="0">
                <a:solidFill>
                  <a:srgbClr val="C00000"/>
                </a:solidFill>
              </a:rPr>
              <a:t> предприятия и бизнес-процессов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430506" y="5805528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5125094" y="4202118"/>
            <a:ext cx="3071834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Настройка </a:t>
            </a:r>
            <a:r>
              <a:rPr lang="ru-RU" sz="1600" dirty="0" smtClean="0">
                <a:solidFill>
                  <a:srgbClr val="C00000"/>
                </a:solidFill>
              </a:rPr>
              <a:t>и первоначальное наполнение базы данных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93" name="Рисунок 92" descr="C:\Documents and Settings\User\Local Settings\Temporary Internet Files\Content.IE5\YJ73SIDA\MCj04338920000[1]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1404" y="2870196"/>
            <a:ext cx="1298584" cy="14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 Box 33"/>
          <p:cNvSpPr txBox="1">
            <a:spLocks noChangeArrowheads="1"/>
          </p:cNvSpPr>
          <p:nvPr/>
        </p:nvSpPr>
        <p:spPr bwMode="auto">
          <a:xfrm>
            <a:off x="5715008" y="1643050"/>
            <a:ext cx="1785950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Гарантийное</a:t>
            </a:r>
            <a:r>
              <a:rPr lang="ru-RU" sz="1600" b="1" dirty="0" smtClean="0">
                <a:solidFill>
                  <a:srgbClr val="C00000"/>
                </a:solidFill>
              </a:rPr>
              <a:t> сопровождение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>
            <a:off x="6637992" y="3546476"/>
            <a:ext cx="2214578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Обучение </a:t>
            </a:r>
            <a:r>
              <a:rPr lang="ru-RU" sz="1600" dirty="0" smtClean="0">
                <a:solidFill>
                  <a:srgbClr val="C00000"/>
                </a:solidFill>
              </a:rPr>
              <a:t>пользователей и ИТ-специалистов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8143900" y="2214554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 Box 95"/>
          <p:cNvSpPr txBox="1">
            <a:spLocks noChangeArrowheads="1"/>
          </p:cNvSpPr>
          <p:nvPr/>
        </p:nvSpPr>
        <p:spPr bwMode="auto">
          <a:xfrm>
            <a:off x="486386" y="1857364"/>
            <a:ext cx="41640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Компания «АСУ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XXI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век» в рамках поставки семейства программ оказывает клиентам комплекс услуг: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Не программа, а услуга!</a:t>
            </a:r>
            <a:endParaRPr lang="ru-RU" sz="5400" b="1" dirty="0"/>
          </a:p>
        </p:txBody>
      </p:sp>
      <p:graphicFrame>
        <p:nvGraphicFramePr>
          <p:cNvPr id="108" name="Схема 107"/>
          <p:cNvGraphicFramePr/>
          <p:nvPr/>
        </p:nvGraphicFramePr>
        <p:xfrm>
          <a:off x="7643834" y="1714488"/>
          <a:ext cx="1152000" cy="11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0" y="514352"/>
            <a:ext cx="8153400" cy="62863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Наши клиенты</a:t>
            </a:r>
            <a:endParaRPr lang="ru-RU" sz="4800" b="1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90536" y="1714489"/>
          <a:ext cx="7858180" cy="4697114"/>
        </p:xfrm>
        <a:graphic>
          <a:graphicData uri="http://schemas.openxmlformats.org/drawingml/2006/table">
            <a:tbl>
              <a:tblPr/>
              <a:tblGrid>
                <a:gridCol w="1122597"/>
                <a:gridCol w="841948"/>
                <a:gridCol w="280649"/>
                <a:gridCol w="1122597"/>
                <a:gridCol w="561299"/>
                <a:gridCol w="561299"/>
                <a:gridCol w="1122597"/>
                <a:gridCol w="280649"/>
                <a:gridCol w="841948"/>
                <a:gridCol w="1122597"/>
              </a:tblGrid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Завод «Масса-К»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Завод «Армалит-1»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>
                          <a:latin typeface="+mn-lt"/>
                          <a:ea typeface="Times New Roman"/>
                        </a:rPr>
                      </a:br>
                      <a:r>
                        <a:rPr lang="ru-RU" sz="800">
                          <a:latin typeface="+mn-lt"/>
                          <a:ea typeface="Times New Roman"/>
                        </a:rPr>
                        <a:t>Завод «Металлист»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 Завод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Ленинцец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Завод «Транс-Балтия»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Обуховский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завод»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МХК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</a:t>
                      </a:r>
                      <a:r>
                        <a:rPr lang="ru-RU" sz="800" baseline="0" dirty="0" err="1" smtClean="0">
                          <a:latin typeface="+mn-lt"/>
                          <a:ea typeface="Times New Roman"/>
                        </a:rPr>
                        <a:t>Регионхимснаб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en-US" sz="800" dirty="0">
                          <a:latin typeface="+mn-lt"/>
                          <a:ea typeface="Times New Roman"/>
                        </a:rPr>
                        <a:t>Jam Hall Media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ООО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Баумит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ООО</a:t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«Композит СПб»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НПФ «Уран»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Компания </a:t>
                      </a:r>
                      <a:br>
                        <a:rPr lang="ru-RU" sz="800">
                          <a:latin typeface="+mn-lt"/>
                          <a:ea typeface="Times New Roman"/>
                        </a:rPr>
                      </a:br>
                      <a:r>
                        <a:rPr lang="ru-RU" sz="80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en-US" sz="800">
                          <a:latin typeface="+mn-lt"/>
                          <a:ea typeface="Times New Roman"/>
                        </a:rPr>
                        <a:t>Vip</a:t>
                      </a:r>
                      <a:r>
                        <a:rPr lang="ru-RU" sz="800">
                          <a:latin typeface="+mn-lt"/>
                          <a:ea typeface="Times New Roman"/>
                        </a:rPr>
                        <a:t> Паркет»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Дювернуа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Консалтинг»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«Балтийский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берег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80" dirty="0" smtClean="0">
                          <a:latin typeface="+mn-lt"/>
                          <a:ea typeface="Times New Roman"/>
                        </a:rPr>
                        <a:t>Агентство</a:t>
                      </a:r>
                      <a:r>
                        <a:rPr lang="ru-RU" sz="780" baseline="0" dirty="0" smtClean="0">
                          <a:latin typeface="+mn-lt"/>
                          <a:ea typeface="Times New Roman"/>
                        </a:rPr>
                        <a:t> недвижимости «</a:t>
                      </a:r>
                      <a:r>
                        <a:rPr lang="ru-RU" sz="780" baseline="0" dirty="0" err="1" smtClean="0">
                          <a:latin typeface="+mn-lt"/>
                          <a:ea typeface="Times New Roman"/>
                        </a:rPr>
                        <a:t>Астера</a:t>
                      </a:r>
                      <a:r>
                        <a:rPr lang="ru-RU" sz="78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78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Тренинговая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компания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Реконт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«Хит»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Рокс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Компания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Вектон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</a:t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«Эхо Москвы»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Рекламное агентство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Фричойс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«Марлоу Навигейшн»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Группа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Конти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Тренинговая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компания «</a:t>
                      </a:r>
                      <a:r>
                        <a:rPr lang="en-US" sz="800" dirty="0" err="1">
                          <a:latin typeface="+mn-lt"/>
                          <a:ea typeface="Times New Roman"/>
                        </a:rPr>
                        <a:t>Directorica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«Бизнес-журнал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Меди-Эстетик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СК «Мегалит»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5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Управляющая компания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Арсагера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3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83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 «Метроном»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 "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Невисс-Комплекс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Газета «Аргументы и факты»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«Прогресс»</a:t>
                      </a:r>
                      <a:br>
                        <a:rPr lang="ru-RU" sz="800" baseline="0" dirty="0" smtClean="0">
                          <a:latin typeface="+mn-lt"/>
                          <a:ea typeface="Times New Roman"/>
                        </a:rPr>
                      </a:br>
                      <a:endParaRPr lang="ru-RU" sz="3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3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Фирма «Шарм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ЗАО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Тепломаш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Морской торговый порт «Выборг»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Журнал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«Персонал </a:t>
                      </a:r>
                      <a:r>
                        <a:rPr lang="ru-RU" sz="800" baseline="0" dirty="0" err="1" smtClean="0">
                          <a:latin typeface="+mn-lt"/>
                          <a:ea typeface="Times New Roman"/>
                        </a:rPr>
                        <a:t>Микс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08" name="Picture 60" descr="Massa_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14" y="1808786"/>
            <a:ext cx="571698" cy="614362"/>
          </a:xfrm>
          <a:prstGeom prst="rect">
            <a:avLst/>
          </a:prstGeom>
          <a:noFill/>
        </p:spPr>
      </p:pic>
      <p:pic>
        <p:nvPicPr>
          <p:cNvPr id="2107" name="Picture 59" descr="armalit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5478" y="1775741"/>
            <a:ext cx="642942" cy="618832"/>
          </a:xfrm>
          <a:prstGeom prst="rect">
            <a:avLst/>
          </a:prstGeom>
          <a:noFill/>
        </p:spPr>
      </p:pic>
      <p:pic>
        <p:nvPicPr>
          <p:cNvPr id="2106" name="Picture 58" descr="metalli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626" y="1786879"/>
            <a:ext cx="642942" cy="634369"/>
          </a:xfrm>
          <a:prstGeom prst="rect">
            <a:avLst/>
          </a:prstGeom>
          <a:noFill/>
        </p:spPr>
      </p:pic>
      <p:pic>
        <p:nvPicPr>
          <p:cNvPr id="2105" name="Picture 57" descr="lenine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6718" y="1717346"/>
            <a:ext cx="809625" cy="723900"/>
          </a:xfrm>
          <a:prstGeom prst="rect">
            <a:avLst/>
          </a:prstGeom>
          <a:noFill/>
        </p:spPr>
      </p:pic>
      <p:pic>
        <p:nvPicPr>
          <p:cNvPr id="2104" name="Picture 56" descr="trans_balti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0684" y="1755446"/>
            <a:ext cx="619125" cy="676275"/>
          </a:xfrm>
          <a:prstGeom prst="rect">
            <a:avLst/>
          </a:prstGeom>
          <a:noFill/>
        </p:spPr>
      </p:pic>
      <p:pic>
        <p:nvPicPr>
          <p:cNvPr id="2103" name="Picture 55" descr="obuxovskij_zavo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0832" y="1737348"/>
            <a:ext cx="638175" cy="723900"/>
          </a:xfrm>
          <a:prstGeom prst="rect">
            <a:avLst/>
          </a:prstGeom>
          <a:noFill/>
        </p:spPr>
      </p:pic>
      <p:pic>
        <p:nvPicPr>
          <p:cNvPr id="2102" name="Picture 54" descr="JamH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3412" y="2714620"/>
            <a:ext cx="800100" cy="523875"/>
          </a:xfrm>
          <a:prstGeom prst="rect">
            <a:avLst/>
          </a:prstGeom>
          <a:noFill/>
        </p:spPr>
      </p:pic>
      <p:pic>
        <p:nvPicPr>
          <p:cNvPr id="2101" name="Picture 53" descr="Baumi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7858" y="2643182"/>
            <a:ext cx="647700" cy="647700"/>
          </a:xfrm>
          <a:prstGeom prst="rect">
            <a:avLst/>
          </a:prstGeom>
          <a:noFill/>
        </p:spPr>
      </p:pic>
      <p:pic>
        <p:nvPicPr>
          <p:cNvPr id="2100" name="Picture 52" descr="composi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90866" y="2643182"/>
            <a:ext cx="657225" cy="581025"/>
          </a:xfrm>
          <a:prstGeom prst="rect">
            <a:avLst/>
          </a:prstGeom>
          <a:noFill/>
        </p:spPr>
      </p:pic>
      <p:pic>
        <p:nvPicPr>
          <p:cNvPr id="2099" name="Picture 51" descr="ur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93842" y="2684140"/>
            <a:ext cx="1019175" cy="571500"/>
          </a:xfrm>
          <a:prstGeom prst="rect">
            <a:avLst/>
          </a:prstGeom>
          <a:noFill/>
        </p:spPr>
      </p:pic>
      <p:pic>
        <p:nvPicPr>
          <p:cNvPr id="2098" name="Picture 50" descr="vip_parque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62568" y="2643182"/>
            <a:ext cx="962025" cy="561975"/>
          </a:xfrm>
          <a:prstGeom prst="rect">
            <a:avLst/>
          </a:prstGeom>
          <a:noFill/>
        </p:spPr>
      </p:pic>
      <p:pic>
        <p:nvPicPr>
          <p:cNvPr id="2097" name="Picture 49" descr="duvernoix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84634" y="2659970"/>
            <a:ext cx="785818" cy="503277"/>
          </a:xfrm>
          <a:prstGeom prst="rect">
            <a:avLst/>
          </a:prstGeom>
          <a:noFill/>
        </p:spPr>
      </p:pic>
      <p:pic>
        <p:nvPicPr>
          <p:cNvPr id="2095" name="Picture 47" descr="reco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6420" y="3500438"/>
            <a:ext cx="752475" cy="523875"/>
          </a:xfrm>
          <a:prstGeom prst="rect">
            <a:avLst/>
          </a:prstGeom>
          <a:noFill/>
        </p:spPr>
      </p:pic>
      <p:pic>
        <p:nvPicPr>
          <p:cNvPr id="2094" name="Picture 46" descr="hi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09916" y="3543016"/>
            <a:ext cx="571504" cy="605122"/>
          </a:xfrm>
          <a:prstGeom prst="rect">
            <a:avLst/>
          </a:prstGeom>
          <a:noFill/>
        </p:spPr>
      </p:pic>
      <p:pic>
        <p:nvPicPr>
          <p:cNvPr id="2093" name="Picture 45" descr="rok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95774" y="3562351"/>
            <a:ext cx="628650" cy="581025"/>
          </a:xfrm>
          <a:prstGeom prst="rect">
            <a:avLst/>
          </a:prstGeom>
          <a:noFill/>
        </p:spPr>
      </p:pic>
      <p:pic>
        <p:nvPicPr>
          <p:cNvPr id="2091" name="Picture 43" descr="ech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77014" y="3571876"/>
            <a:ext cx="714375" cy="457200"/>
          </a:xfrm>
          <a:prstGeom prst="rect">
            <a:avLst/>
          </a:prstGeom>
          <a:noFill/>
        </p:spPr>
      </p:pic>
      <p:pic>
        <p:nvPicPr>
          <p:cNvPr id="2090" name="Picture 42" descr="marlow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04850" y="4500570"/>
            <a:ext cx="685800" cy="495300"/>
          </a:xfrm>
          <a:prstGeom prst="rect">
            <a:avLst/>
          </a:prstGeom>
          <a:noFill/>
        </p:spPr>
      </p:pic>
      <p:pic>
        <p:nvPicPr>
          <p:cNvPr id="2089" name="Picture 41" descr="conti_grou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897362" y="4518668"/>
            <a:ext cx="962025" cy="371475"/>
          </a:xfrm>
          <a:prstGeom prst="rect">
            <a:avLst/>
          </a:prstGeom>
          <a:noFill/>
        </p:spPr>
      </p:pic>
      <p:pic>
        <p:nvPicPr>
          <p:cNvPr id="2088" name="Picture 40" descr="directorica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47990" y="4480570"/>
            <a:ext cx="942975" cy="361950"/>
          </a:xfrm>
          <a:prstGeom prst="rect">
            <a:avLst/>
          </a:prstGeom>
          <a:noFill/>
        </p:spPr>
      </p:pic>
      <p:pic>
        <p:nvPicPr>
          <p:cNvPr id="2087" name="Picture 39" descr="biznes-zhyrn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190998" y="4572008"/>
            <a:ext cx="800100" cy="352425"/>
          </a:xfrm>
          <a:prstGeom prst="rect">
            <a:avLst/>
          </a:prstGeom>
          <a:noFill/>
        </p:spPr>
      </p:pic>
      <p:pic>
        <p:nvPicPr>
          <p:cNvPr id="2086" name="Picture 38" descr="medi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05444" y="4429132"/>
            <a:ext cx="600075" cy="609600"/>
          </a:xfrm>
          <a:prstGeom prst="rect">
            <a:avLst/>
          </a:prstGeom>
          <a:noFill/>
        </p:spPr>
      </p:pic>
      <p:pic>
        <p:nvPicPr>
          <p:cNvPr id="2084" name="Picture 36" descr="metronom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047726" y="5291151"/>
            <a:ext cx="1437471" cy="357190"/>
          </a:xfrm>
          <a:prstGeom prst="rect">
            <a:avLst/>
          </a:prstGeom>
          <a:noFill/>
        </p:spPr>
      </p:pic>
      <p:pic>
        <p:nvPicPr>
          <p:cNvPr id="2083" name="Picture 35" descr="neviss_komplex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047990" y="5267338"/>
            <a:ext cx="1209675" cy="428625"/>
          </a:xfrm>
          <a:prstGeom prst="rect">
            <a:avLst/>
          </a:prstGeom>
          <a:noFill/>
        </p:spPr>
      </p:pic>
      <p:pic>
        <p:nvPicPr>
          <p:cNvPr id="2082" name="Picture 34" descr="ai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86328" y="5243525"/>
            <a:ext cx="1485900" cy="428625"/>
          </a:xfrm>
          <a:prstGeom prst="rect">
            <a:avLst/>
          </a:prstGeom>
          <a:noFill/>
        </p:spPr>
      </p:pic>
      <p:pic>
        <p:nvPicPr>
          <p:cNvPr id="2081" name="Picture 33" descr="sharm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76288" y="5881705"/>
            <a:ext cx="1543050" cy="352425"/>
          </a:xfrm>
          <a:prstGeom prst="rect">
            <a:avLst/>
          </a:prstGeom>
          <a:noFill/>
        </p:spPr>
      </p:pic>
      <p:pic>
        <p:nvPicPr>
          <p:cNvPr id="2080" name="Picture 32" descr="Image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905114" y="5891230"/>
            <a:ext cx="1609725" cy="342900"/>
          </a:xfrm>
          <a:prstGeom prst="rect">
            <a:avLst/>
          </a:prstGeom>
          <a:noFill/>
        </p:spPr>
      </p:pic>
      <p:pic>
        <p:nvPicPr>
          <p:cNvPr id="2079" name="Picture 31" descr="viborgsky_port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05378" y="5895993"/>
            <a:ext cx="1438275" cy="323850"/>
          </a:xfrm>
          <a:prstGeom prst="rect">
            <a:avLst/>
          </a:prstGeom>
          <a:noFill/>
        </p:spPr>
      </p:pic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10" name="Picture 62" descr="\\Notebook4\рабочий стол 4\Logo\ready\rhs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548584" y="2000240"/>
            <a:ext cx="928694" cy="335236"/>
          </a:xfrm>
          <a:prstGeom prst="rect">
            <a:avLst/>
          </a:prstGeom>
          <a:noFill/>
        </p:spPr>
      </p:pic>
      <p:pic>
        <p:nvPicPr>
          <p:cNvPr id="2111" name="Picture 63" descr="\\Notebook4\рабочий стол 4\Logo\ready\progress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949458" y="5282956"/>
            <a:ext cx="1214446" cy="360622"/>
          </a:xfrm>
          <a:prstGeom prst="rect">
            <a:avLst/>
          </a:prstGeom>
          <a:noFill/>
        </p:spPr>
      </p:pic>
      <p:pic>
        <p:nvPicPr>
          <p:cNvPr id="2112" name="Picture 64" descr="\\Notebook4\рабочий стол 4\Logo\ready\free_choise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548584" y="3643314"/>
            <a:ext cx="870862" cy="285752"/>
          </a:xfrm>
          <a:prstGeom prst="rect">
            <a:avLst/>
          </a:prstGeom>
          <a:noFill/>
        </p:spPr>
      </p:pic>
      <p:pic>
        <p:nvPicPr>
          <p:cNvPr id="2113" name="Picture 65" descr="\\Notebook4\рабочий стол 4\Logo\ready\personal-mix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933290" y="5888372"/>
            <a:ext cx="1309672" cy="353965"/>
          </a:xfrm>
          <a:prstGeom prst="rect">
            <a:avLst/>
          </a:prstGeom>
          <a:noFill/>
        </p:spPr>
      </p:pic>
      <p:pic>
        <p:nvPicPr>
          <p:cNvPr id="2115" name="Picture 67" descr="\\Notebook4\рабочий стол 4\Logo\ready\Terminal (baltbereg)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660980" y="2714620"/>
            <a:ext cx="688164" cy="500066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Logo\ready\vekton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353056" y="3561417"/>
            <a:ext cx="714380" cy="653396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Логотипы клиентов\ready\astera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14361" y="3714752"/>
            <a:ext cx="900108" cy="300036"/>
          </a:xfrm>
          <a:prstGeom prst="rect">
            <a:avLst/>
          </a:prstGeom>
          <a:noFill/>
        </p:spPr>
      </p:pic>
      <p:pic>
        <p:nvPicPr>
          <p:cNvPr id="1027" name="Picture 3" descr="arsagera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482860" y="4564070"/>
            <a:ext cx="985733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User\Рабочий стол\ОТДЕЛ ПРОДАЖ\Наши клиенты\Логотипы клиентов\Логотипы\megalit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283314" y="4572009"/>
            <a:ext cx="1012557" cy="285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0" y="500042"/>
            <a:ext cx="8153400" cy="62863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Разработчик</a:t>
            </a:r>
            <a:endParaRPr lang="ru-RU" sz="4800" b="1" dirty="0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3330258" y="2129468"/>
            <a:ext cx="485778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ООО </a:t>
            </a:r>
            <a:r>
              <a:rPr lang="ru-RU" sz="2800" b="1" dirty="0" smtClean="0">
                <a:solidFill>
                  <a:schemeClr val="tx1"/>
                </a:solidFill>
              </a:rPr>
              <a:t>«Компания АСУ </a:t>
            </a:r>
            <a:r>
              <a:rPr lang="ru-RU" sz="2800" b="1" dirty="0">
                <a:solidFill>
                  <a:schemeClr val="tx1"/>
                </a:solidFill>
              </a:rPr>
              <a:t>XXI век»</a:t>
            </a:r>
          </a:p>
          <a:p>
            <a:pPr algn="l"/>
            <a:r>
              <a:rPr lang="ru-RU" sz="1600" dirty="0" smtClean="0">
                <a:solidFill>
                  <a:srgbClr val="000066"/>
                </a:solidFill>
              </a:rPr>
              <a:t>Разработка информационных систем для бизнеса.</a:t>
            </a:r>
            <a:endParaRPr lang="ru-RU" sz="1600" dirty="0">
              <a:solidFill>
                <a:srgbClr val="000066"/>
              </a:solidFill>
            </a:endParaRPr>
          </a:p>
          <a:p>
            <a:pPr algn="l"/>
            <a:endParaRPr lang="ru-RU" sz="1600" i="1" dirty="0">
              <a:solidFill>
                <a:srgbClr val="003399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197110</a:t>
            </a:r>
            <a:r>
              <a:rPr lang="ru-RU" sz="1600" dirty="0">
                <a:solidFill>
                  <a:schemeClr val="tx1"/>
                </a:solidFill>
              </a:rPr>
              <a:t>, Санкт-Петербург, Петровский пр</a:t>
            </a:r>
            <a:r>
              <a:rPr lang="ru-RU" sz="1600" dirty="0" smtClean="0">
                <a:solidFill>
                  <a:schemeClr val="tx1"/>
                </a:solidFill>
              </a:rPr>
              <a:t>., д. 26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тел</a:t>
            </a:r>
            <a:r>
              <a:rPr lang="ru-RU" sz="1600" dirty="0" smtClean="0">
                <a:solidFill>
                  <a:schemeClr val="tx1"/>
                </a:solidFill>
              </a:rPr>
              <a:t>. / факс</a:t>
            </a:r>
            <a:r>
              <a:rPr lang="ru-RU" sz="1600" dirty="0">
                <a:solidFill>
                  <a:schemeClr val="tx1"/>
                </a:solidFill>
              </a:rPr>
              <a:t>: (812) 350-94-14; 235-48-90</a:t>
            </a:r>
          </a:p>
          <a:p>
            <a:pPr algn="l"/>
            <a:r>
              <a:rPr lang="ru-RU" sz="1600" dirty="0" err="1" smtClean="0">
                <a:solidFill>
                  <a:schemeClr val="tx1"/>
                </a:solidFill>
                <a:hlinkClick r:id="rId3"/>
              </a:rPr>
              <a:t>www.asuxxivek.ru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latin typeface="Calibri" pitchFamily="34" charset="0"/>
                <a:hlinkClick r:id="rId4"/>
              </a:rPr>
              <a:t>mailbox</a:t>
            </a:r>
            <a:r>
              <a:rPr lang="ru-RU" sz="1600" dirty="0" smtClean="0">
                <a:solidFill>
                  <a:schemeClr val="tx1"/>
                </a:solidFill>
                <a:hlinkClick r:id="rId4"/>
              </a:rPr>
              <a:t>@</a:t>
            </a:r>
            <a:r>
              <a:rPr lang="ru-RU" sz="1600" dirty="0" err="1" smtClean="0">
                <a:solidFill>
                  <a:schemeClr val="tx1"/>
                </a:solidFill>
                <a:hlinkClick r:id="rId4"/>
              </a:rPr>
              <a:t>asuxxivek.ru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82283" name="Picture 11" descr="ASU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253172"/>
            <a:ext cx="1738335" cy="604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4003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Некоторые общеизвестные факты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Стратегия ориентации на клиента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Методы оценки бизнеса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Традиционная и современная модели взаимодействия с клиентами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Приложение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accent2">
                    <a:lumMod val="50000"/>
                  </a:schemeClr>
                </a:solidFill>
              </a:rPr>
              <a:t>Программа «Экспресс-Контакт»</a:t>
            </a:r>
            <a:endParaRPr lang="en-US" sz="1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09600" y="466725"/>
            <a:ext cx="815340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«Экспресс-Контакт» – это… 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94" name="Picture 33" descr="ASU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6500813"/>
            <a:ext cx="714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428860" y="2035752"/>
            <a:ext cx="5786478" cy="41078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«Экспресс-Контакт» –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комплексное автоматизированное рабочее место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продавца, менеджера по продажам, 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обладающее всеми необходимыми инструментами для организации эффективной работы с клиентами;</a:t>
            </a:r>
          </a:p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«Экспресс-Контакт» –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инструмент для руководителя,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обеспечивающий оперативное и стратегическое управление продажами, маркетингом, обслуживанием клиентов;</a:t>
            </a: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«Экспресс-Контакт» – информационная система, обеспечивающая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доступность и высокую надежность хранения данных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быстрая в настройке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и развертывании,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простая в обслуживании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и техническом сопровождении.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7" name="Группа 6"/>
          <p:cNvGrpSpPr>
            <a:grpSpLocks/>
          </p:cNvGrpSpPr>
          <p:nvPr/>
        </p:nvGrpSpPr>
        <p:grpSpPr bwMode="auto">
          <a:xfrm>
            <a:off x="957245" y="2025640"/>
            <a:ext cx="1089025" cy="1090613"/>
            <a:chOff x="2134586" y="856"/>
            <a:chExt cx="1089589" cy="1089589"/>
          </a:xfrm>
          <a:solidFill>
            <a:schemeClr val="accent2"/>
          </a:solidFill>
        </p:grpSpPr>
        <p:sp>
          <p:nvSpPr>
            <p:cNvPr id="58" name="Овал 57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Овал 4"/>
            <p:cNvSpPr/>
            <p:nvPr/>
          </p:nvSpPr>
          <p:spPr>
            <a:xfrm>
              <a:off x="2293418" y="161043"/>
              <a:ext cx="771925" cy="769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1</a:t>
              </a:r>
            </a:p>
          </p:txBody>
        </p:sp>
      </p:grpSp>
      <p:grpSp>
        <p:nvGrpSpPr>
          <p:cNvPr id="60" name="Группа 7"/>
          <p:cNvGrpSpPr>
            <a:grpSpLocks/>
          </p:cNvGrpSpPr>
          <p:nvPr/>
        </p:nvGrpSpPr>
        <p:grpSpPr bwMode="auto">
          <a:xfrm>
            <a:off x="941370" y="3508365"/>
            <a:ext cx="1089025" cy="1089025"/>
            <a:chOff x="2494568" y="1344329"/>
            <a:chExt cx="1089589" cy="1089589"/>
          </a:xfrm>
          <a:solidFill>
            <a:schemeClr val="accent2"/>
          </a:solidFill>
        </p:grpSpPr>
        <p:sp>
          <p:nvSpPr>
            <p:cNvPr id="61" name="Овал 60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2" name="Овал 6"/>
            <p:cNvSpPr/>
            <p:nvPr/>
          </p:nvSpPr>
          <p:spPr>
            <a:xfrm>
              <a:off x="2653400" y="1503161"/>
              <a:ext cx="771925" cy="7719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2</a:t>
              </a:r>
            </a:p>
          </p:txBody>
        </p:sp>
      </p:grpSp>
      <p:grpSp>
        <p:nvGrpSpPr>
          <p:cNvPr id="63" name="Группа 8"/>
          <p:cNvGrpSpPr>
            <a:grpSpLocks/>
          </p:cNvGrpSpPr>
          <p:nvPr/>
        </p:nvGrpSpPr>
        <p:grpSpPr bwMode="auto">
          <a:xfrm>
            <a:off x="949308" y="4979978"/>
            <a:ext cx="1089025" cy="1090612"/>
            <a:chOff x="2134586" y="2687801"/>
            <a:chExt cx="1089589" cy="1089589"/>
          </a:xfrm>
          <a:solidFill>
            <a:schemeClr val="accent2"/>
          </a:solidFill>
        </p:grpSpPr>
        <p:sp>
          <p:nvSpPr>
            <p:cNvPr id="64" name="Овал 63"/>
            <p:cNvSpPr/>
            <p:nvPr/>
          </p:nvSpPr>
          <p:spPr>
            <a:xfrm>
              <a:off x="2134586" y="2687801"/>
              <a:ext cx="1089589" cy="1089589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5" name="Овал 8"/>
            <p:cNvSpPr/>
            <p:nvPr/>
          </p:nvSpPr>
          <p:spPr>
            <a:xfrm>
              <a:off x="2293418" y="2847988"/>
              <a:ext cx="771925" cy="7692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3</a:t>
              </a:r>
            </a:p>
          </p:txBody>
        </p:sp>
      </p:grpSp>
      <p:grpSp>
        <p:nvGrpSpPr>
          <p:cNvPr id="66" name="Группа 6"/>
          <p:cNvGrpSpPr>
            <a:grpSpLocks/>
          </p:cNvGrpSpPr>
          <p:nvPr/>
        </p:nvGrpSpPr>
        <p:grpSpPr bwMode="auto">
          <a:xfrm>
            <a:off x="959051" y="2019300"/>
            <a:ext cx="1089025" cy="1090613"/>
            <a:chOff x="2134586" y="856"/>
            <a:chExt cx="1089589" cy="1089589"/>
          </a:xfrm>
          <a:solidFill>
            <a:schemeClr val="accent1">
              <a:lumMod val="75000"/>
            </a:schemeClr>
          </a:solidFill>
        </p:grpSpPr>
        <p:sp>
          <p:nvSpPr>
            <p:cNvPr id="67" name="Овал 66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68" name="Овал 4"/>
            <p:cNvSpPr/>
            <p:nvPr/>
          </p:nvSpPr>
          <p:spPr>
            <a:xfrm>
              <a:off x="2293418" y="161043"/>
              <a:ext cx="771925" cy="76921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1</a:t>
              </a:r>
            </a:p>
          </p:txBody>
        </p:sp>
      </p:grpSp>
      <p:grpSp>
        <p:nvGrpSpPr>
          <p:cNvPr id="69" name="Группа 7"/>
          <p:cNvGrpSpPr>
            <a:grpSpLocks/>
          </p:cNvGrpSpPr>
          <p:nvPr/>
        </p:nvGrpSpPr>
        <p:grpSpPr bwMode="auto">
          <a:xfrm>
            <a:off x="943176" y="3502025"/>
            <a:ext cx="1089025" cy="1089025"/>
            <a:chOff x="2494568" y="1344329"/>
            <a:chExt cx="1089589" cy="1089589"/>
          </a:xfrm>
          <a:solidFill>
            <a:schemeClr val="accent1">
              <a:lumMod val="75000"/>
            </a:schemeClr>
          </a:solidFill>
        </p:grpSpPr>
        <p:sp>
          <p:nvSpPr>
            <p:cNvPr id="70" name="Овал 69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1" name="Овал 6"/>
            <p:cNvSpPr/>
            <p:nvPr/>
          </p:nvSpPr>
          <p:spPr>
            <a:xfrm>
              <a:off x="2653400" y="1503161"/>
              <a:ext cx="771925" cy="7719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2</a:t>
              </a:r>
            </a:p>
          </p:txBody>
        </p:sp>
      </p:grpSp>
      <p:grpSp>
        <p:nvGrpSpPr>
          <p:cNvPr id="72" name="Группа 8"/>
          <p:cNvGrpSpPr>
            <a:grpSpLocks/>
          </p:cNvGrpSpPr>
          <p:nvPr/>
        </p:nvGrpSpPr>
        <p:grpSpPr bwMode="auto">
          <a:xfrm>
            <a:off x="951114" y="4973638"/>
            <a:ext cx="1089025" cy="1090612"/>
            <a:chOff x="2134586" y="2687801"/>
            <a:chExt cx="1089589" cy="1089589"/>
          </a:xfrm>
          <a:solidFill>
            <a:schemeClr val="accent1">
              <a:lumMod val="75000"/>
            </a:schemeClr>
          </a:solidFill>
        </p:grpSpPr>
        <p:sp>
          <p:nvSpPr>
            <p:cNvPr id="73" name="Овал 72"/>
            <p:cNvSpPr/>
            <p:nvPr/>
          </p:nvSpPr>
          <p:spPr>
            <a:xfrm>
              <a:off x="2134586" y="2687801"/>
              <a:ext cx="1089589" cy="1089589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4" name="Овал 8"/>
            <p:cNvSpPr/>
            <p:nvPr/>
          </p:nvSpPr>
          <p:spPr>
            <a:xfrm>
              <a:off x="2293418" y="2847988"/>
              <a:ext cx="771925" cy="7692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3</a:t>
              </a:r>
            </a:p>
          </p:txBody>
        </p:sp>
      </p:grpSp>
      <p:grpSp>
        <p:nvGrpSpPr>
          <p:cNvPr id="26" name="Группа 6"/>
          <p:cNvGrpSpPr>
            <a:grpSpLocks/>
          </p:cNvGrpSpPr>
          <p:nvPr/>
        </p:nvGrpSpPr>
        <p:grpSpPr bwMode="auto">
          <a:xfrm>
            <a:off x="2051957" y="2806710"/>
            <a:ext cx="1089025" cy="1090613"/>
            <a:chOff x="2134586" y="856"/>
            <a:chExt cx="1089589" cy="1089589"/>
          </a:xfrm>
        </p:grpSpPr>
        <p:sp>
          <p:nvSpPr>
            <p:cNvPr id="27" name="Овал 26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2293418" y="161043"/>
              <a:ext cx="771925" cy="769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 smtClean="0"/>
                <a:t>2</a:t>
              </a:r>
              <a:endParaRPr lang="ru-RU" sz="5000" dirty="0"/>
            </a:p>
          </p:txBody>
        </p:sp>
      </p:grpSp>
      <p:grpSp>
        <p:nvGrpSpPr>
          <p:cNvPr id="29" name="Группа 7"/>
          <p:cNvGrpSpPr>
            <a:grpSpLocks/>
          </p:cNvGrpSpPr>
          <p:nvPr/>
        </p:nvGrpSpPr>
        <p:grpSpPr bwMode="auto">
          <a:xfrm>
            <a:off x="2036079" y="4289434"/>
            <a:ext cx="1089024" cy="1089024"/>
            <a:chOff x="2494568" y="1344329"/>
            <a:chExt cx="1089589" cy="1089589"/>
          </a:xfrm>
        </p:grpSpPr>
        <p:sp>
          <p:nvSpPr>
            <p:cNvPr id="30" name="Овал 29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1" name="Овал 6"/>
            <p:cNvSpPr/>
            <p:nvPr/>
          </p:nvSpPr>
          <p:spPr>
            <a:xfrm>
              <a:off x="2653402" y="1503162"/>
              <a:ext cx="771925" cy="77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 smtClean="0"/>
                <a:t>4</a:t>
              </a:r>
              <a:endParaRPr lang="ru-RU" sz="5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164"/>
          <p:cNvSpPr txBox="1">
            <a:spLocks noChangeArrowheads="1"/>
          </p:cNvSpPr>
          <p:nvPr/>
        </p:nvSpPr>
        <p:spPr bwMode="auto">
          <a:xfrm>
            <a:off x="671938" y="1699535"/>
            <a:ext cx="7829152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 lvl="1" indent="-265113">
              <a:spcAft>
                <a:spcPts val="1200"/>
              </a:spcAft>
            </a:pPr>
            <a:r>
              <a:rPr lang="ru-RU" sz="1600" dirty="0" smtClean="0">
                <a:latin typeface="Calibri" pitchFamily="34" charset="0"/>
              </a:rPr>
              <a:t>Оценки экспертов  и результаты исследований показывают, что: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44500" lvl="1" indent="-265113">
              <a:spcAft>
                <a:spcPct val="400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затраты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на привлечение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нового клиента в среднем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в 5 раз больше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, чем на удержание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существующего;</a:t>
            </a:r>
          </a:p>
          <a:p>
            <a:pPr marL="444500" lvl="1" indent="-265113">
              <a:spcAft>
                <a:spcPct val="400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 большая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часть компаний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теряет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50% своих клиентов каждые 5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лет;</a:t>
            </a:r>
          </a:p>
          <a:p>
            <a:pPr marL="444500" lvl="1" indent="-265113">
              <a:spcAft>
                <a:spcPct val="400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удовлетворенный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клиент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расскажет об удачной покупке в среднем 5 своим знакомым.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Неудовлетворенный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–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по меньшей мере 10;</a:t>
            </a:r>
          </a:p>
          <a:p>
            <a:pPr marL="444500" lvl="1" indent="-265113">
              <a:spcAft>
                <a:spcPct val="400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 большая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часть клиентов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окупается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лишь через год работы с ними (соответственно, если клиент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«ушел»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до этого срока, то он принес убытки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);</a:t>
            </a:r>
          </a:p>
          <a:p>
            <a:pPr marL="444500" lvl="1" indent="-265113">
              <a:spcAft>
                <a:spcPct val="400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увеличение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доли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удержанных клиентов на 5%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увеличивает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прибыль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компании на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50%;</a:t>
            </a:r>
          </a:p>
          <a:p>
            <a:pPr marL="444500" lvl="1" indent="-265113">
              <a:spcAft>
                <a:spcPct val="400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 около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50% существующих клиентов компании неприбыльны из-за неэффективного взаимодействия с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ними;</a:t>
            </a:r>
          </a:p>
          <a:p>
            <a:pPr marL="444500" lvl="1" indent="-265113">
              <a:spcAft>
                <a:spcPct val="400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 20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%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постоянных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клиентов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приносят 80%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прибыли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 marL="444500" lvl="1" indent="-265113">
              <a:spcAft>
                <a:spcPct val="40000"/>
              </a:spcAft>
              <a:buBlip>
                <a:blip r:embed="rId3"/>
              </a:buBlip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… в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среднем компания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контактирует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4 раза в год с существующим клиентом и 6 раз в год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– с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потенциальным. 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Общеизвестные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факты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4930775" y="2276475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785786" y="1714488"/>
            <a:ext cx="7858180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/>
              <a:t>Клиентоориентированный подход в бизнесе – это </a:t>
            </a:r>
            <a:r>
              <a:rPr lang="ru-RU" sz="1200" i="1" dirty="0" smtClean="0">
                <a:solidFill>
                  <a:schemeClr val="accent2"/>
                </a:solidFill>
              </a:rPr>
              <a:t>не столько программные средства, сколько стратегия ориентации на клиента</a:t>
            </a:r>
            <a:r>
              <a:rPr lang="ru-RU" sz="1200" dirty="0" smtClean="0"/>
              <a:t>, пересмотр всех составляющих бизнеса и взглядов на потребности клиента. Для поддержки процесса внедрения программы «Экспресс-Контакт» необходимо провести: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Blip>
                <a:blip r:embed="rId2"/>
              </a:buBlip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Сегментирование клиентов, предложив разные способы работы сними и настроить соответствующие процессы в программе:</a:t>
            </a:r>
          </a:p>
          <a:p>
            <a:pPr marL="177800" algn="l">
              <a:spcBef>
                <a:spcPct val="15000"/>
              </a:spcBef>
            </a:pPr>
            <a:r>
              <a:rPr lang="ru-RU" sz="1200" dirty="0">
                <a:solidFill>
                  <a:schemeClr val="tx1"/>
                </a:solidFill>
              </a:rPr>
              <a:t>Поставка товара в соответствии со всеми «хочу и надо» клиента может наложить на Ваш бизнес дополнительные затраты, поскольку может потребовать большего количества высококвалифицированных </a:t>
            </a:r>
            <a:r>
              <a:rPr lang="ru-RU" sz="1200" dirty="0" smtClean="0">
                <a:solidFill>
                  <a:schemeClr val="tx1"/>
                </a:solidFill>
              </a:rPr>
              <a:t>сотрудников</a:t>
            </a:r>
            <a:r>
              <a:rPr lang="ru-RU" sz="1200" dirty="0">
                <a:solidFill>
                  <a:schemeClr val="tx1"/>
                </a:solidFill>
              </a:rPr>
              <a:t>, использования новых технологий, предоставления расширенного ассортимента услуг по поддержке, использования дополнительных каналов и более быстрого реагирования. Клиенты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не равнозначны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по своей ценности в будущем для Вашего бизнеса, некоторые из них могут стать убыточными для Вас. Поэтому необходимо дифференцировать Ваших клиентов в зависимости от их ценности , предложив им разные уровни обслуживания; таким образом Вы и удовлетворите потребности клиентов и получите прибыль.</a:t>
            </a:r>
          </a:p>
          <a:p>
            <a:pPr algn="l">
              <a:spcBef>
                <a:spcPct val="50000"/>
              </a:spcBef>
              <a:buBlip>
                <a:blip r:embed="rId2"/>
              </a:buBlip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Согласование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целей бизнеса и определение стратегии:</a:t>
            </a:r>
          </a:p>
          <a:p>
            <a:pPr marL="177800" algn="l">
              <a:spcBef>
                <a:spcPct val="15000"/>
              </a:spcBef>
            </a:pPr>
            <a:r>
              <a:rPr lang="ru-RU" sz="1200" dirty="0">
                <a:solidFill>
                  <a:schemeClr val="tx1"/>
                </a:solidFill>
              </a:rPr>
              <a:t>Традиционно бизнес оценивался по показателям деятельности в краткосрочной перспективе. Эти методы оценки не отражают устойчивости бизнеса, они лишь определяют тактику поведения. Клиентоориентированная стратегия нацелена на создание видения клиента, мотивации персонала, создание предпосылок для перемен  и роста бизнеса, смысл которых в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долгосрочной перспективе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ct val="50000"/>
              </a:spcBef>
              <a:buBlip>
                <a:blip r:embed="rId2"/>
              </a:buBlip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Создание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кросс-функциональной команды:</a:t>
            </a:r>
          </a:p>
          <a:p>
            <a:pPr marL="177800" algn="l">
              <a:spcBef>
                <a:spcPct val="10000"/>
              </a:spcBef>
            </a:pPr>
            <a:r>
              <a:rPr lang="ru-RU" sz="1200" dirty="0">
                <a:solidFill>
                  <a:schemeClr val="tx1"/>
                </a:solidFill>
              </a:rPr>
              <a:t>Для клиентов Ваш бизнес, Ваша компания – единое целое, а не отдельные подразделения или сотрудники. На мнение клиента о Вашей компании влияет множество факторов, начиная с маркетинговой программы и службы по работе с клиентами и заканчивая оперативной поставкой и эффективными технологиями обслуживания. Таким образом, необходимо понимание концепции 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</a:rPr>
              <a:t>CRM</a:t>
            </a:r>
            <a:r>
              <a:rPr lang="ru-RU" sz="1200" dirty="0">
                <a:solidFill>
                  <a:schemeClr val="tx1"/>
                </a:solidFill>
              </a:rPr>
              <a:t>, поддержка со стороны топ-менеджемента, представители команды внедрения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во всех подразделениях</a:t>
            </a:r>
            <a:r>
              <a:rPr lang="ru-RU" sz="1200" dirty="0">
                <a:solidFill>
                  <a:schemeClr val="tx1"/>
                </a:solidFill>
              </a:rPr>
              <a:t> компании.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66725"/>
            <a:ext cx="815340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Стратегия ориентации на клиента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18"/>
          <p:cNvSpPr txBox="1">
            <a:spLocks noChangeArrowheads="1"/>
          </p:cNvSpPr>
          <p:nvPr/>
        </p:nvSpPr>
        <p:spPr bwMode="auto">
          <a:xfrm>
            <a:off x="1500166" y="3471862"/>
            <a:ext cx="3038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chemeClr val="tx1"/>
                </a:solidFill>
              </a:rPr>
              <a:t> Основные средства;</a:t>
            </a: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Оборотные средства, </a:t>
            </a:r>
            <a:r>
              <a:rPr lang="ru-RU" sz="1200" dirty="0">
                <a:solidFill>
                  <a:schemeClr val="tx1"/>
                </a:solidFill>
              </a:rPr>
              <a:t>запасы;</a:t>
            </a: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Обязательства;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Деловая репутация;</a:t>
            </a: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>
                <a:solidFill>
                  <a:schemeClr val="tx1"/>
                </a:solidFill>
              </a:rPr>
              <a:t> Торговые </a:t>
            </a:r>
            <a:r>
              <a:rPr lang="ru-RU" sz="1200" dirty="0">
                <a:solidFill>
                  <a:schemeClr val="tx1"/>
                </a:solidFill>
              </a:rPr>
              <a:t>марки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ru-RU" sz="1200" dirty="0">
                <a:solidFill>
                  <a:schemeClr val="tx1"/>
                </a:solidFill>
              </a:rPr>
              <a:t>брэнды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r>
              <a:rPr lang="ru-RU" sz="1200" dirty="0">
                <a:solidFill>
                  <a:schemeClr val="tx1"/>
                </a:solidFill>
              </a:rPr>
              <a:t> и </a:t>
            </a:r>
            <a:r>
              <a:rPr lang="ru-RU" sz="1200" dirty="0" smtClean="0">
                <a:solidFill>
                  <a:schemeClr val="tx1"/>
                </a:solidFill>
              </a:rPr>
              <a:t>продукция;</a:t>
            </a: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Результаты </a:t>
            </a:r>
            <a:r>
              <a:rPr lang="ru-RU" sz="1200" dirty="0">
                <a:solidFill>
                  <a:schemeClr val="tx1"/>
                </a:solidFill>
              </a:rPr>
              <a:t>за квартал, полугодие и год.</a:t>
            </a:r>
          </a:p>
        </p:txBody>
      </p:sp>
      <p:sp>
        <p:nvSpPr>
          <p:cNvPr id="64521" name="Text Box 23"/>
          <p:cNvSpPr txBox="1">
            <a:spLocks noChangeArrowheads="1"/>
          </p:cNvSpPr>
          <p:nvPr/>
        </p:nvSpPr>
        <p:spPr bwMode="auto">
          <a:xfrm>
            <a:off x="4924428" y="3471862"/>
            <a:ext cx="3429024" cy="253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/>
              <a:t>Основные средства;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/>
              <a:t> Оборотные средства, запасы;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/>
              <a:t> Обязательства;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/>
              <a:t> Деловая репутация;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/>
              <a:t> Торговые марки</a:t>
            </a:r>
            <a:r>
              <a:rPr lang="en-US" sz="1200" dirty="0" smtClean="0"/>
              <a:t> (</a:t>
            </a:r>
            <a:r>
              <a:rPr lang="ru-RU" sz="1200" dirty="0" smtClean="0"/>
              <a:t>брэнды</a:t>
            </a:r>
            <a:r>
              <a:rPr lang="en-US" sz="1200" dirty="0" smtClean="0"/>
              <a:t>)</a:t>
            </a:r>
            <a:r>
              <a:rPr lang="ru-RU" sz="1200" dirty="0" smtClean="0"/>
              <a:t> и продукция;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/>
              <a:t> Результаты за квартал, полугодие и год;</a:t>
            </a:r>
          </a:p>
          <a:p>
            <a:pPr algn="l">
              <a:spcBef>
                <a:spcPts val="600"/>
              </a:spcBef>
              <a:buBlip>
                <a:blip r:embed="rId2"/>
              </a:buBlip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rgbClr val="C00000"/>
                </a:solidFill>
              </a:rPr>
              <a:t>Количество клиентов;</a:t>
            </a: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rgbClr val="C00000"/>
                </a:solidFill>
              </a:rPr>
              <a:t> Базу данных по клиентам;</a:t>
            </a: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rgbClr val="C00000"/>
                </a:solidFill>
              </a:rPr>
              <a:t> Показатели ценности клиентов;</a:t>
            </a: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rgbClr val="C00000"/>
                </a:solidFill>
              </a:rPr>
              <a:t> Прогнозируемый период ценности клиента;</a:t>
            </a:r>
          </a:p>
          <a:p>
            <a:pPr algn="l">
              <a:spcBef>
                <a:spcPct val="20000"/>
              </a:spcBef>
              <a:buBlip>
                <a:blip r:embed="rId2"/>
              </a:buBlip>
            </a:pPr>
            <a:r>
              <a:rPr lang="ru-RU" sz="1200" dirty="0">
                <a:solidFill>
                  <a:srgbClr val="C00000"/>
                </a:solidFill>
              </a:rPr>
              <a:t> Доля потерянных клиентов.</a:t>
            </a:r>
          </a:p>
        </p:txBody>
      </p:sp>
      <p:sp>
        <p:nvSpPr>
          <p:cNvPr id="64522" name="Text Box 25"/>
          <p:cNvSpPr txBox="1">
            <a:spLocks noChangeArrowheads="1"/>
          </p:cNvSpPr>
          <p:nvPr/>
        </p:nvSpPr>
        <p:spPr bwMode="auto">
          <a:xfrm>
            <a:off x="714348" y="5114936"/>
            <a:ext cx="3714776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>
                <a:solidFill>
                  <a:schemeClr val="tx2"/>
                </a:solidFill>
              </a:rPr>
              <a:t>Новая модель оценки предприятия относится к клиентской базе, как к одному из важных активов компании и делает акценты на</a:t>
            </a:r>
            <a:r>
              <a:rPr lang="ru-RU" sz="1200" dirty="0" smtClean="0">
                <a:solidFill>
                  <a:schemeClr val="tx2"/>
                </a:solidFill>
              </a:rPr>
              <a:t>: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>
                <a:solidFill>
                  <a:schemeClr val="tx2"/>
                </a:solidFill>
              </a:rPr>
              <a:t> будущей ценности и рентабельности имеющихся клиентов; </a:t>
            </a:r>
          </a:p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ru-RU" sz="1200" dirty="0" smtClean="0">
                <a:solidFill>
                  <a:schemeClr val="tx2"/>
                </a:solidFill>
              </a:rPr>
              <a:t> способности находить новых выгодных клиентов.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b="1" dirty="0" smtClean="0"/>
              <a:t>Методы оценки предприятия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1900226"/>
            <a:ext cx="2714644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оценки бизнеса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2859414"/>
            <a:ext cx="2214578" cy="4695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модель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Соединительная линия уступом 22"/>
          <p:cNvCxnSpPr>
            <a:stCxn id="13" idx="2"/>
            <a:endCxn id="14" idx="0"/>
          </p:cNvCxnSpPr>
          <p:nvPr/>
        </p:nvCxnSpPr>
        <p:spPr>
          <a:xfrm rot="5400000">
            <a:off x="3360167" y="1790457"/>
            <a:ext cx="387684" cy="175023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000628" y="2859414"/>
            <a:ext cx="2214578" cy="4695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модель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Соединительная линия уступом 30"/>
          <p:cNvCxnSpPr>
            <a:stCxn id="13" idx="2"/>
            <a:endCxn id="30" idx="0"/>
          </p:cNvCxnSpPr>
          <p:nvPr/>
        </p:nvCxnSpPr>
        <p:spPr>
          <a:xfrm rot="16200000" flipH="1">
            <a:off x="5074678" y="1826175"/>
            <a:ext cx="387684" cy="167879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Line 4"/>
          <p:cNvSpPr>
            <a:spLocks noChangeShapeType="1"/>
          </p:cNvSpPr>
          <p:nvPr/>
        </p:nvSpPr>
        <p:spPr bwMode="auto">
          <a:xfrm>
            <a:off x="2090737" y="2500305"/>
            <a:ext cx="0" cy="360000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7021512" y="2508243"/>
            <a:ext cx="0" cy="360000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9397" name="AutoShape 6"/>
          <p:cNvSpPr>
            <a:spLocks noChangeArrowheads="1"/>
          </p:cNvSpPr>
          <p:nvPr/>
        </p:nvSpPr>
        <p:spPr bwMode="auto">
          <a:xfrm>
            <a:off x="612774" y="2640006"/>
            <a:ext cx="1350963" cy="3714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Интернет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9398" name="AutoShape 7"/>
          <p:cNvSpPr>
            <a:spLocks noChangeArrowheads="1"/>
          </p:cNvSpPr>
          <p:nvPr/>
        </p:nvSpPr>
        <p:spPr bwMode="auto">
          <a:xfrm>
            <a:off x="2219324" y="2640006"/>
            <a:ext cx="4627563" cy="3714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Почта    </a:t>
            </a:r>
            <a:r>
              <a:rPr lang="en-US" sz="1600" b="1" dirty="0" smtClean="0">
                <a:solidFill>
                  <a:schemeClr val="bg1"/>
                </a:solidFill>
              </a:rPr>
              <a:t>|</a:t>
            </a:r>
            <a:r>
              <a:rPr lang="ru-RU" sz="1600" b="1" dirty="0" smtClean="0">
                <a:solidFill>
                  <a:schemeClr val="bg1"/>
                </a:solidFill>
              </a:rPr>
              <a:t>    Телефон    </a:t>
            </a:r>
            <a:r>
              <a:rPr lang="en-US" sz="1600" b="1" dirty="0" smtClean="0">
                <a:solidFill>
                  <a:schemeClr val="bg1"/>
                </a:solidFill>
              </a:rPr>
              <a:t>|</a:t>
            </a:r>
            <a:r>
              <a:rPr lang="ru-RU" sz="1600" b="1" dirty="0" smtClean="0">
                <a:solidFill>
                  <a:schemeClr val="bg1"/>
                </a:solidFill>
              </a:rPr>
              <a:t>    Факс    </a:t>
            </a:r>
            <a:r>
              <a:rPr lang="en-US" sz="1600" b="1" dirty="0" smtClean="0">
                <a:solidFill>
                  <a:schemeClr val="bg1"/>
                </a:solidFill>
              </a:rPr>
              <a:t>|</a:t>
            </a:r>
            <a:r>
              <a:rPr lang="ru-RU" sz="1600" b="1" dirty="0" smtClean="0">
                <a:solidFill>
                  <a:schemeClr val="bg1"/>
                </a:solidFill>
              </a:rPr>
              <a:t>    Лично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9399" name="AutoShape 8"/>
          <p:cNvSpPr>
            <a:spLocks noChangeArrowheads="1"/>
          </p:cNvSpPr>
          <p:nvPr/>
        </p:nvSpPr>
        <p:spPr bwMode="auto">
          <a:xfrm>
            <a:off x="706101" y="5676893"/>
            <a:ext cx="1158875" cy="620713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Отдельная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база данных</a:t>
            </a:r>
          </a:p>
        </p:txBody>
      </p:sp>
      <p:sp>
        <p:nvSpPr>
          <p:cNvPr id="59400" name="AutoShape 9"/>
          <p:cNvSpPr>
            <a:spLocks noChangeArrowheads="1"/>
          </p:cNvSpPr>
          <p:nvPr/>
        </p:nvSpPr>
        <p:spPr bwMode="auto">
          <a:xfrm>
            <a:off x="7282179" y="5676893"/>
            <a:ext cx="1157288" cy="620713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Отдельная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база данных</a:t>
            </a:r>
          </a:p>
        </p:txBody>
      </p:sp>
      <p:sp>
        <p:nvSpPr>
          <p:cNvPr id="59402" name="AutoShape 11"/>
          <p:cNvSpPr>
            <a:spLocks noChangeArrowheads="1"/>
          </p:cNvSpPr>
          <p:nvPr/>
        </p:nvSpPr>
        <p:spPr bwMode="auto">
          <a:xfrm>
            <a:off x="3996689" y="5676893"/>
            <a:ext cx="1157288" cy="620713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Отдельная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база </a:t>
            </a:r>
            <a:r>
              <a:rPr lang="ru-RU" sz="1200" dirty="0">
                <a:solidFill>
                  <a:schemeClr val="tx1"/>
                </a:solidFill>
              </a:rPr>
              <a:t>данных</a:t>
            </a:r>
          </a:p>
        </p:txBody>
      </p:sp>
      <p:sp>
        <p:nvSpPr>
          <p:cNvPr id="59403" name="AutoShape 12"/>
          <p:cNvSpPr>
            <a:spLocks noChangeArrowheads="1"/>
          </p:cNvSpPr>
          <p:nvPr/>
        </p:nvSpPr>
        <p:spPr bwMode="auto">
          <a:xfrm>
            <a:off x="2489199" y="5676893"/>
            <a:ext cx="1157288" cy="620713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Отдельная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база </a:t>
            </a:r>
            <a:r>
              <a:rPr lang="ru-RU" sz="1200" dirty="0">
                <a:solidFill>
                  <a:schemeClr val="tx1"/>
                </a:solidFill>
              </a:rPr>
              <a:t>данных</a:t>
            </a:r>
          </a:p>
        </p:txBody>
      </p:sp>
      <p:sp>
        <p:nvSpPr>
          <p:cNvPr id="59404" name="AutoShape 13"/>
          <p:cNvSpPr>
            <a:spLocks noChangeArrowheads="1"/>
          </p:cNvSpPr>
          <p:nvPr/>
        </p:nvSpPr>
        <p:spPr bwMode="auto">
          <a:xfrm>
            <a:off x="1030580" y="3148006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05" name="AutoShape 14"/>
          <p:cNvSpPr>
            <a:spLocks noChangeArrowheads="1"/>
          </p:cNvSpPr>
          <p:nvPr/>
        </p:nvSpPr>
        <p:spPr bwMode="auto">
          <a:xfrm>
            <a:off x="1030580" y="4151000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06" name="AutoShape 15"/>
          <p:cNvSpPr>
            <a:spLocks noChangeArrowheads="1"/>
          </p:cNvSpPr>
          <p:nvPr/>
        </p:nvSpPr>
        <p:spPr bwMode="auto">
          <a:xfrm>
            <a:off x="4314826" y="5160975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07" name="AutoShape 16"/>
          <p:cNvSpPr>
            <a:spLocks noChangeArrowheads="1"/>
          </p:cNvSpPr>
          <p:nvPr/>
        </p:nvSpPr>
        <p:spPr bwMode="auto">
          <a:xfrm>
            <a:off x="4311649" y="4144956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08" name="AutoShape 17"/>
          <p:cNvSpPr>
            <a:spLocks noChangeArrowheads="1"/>
          </p:cNvSpPr>
          <p:nvPr/>
        </p:nvSpPr>
        <p:spPr bwMode="auto">
          <a:xfrm>
            <a:off x="2814629" y="5165737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09" name="AutoShape 18"/>
          <p:cNvSpPr>
            <a:spLocks noChangeArrowheads="1"/>
          </p:cNvSpPr>
          <p:nvPr/>
        </p:nvSpPr>
        <p:spPr bwMode="auto">
          <a:xfrm>
            <a:off x="3100377" y="4148145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10" name="AutoShape 19"/>
          <p:cNvSpPr>
            <a:spLocks noChangeArrowheads="1"/>
          </p:cNvSpPr>
          <p:nvPr/>
        </p:nvSpPr>
        <p:spPr bwMode="auto">
          <a:xfrm>
            <a:off x="5819787" y="5165737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11" name="AutoShape 20"/>
          <p:cNvSpPr>
            <a:spLocks noChangeArrowheads="1"/>
          </p:cNvSpPr>
          <p:nvPr/>
        </p:nvSpPr>
        <p:spPr bwMode="auto">
          <a:xfrm>
            <a:off x="5548319" y="4154481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13" name="AutoShape 22"/>
          <p:cNvSpPr>
            <a:spLocks noChangeArrowheads="1"/>
          </p:cNvSpPr>
          <p:nvPr/>
        </p:nvSpPr>
        <p:spPr bwMode="auto">
          <a:xfrm>
            <a:off x="5816608" y="3136893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14" name="AutoShape 23"/>
          <p:cNvSpPr>
            <a:spLocks noChangeArrowheads="1"/>
          </p:cNvSpPr>
          <p:nvPr/>
        </p:nvSpPr>
        <p:spPr bwMode="auto">
          <a:xfrm>
            <a:off x="3817936" y="3131811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15" name="AutoShape 24"/>
          <p:cNvSpPr>
            <a:spLocks noChangeArrowheads="1"/>
          </p:cNvSpPr>
          <p:nvPr/>
        </p:nvSpPr>
        <p:spPr bwMode="auto">
          <a:xfrm>
            <a:off x="2816530" y="3144193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16" name="AutoShape 25"/>
          <p:cNvSpPr>
            <a:spLocks noChangeArrowheads="1"/>
          </p:cNvSpPr>
          <p:nvPr/>
        </p:nvSpPr>
        <p:spPr bwMode="auto">
          <a:xfrm>
            <a:off x="1038204" y="5162543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9419" name="Rectangle 28"/>
          <p:cNvSpPr>
            <a:spLocks noChangeArrowheads="1"/>
          </p:cNvSpPr>
          <p:nvPr/>
        </p:nvSpPr>
        <p:spPr bwMode="auto">
          <a:xfrm>
            <a:off x="717206" y="3518211"/>
            <a:ext cx="11430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Интернет-агент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420" name="Rectangle 29"/>
          <p:cNvSpPr>
            <a:spLocks noChangeArrowheads="1"/>
          </p:cNvSpPr>
          <p:nvPr/>
        </p:nvSpPr>
        <p:spPr bwMode="auto">
          <a:xfrm>
            <a:off x="709612" y="4548181"/>
            <a:ext cx="11572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Приложение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для действия 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через Интернет</a:t>
            </a:r>
          </a:p>
        </p:txBody>
      </p:sp>
      <p:sp>
        <p:nvSpPr>
          <p:cNvPr id="59421" name="Rectangle 30"/>
          <p:cNvSpPr>
            <a:spLocks noChangeArrowheads="1"/>
          </p:cNvSpPr>
          <p:nvPr/>
        </p:nvSpPr>
        <p:spPr bwMode="auto">
          <a:xfrm>
            <a:off x="4643438" y="3519488"/>
            <a:ext cx="8858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Продавец</a:t>
            </a:r>
            <a:r>
              <a:rPr lang="ru-RU" sz="900" dirty="0" smtClean="0"/>
              <a:t>,</a:t>
            </a:r>
            <a:br>
              <a:rPr lang="ru-RU" sz="900" dirty="0" smtClean="0"/>
            </a:br>
            <a:r>
              <a:rPr lang="ru-RU" sz="900" dirty="0" smtClean="0"/>
              <a:t>менеджер </a:t>
            </a:r>
            <a:br>
              <a:rPr lang="ru-RU" sz="900" dirty="0" smtClean="0"/>
            </a:br>
            <a:r>
              <a:rPr lang="ru-RU" sz="900" dirty="0" smtClean="0"/>
              <a:t>по продажам</a:t>
            </a: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59422" name="Rectangle 31"/>
          <p:cNvSpPr>
            <a:spLocks noChangeArrowheads="1"/>
          </p:cNvSpPr>
          <p:nvPr/>
        </p:nvSpPr>
        <p:spPr bwMode="auto">
          <a:xfrm>
            <a:off x="2671752" y="4548193"/>
            <a:ext cx="1373183" cy="52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Приложение для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печати бланков </a:t>
            </a:r>
            <a:r>
              <a:rPr lang="ru-RU" sz="900" dirty="0" smtClean="0">
                <a:solidFill>
                  <a:schemeClr val="tx1"/>
                </a:solidFill>
              </a:rPr>
              <a:t/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>и </a:t>
            </a:r>
            <a:r>
              <a:rPr lang="ru-RU" sz="900" dirty="0">
                <a:solidFill>
                  <a:schemeClr val="tx1"/>
                </a:solidFill>
              </a:rPr>
              <a:t>адресов на конвертах  </a:t>
            </a:r>
          </a:p>
        </p:txBody>
      </p:sp>
      <p:sp>
        <p:nvSpPr>
          <p:cNvPr id="59423" name="Rectangle 32"/>
          <p:cNvSpPr>
            <a:spLocks noChangeArrowheads="1"/>
          </p:cNvSpPr>
          <p:nvPr/>
        </p:nvSpPr>
        <p:spPr bwMode="auto">
          <a:xfrm>
            <a:off x="4148135" y="4552956"/>
            <a:ext cx="8524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Приложение для 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учета заказов</a:t>
            </a:r>
          </a:p>
        </p:txBody>
      </p:sp>
      <p:sp>
        <p:nvSpPr>
          <p:cNvPr id="59424" name="Rectangle 33"/>
          <p:cNvSpPr>
            <a:spLocks noChangeArrowheads="1"/>
          </p:cNvSpPr>
          <p:nvPr/>
        </p:nvSpPr>
        <p:spPr bwMode="auto">
          <a:xfrm>
            <a:off x="5119689" y="4558670"/>
            <a:ext cx="1344607" cy="45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Приложение для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технической поддержки,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 сервисного </a:t>
            </a:r>
            <a:r>
              <a:rPr lang="ru-RU" sz="900" dirty="0" smtClean="0">
                <a:solidFill>
                  <a:schemeClr val="tx1"/>
                </a:solidFill>
              </a:rPr>
              <a:t>обслуживания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9425" name="Rectangle 34"/>
          <p:cNvSpPr>
            <a:spLocks noChangeArrowheads="1"/>
          </p:cNvSpPr>
          <p:nvPr/>
        </p:nvSpPr>
        <p:spPr bwMode="auto">
          <a:xfrm>
            <a:off x="2546336" y="3525838"/>
            <a:ext cx="1071570" cy="19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Самообслуживание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9426" name="Rectangle 35"/>
          <p:cNvSpPr>
            <a:spLocks noChangeArrowheads="1"/>
          </p:cNvSpPr>
          <p:nvPr/>
        </p:nvSpPr>
        <p:spPr bwMode="auto">
          <a:xfrm>
            <a:off x="3500430" y="3508369"/>
            <a:ext cx="1157288" cy="4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Информационно-</a:t>
            </a:r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справочная служба, 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 smtClean="0"/>
              <a:t>колл</a:t>
            </a:r>
            <a:r>
              <a:rPr lang="ru-RU" sz="900" dirty="0" smtClean="0">
                <a:solidFill>
                  <a:schemeClr val="tx1"/>
                </a:solidFill>
              </a:rPr>
              <a:t>-центр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9427" name="Rectangle 36"/>
          <p:cNvSpPr>
            <a:spLocks noChangeArrowheads="1"/>
          </p:cNvSpPr>
          <p:nvPr/>
        </p:nvSpPr>
        <p:spPr bwMode="auto">
          <a:xfrm>
            <a:off x="5597532" y="3541706"/>
            <a:ext cx="973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Сотрудник,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 обслуживающий </a:t>
            </a:r>
            <a:r>
              <a:rPr lang="en-US" sz="900" dirty="0">
                <a:solidFill>
                  <a:schemeClr val="tx1"/>
                </a:solidFill>
              </a:rPr>
              <a:t/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продукт  в месте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 продажи </a:t>
            </a:r>
          </a:p>
        </p:txBody>
      </p:sp>
      <p:sp>
        <p:nvSpPr>
          <p:cNvPr id="59428" name="Rectangle 37"/>
          <p:cNvSpPr>
            <a:spLocks noChangeArrowheads="1"/>
          </p:cNvSpPr>
          <p:nvPr/>
        </p:nvSpPr>
        <p:spPr bwMode="auto">
          <a:xfrm>
            <a:off x="785787" y="1714488"/>
            <a:ext cx="778674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Традиционно </a:t>
            </a:r>
            <a:r>
              <a:rPr lang="ru-RU" sz="1200" dirty="0">
                <a:solidFill>
                  <a:schemeClr val="tx1"/>
                </a:solidFill>
              </a:rPr>
              <a:t>в бизнесе клиенты имели дело с разными сотрудниками фирмы – отдельными технологическими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цепочками. Результат – дорогостоящее дублирование информации для фирмы, неоднозначные впечатления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у клиентов, а зачастую конфликтующие способы построения отношений с клиентом.</a:t>
            </a:r>
          </a:p>
        </p:txBody>
      </p:sp>
      <p:sp>
        <p:nvSpPr>
          <p:cNvPr id="59429" name="AutoShape 41"/>
          <p:cNvSpPr>
            <a:spLocks noChangeArrowheads="1"/>
          </p:cNvSpPr>
          <p:nvPr/>
        </p:nvSpPr>
        <p:spPr bwMode="auto">
          <a:xfrm>
            <a:off x="7165974" y="2640006"/>
            <a:ext cx="1350963" cy="3714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E-mail</a:t>
            </a:r>
            <a:endParaRPr lang="ru-RU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430" name="Rectangle 42"/>
          <p:cNvSpPr>
            <a:spLocks noChangeArrowheads="1"/>
          </p:cNvSpPr>
          <p:nvPr/>
        </p:nvSpPr>
        <p:spPr bwMode="auto">
          <a:xfrm>
            <a:off x="7526358" y="3519488"/>
            <a:ext cx="682650" cy="33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Электронная </a:t>
            </a:r>
            <a:br>
              <a:rPr lang="ru-RU" sz="900" dirty="0" smtClean="0">
                <a:solidFill>
                  <a:schemeClr val="tx1"/>
                </a:solidFill>
              </a:rPr>
            </a:br>
            <a:r>
              <a:rPr lang="ru-RU" sz="900" dirty="0" smtClean="0">
                <a:solidFill>
                  <a:schemeClr val="tx1"/>
                </a:solidFill>
              </a:rPr>
              <a:t>почта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9431" name="Rectangle 43"/>
          <p:cNvSpPr>
            <a:spLocks noChangeArrowheads="1"/>
          </p:cNvSpPr>
          <p:nvPr/>
        </p:nvSpPr>
        <p:spPr bwMode="auto">
          <a:xfrm>
            <a:off x="7199312" y="4546911"/>
            <a:ext cx="1333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Приложение для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 отправки и обработки</a:t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dirty="0">
                <a:solidFill>
                  <a:schemeClr val="tx1"/>
                </a:solidFill>
              </a:rPr>
              <a:t> электронной почты</a:t>
            </a: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4822192" y="3136573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609600" y="277592"/>
            <a:ext cx="8153400" cy="96681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Традиционная модель взаимодействия с клиентами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0" name="AutoShape 9"/>
          <p:cNvSpPr>
            <a:spLocks noChangeArrowheads="1"/>
          </p:cNvSpPr>
          <p:nvPr/>
        </p:nvSpPr>
        <p:spPr bwMode="auto">
          <a:xfrm>
            <a:off x="5503552" y="5691206"/>
            <a:ext cx="1157288" cy="620713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Отдельная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база данных</a:t>
            </a:r>
          </a:p>
        </p:txBody>
      </p:sp>
      <p:sp>
        <p:nvSpPr>
          <p:cNvPr id="91" name="AutoShape 22"/>
          <p:cNvSpPr>
            <a:spLocks noChangeArrowheads="1"/>
          </p:cNvSpPr>
          <p:nvPr/>
        </p:nvSpPr>
        <p:spPr bwMode="auto">
          <a:xfrm>
            <a:off x="7610500" y="3143248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2" name="AutoShape 22"/>
          <p:cNvSpPr>
            <a:spLocks noChangeArrowheads="1"/>
          </p:cNvSpPr>
          <p:nvPr/>
        </p:nvSpPr>
        <p:spPr bwMode="auto">
          <a:xfrm>
            <a:off x="7610496" y="4152905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9" name="AutoShape 19"/>
          <p:cNvSpPr>
            <a:spLocks noChangeArrowheads="1"/>
          </p:cNvSpPr>
          <p:nvPr/>
        </p:nvSpPr>
        <p:spPr bwMode="auto">
          <a:xfrm>
            <a:off x="7599070" y="5164150"/>
            <a:ext cx="514350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930775" y="2276475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1370672" y="2880418"/>
            <a:ext cx="6408737" cy="2663825"/>
          </a:xfrm>
          <a:custGeom>
            <a:avLst/>
            <a:gdLst>
              <a:gd name="T0" fmla="*/ 5670153 w 21600"/>
              <a:gd name="T1" fmla="*/ 1331913 h 21600"/>
              <a:gd name="T2" fmla="*/ 3240088 w 21600"/>
              <a:gd name="T3" fmla="*/ 2663825 h 21600"/>
              <a:gd name="T4" fmla="*/ 810022 w 21600"/>
              <a:gd name="T5" fmla="*/ 1331913 h 21600"/>
              <a:gd name="T6" fmla="*/ 3240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 w="1905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700">
              <a:solidFill>
                <a:schemeClr val="tx1"/>
              </a:solidFill>
            </a:endParaRPr>
          </a:p>
        </p:txBody>
      </p:sp>
      <p:sp>
        <p:nvSpPr>
          <p:cNvPr id="60422" name="AutoShape 7"/>
          <p:cNvSpPr>
            <a:spLocks noChangeArrowheads="1"/>
          </p:cNvSpPr>
          <p:nvPr/>
        </p:nvSpPr>
        <p:spPr bwMode="auto">
          <a:xfrm>
            <a:off x="1346882" y="2661346"/>
            <a:ext cx="6480175" cy="288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Интернет    </a:t>
            </a:r>
            <a:r>
              <a:rPr lang="en-US" sz="1600" b="1" dirty="0" smtClean="0">
                <a:solidFill>
                  <a:schemeClr val="bg1"/>
                </a:solidFill>
              </a:rPr>
              <a:t>|</a:t>
            </a:r>
            <a:r>
              <a:rPr lang="ru-RU" sz="1600" b="1" dirty="0" smtClean="0">
                <a:solidFill>
                  <a:schemeClr val="bg1"/>
                </a:solidFill>
              </a:rPr>
              <a:t>    Почта    </a:t>
            </a:r>
            <a:r>
              <a:rPr lang="en-US" sz="1600" b="1" dirty="0" smtClean="0">
                <a:solidFill>
                  <a:schemeClr val="bg1"/>
                </a:solidFill>
              </a:rPr>
              <a:t>|</a:t>
            </a:r>
            <a:r>
              <a:rPr lang="ru-RU" sz="1600" b="1" dirty="0" smtClean="0">
                <a:solidFill>
                  <a:schemeClr val="bg1"/>
                </a:solidFill>
              </a:rPr>
              <a:t>    Факс    </a:t>
            </a:r>
            <a:r>
              <a:rPr lang="en-US" sz="1600" b="1" dirty="0" smtClean="0">
                <a:solidFill>
                  <a:schemeClr val="bg1"/>
                </a:solidFill>
              </a:rPr>
              <a:t>|</a:t>
            </a:r>
            <a:r>
              <a:rPr lang="ru-RU" sz="1600" b="1" dirty="0" smtClean="0">
                <a:solidFill>
                  <a:schemeClr val="bg1"/>
                </a:solidFill>
              </a:rPr>
              <a:t>    Телефон   </a:t>
            </a:r>
            <a:r>
              <a:rPr lang="en-US" sz="1600" b="1" dirty="0" smtClean="0">
                <a:solidFill>
                  <a:schemeClr val="bg1"/>
                </a:solidFill>
              </a:rPr>
              <a:t>|</a:t>
            </a:r>
            <a:r>
              <a:rPr lang="ru-RU" sz="1600" b="1" dirty="0" smtClean="0">
                <a:solidFill>
                  <a:schemeClr val="bg1"/>
                </a:solidFill>
              </a:rPr>
              <a:t>    Лично   </a:t>
            </a:r>
            <a:r>
              <a:rPr lang="en-US" sz="1600" b="1" dirty="0" smtClean="0">
                <a:solidFill>
                  <a:schemeClr val="bg1"/>
                </a:solidFill>
              </a:rPr>
              <a:t>|</a:t>
            </a:r>
            <a:r>
              <a:rPr lang="ru-RU" sz="1600" b="1" dirty="0" smtClean="0">
                <a:solidFill>
                  <a:schemeClr val="bg1"/>
                </a:solidFill>
              </a:rPr>
              <a:t>   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Е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-mail 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428" name="AutoShape 13"/>
          <p:cNvSpPr>
            <a:spLocks noChangeArrowheads="1"/>
          </p:cNvSpPr>
          <p:nvPr/>
        </p:nvSpPr>
        <p:spPr bwMode="auto">
          <a:xfrm>
            <a:off x="4315507" y="3097909"/>
            <a:ext cx="5048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9" name="AutoShape 14"/>
          <p:cNvSpPr>
            <a:spLocks noChangeArrowheads="1"/>
          </p:cNvSpPr>
          <p:nvPr/>
        </p:nvSpPr>
        <p:spPr bwMode="auto">
          <a:xfrm>
            <a:off x="6009383" y="3091560"/>
            <a:ext cx="5048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0" name="AutoShape 15"/>
          <p:cNvSpPr>
            <a:spLocks noChangeArrowheads="1"/>
          </p:cNvSpPr>
          <p:nvPr/>
        </p:nvSpPr>
        <p:spPr bwMode="auto">
          <a:xfrm>
            <a:off x="2656556" y="3094732"/>
            <a:ext cx="5048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4" name="AutoShape 19"/>
          <p:cNvSpPr>
            <a:spLocks noChangeArrowheads="1"/>
          </p:cNvSpPr>
          <p:nvPr/>
        </p:nvSpPr>
        <p:spPr bwMode="auto">
          <a:xfrm>
            <a:off x="2942308" y="3893706"/>
            <a:ext cx="5048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6" name="AutoShape 21"/>
          <p:cNvSpPr>
            <a:spLocks noChangeArrowheads="1"/>
          </p:cNvSpPr>
          <p:nvPr/>
        </p:nvSpPr>
        <p:spPr bwMode="auto">
          <a:xfrm>
            <a:off x="5723631" y="3893706"/>
            <a:ext cx="5048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38" name="AutoShape 26"/>
          <p:cNvSpPr>
            <a:spLocks noChangeArrowheads="1"/>
          </p:cNvSpPr>
          <p:nvPr/>
        </p:nvSpPr>
        <p:spPr bwMode="auto">
          <a:xfrm>
            <a:off x="2705782" y="5028309"/>
            <a:ext cx="3744912" cy="801687"/>
          </a:xfrm>
          <a:prstGeom prst="can">
            <a:avLst>
              <a:gd name="adj" fmla="val 21384"/>
            </a:avLst>
          </a:prstGeom>
          <a:ln w="1905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Единое целостное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видение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клиентов</a:t>
            </a:r>
          </a:p>
        </p:txBody>
      </p:sp>
      <p:sp>
        <p:nvSpPr>
          <p:cNvPr id="60439" name="Rectangle 24"/>
          <p:cNvSpPr>
            <a:spLocks noChangeArrowheads="1"/>
          </p:cNvSpPr>
          <p:nvPr/>
        </p:nvSpPr>
        <p:spPr bwMode="auto">
          <a:xfrm>
            <a:off x="928662" y="1714488"/>
            <a:ext cx="7818464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Концепция 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CRM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предполагает использование технологий для интеграции всех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взаимодействий </a:t>
            </a:r>
            <a:r>
              <a:rPr lang="ru-RU" sz="1200" dirty="0" smtClean="0">
                <a:solidFill>
                  <a:schemeClr val="tx1"/>
                </a:solidFill>
              </a:rPr>
              <a:t>с клиентами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ru-RU" sz="1200" dirty="0">
                <a:solidFill>
                  <a:schemeClr val="tx1"/>
                </a:solidFill>
              </a:rPr>
              <a:t>между сотрудниками для достижения целостности впечатлений у клиента о фирме, </a:t>
            </a:r>
            <a:r>
              <a:rPr lang="ru-RU" sz="1200" dirty="0" smtClean="0">
                <a:solidFill>
                  <a:schemeClr val="tx1"/>
                </a:solidFill>
              </a:rPr>
              <a:t>ее </a:t>
            </a:r>
            <a:r>
              <a:rPr lang="ru-RU" sz="1200" dirty="0">
                <a:solidFill>
                  <a:schemeClr val="tx1"/>
                </a:solidFill>
              </a:rPr>
              <a:t>услугах </a:t>
            </a:r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ru-RU" sz="1200" dirty="0">
                <a:solidFill>
                  <a:schemeClr val="tx1"/>
                </a:solidFill>
              </a:rPr>
              <a:t>продуктах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без </a:t>
            </a:r>
            <a:r>
              <a:rPr lang="ru-RU" sz="1200" dirty="0">
                <a:solidFill>
                  <a:schemeClr val="tx1"/>
                </a:solidFill>
              </a:rPr>
              <a:t>дублирования информации и экономия усилий.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09600" y="277592"/>
            <a:ext cx="8153400" cy="96681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Модель взаимодействия </a:t>
            </a:r>
            <a:b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клиентами будущего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513812" y="3567128"/>
            <a:ext cx="21431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1400"/>
              </a:lnSpc>
            </a:pPr>
            <a:r>
              <a:rPr lang="ru-RU" sz="1100" dirty="0" smtClean="0">
                <a:solidFill>
                  <a:schemeClr val="tx1"/>
                </a:solidFill>
              </a:rPr>
              <a:t>Клиентское самообслуживание</a:t>
            </a:r>
          </a:p>
          <a:p>
            <a:pPr algn="ctr">
              <a:lnSpc>
                <a:spcPts val="1400"/>
              </a:lnSpc>
            </a:pPr>
            <a:r>
              <a:rPr lang="ru-RU" sz="1100" dirty="0" smtClean="0"/>
              <a:t>Автоматизированный ответ</a:t>
            </a:r>
          </a:p>
          <a:p>
            <a:pPr algn="ctr">
              <a:lnSpc>
                <a:spcPts val="1400"/>
              </a:lnSpc>
            </a:pPr>
            <a:r>
              <a:rPr lang="ru-RU" sz="1100" dirty="0" smtClean="0"/>
              <a:t>Процессное управление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4318680" y="4448882"/>
            <a:ext cx="50482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B076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962950" y="1893560"/>
            <a:ext cx="3786215" cy="4429156"/>
          </a:xfrm>
          <a:prstGeom prst="roundRect">
            <a:avLst>
              <a:gd name="adj" fmla="val 7926"/>
            </a:avLst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07907" name="AutoShape 3"/>
          <p:cNvSpPr>
            <a:spLocks noChangeArrowheads="1"/>
          </p:cNvSpPr>
          <p:nvPr/>
        </p:nvSpPr>
        <p:spPr bwMode="auto">
          <a:xfrm>
            <a:off x="1176338" y="2107874"/>
            <a:ext cx="3420000" cy="90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База данных клиентов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Организации и контактные лица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162024" y="3108006"/>
            <a:ext cx="3420000" cy="90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История взаимоотношений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Задачи и события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162024" y="4194816"/>
            <a:ext cx="3420000" cy="90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Управление продажами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Номенклатура, счета, контроль оплаты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162024" y="5212928"/>
            <a:ext cx="3420000" cy="90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Управление договорами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Учет договоров, отгрузочные документы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286380" y="3469958"/>
            <a:ext cx="2714644" cy="1214446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Контроль</a:t>
            </a:r>
            <a:b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Отчетность</a:t>
            </a:r>
            <a:b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Анализ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286380" y="2281230"/>
            <a:ext cx="2714644" cy="90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Импорт и экспорт </a:t>
            </a:r>
            <a:b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данных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286380" y="4959678"/>
            <a:ext cx="2714644" cy="90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Маркетинговые </a:t>
            </a:r>
            <a:b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воздействия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инструменты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0790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962950" y="1893560"/>
            <a:ext cx="3786215" cy="4429156"/>
          </a:xfrm>
          <a:prstGeom prst="roundRect">
            <a:avLst>
              <a:gd name="adj" fmla="val 7926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07907" name="AutoShape 3"/>
          <p:cNvSpPr>
            <a:spLocks noChangeArrowheads="1"/>
          </p:cNvSpPr>
          <p:nvPr/>
        </p:nvSpPr>
        <p:spPr bwMode="auto">
          <a:xfrm>
            <a:off x="1176338" y="2107874"/>
            <a:ext cx="3420000" cy="90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База данных клиентов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Организации и контактные лица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162024" y="3108006"/>
            <a:ext cx="3420000" cy="90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История взаимоотношений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Задачи и события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1162024" y="4194816"/>
            <a:ext cx="3420000" cy="90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Управление продажами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Номенклатура, счета, контроль оплаты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1162024" y="5212928"/>
            <a:ext cx="3420000" cy="90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Управление договорами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Учет договоров, отгрузочные документы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286380" y="3469958"/>
            <a:ext cx="2714644" cy="1214446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Контроль</a:t>
            </a:r>
            <a:b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Отчетность</a:t>
            </a:r>
            <a:b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Анализ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286380" y="2281230"/>
            <a:ext cx="2714644" cy="90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Импорт и экспорт </a:t>
            </a:r>
            <a:b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данных.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286380" y="4959678"/>
            <a:ext cx="2714644" cy="90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Маркетинговые </a:t>
            </a:r>
            <a:b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воздействия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инструменты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3872860" y="4158620"/>
            <a:ext cx="2143140" cy="2214578"/>
            <a:chOff x="3929058" y="2643182"/>
            <a:chExt cx="2571768" cy="2895436"/>
          </a:xfrm>
        </p:grpSpPr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>
              <a:off x="3929058" y="2643182"/>
              <a:ext cx="1810152" cy="2442876"/>
            </a:xfrm>
            <a:prstGeom prst="flowChartMagneticDisk">
              <a:avLst/>
            </a:prstGeom>
            <a:gradFill rotWithShape="1">
              <a:gsLst>
                <a:gs pos="0">
                  <a:srgbClr val="EAEAEA">
                    <a:gamma/>
                    <a:shade val="78824"/>
                    <a:invGamma/>
                  </a:srgbClr>
                </a:gs>
                <a:gs pos="50000">
                  <a:srgbClr val="EAEAEA">
                    <a:alpha val="99001"/>
                  </a:srgbClr>
                </a:gs>
                <a:gs pos="100000">
                  <a:srgbClr val="EAEAEA">
                    <a:gamma/>
                    <a:shade val="7882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" name="Picture 46" descr="fiz_person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8" y="3500438"/>
              <a:ext cx="1500198" cy="2038180"/>
            </a:xfrm>
            <a:prstGeom prst="rect">
              <a:avLst/>
            </a:prstGeom>
            <a:noFill/>
          </p:spPr>
        </p:pic>
      </p:grpSp>
      <p:sp>
        <p:nvSpPr>
          <p:cNvPr id="23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Клиентская</a:t>
            </a:r>
            <a:r>
              <a:rPr lang="ru-RU" sz="4800" b="1" dirty="0" smtClean="0"/>
              <a:t> </a:t>
            </a:r>
            <a:r>
              <a:rPr lang="ru-RU" sz="5400" b="1" dirty="0" smtClean="0"/>
              <a:t>база</a:t>
            </a:r>
            <a:endParaRPr lang="ru-RU" sz="4800" b="1" dirty="0"/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1229654" y="3158488"/>
            <a:ext cx="2071702" cy="2214578"/>
            <a:chOff x="1224" y="1272"/>
            <a:chExt cx="727" cy="730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1224" y="1272"/>
              <a:ext cx="528" cy="608"/>
            </a:xfrm>
            <a:prstGeom prst="flowChartMagneticDisk">
              <a:avLst/>
            </a:prstGeom>
            <a:gradFill rotWithShape="1">
              <a:gsLst>
                <a:gs pos="0">
                  <a:srgbClr val="EAEAEA">
                    <a:gamma/>
                    <a:shade val="78824"/>
                    <a:invGamma/>
                  </a:srgbClr>
                </a:gs>
                <a:gs pos="50000">
                  <a:srgbClr val="EAEAEA">
                    <a:alpha val="99001"/>
                  </a:srgbClr>
                </a:gs>
                <a:gs pos="100000">
                  <a:srgbClr val="EAEAEA">
                    <a:gamma/>
                    <a:shade val="7882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" name="Picture 11" descr="jur_pers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8" y="1480"/>
              <a:ext cx="473" cy="522"/>
            </a:xfrm>
            <a:prstGeom prst="rect">
              <a:avLst/>
            </a:prstGeom>
            <a:noFill/>
          </p:spPr>
        </p:pic>
      </p:grpSp>
      <p:sp>
        <p:nvSpPr>
          <p:cNvPr id="32" name="Заголовок 3"/>
          <p:cNvSpPr txBox="1">
            <a:spLocks/>
          </p:cNvSpPr>
          <p:nvPr/>
        </p:nvSpPr>
        <p:spPr>
          <a:xfrm>
            <a:off x="5801686" y="4158620"/>
            <a:ext cx="2786082" cy="10001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Справочник организаций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реестр контрагентов – физических лиц.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3087042" y="3158488"/>
            <a:ext cx="2643206" cy="7143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Справочник организаций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реестр контрагентов – юридических лиц.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Заголовок 3"/>
          <p:cNvSpPr txBox="1">
            <a:spLocks/>
          </p:cNvSpPr>
          <p:nvPr/>
        </p:nvSpPr>
        <p:spPr>
          <a:xfrm>
            <a:off x="785786" y="1658290"/>
            <a:ext cx="7500990" cy="11430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ru-RU" sz="1600" b="1" dirty="0" smtClean="0"/>
              <a:t>Клиентская база </a:t>
            </a:r>
            <a:r>
              <a:rPr lang="ru-RU" sz="1600" dirty="0" smtClean="0"/>
              <a:t>– это справочники </a:t>
            </a:r>
            <a:r>
              <a:rPr lang="ru-RU" sz="1600" b="1" dirty="0" smtClean="0"/>
              <a:t>организаций</a:t>
            </a:r>
            <a:r>
              <a:rPr lang="ru-RU" sz="1600" dirty="0" smtClean="0"/>
              <a:t> и </a:t>
            </a:r>
            <a:r>
              <a:rPr lang="ru-RU" sz="1600" b="1" dirty="0" smtClean="0"/>
              <a:t>контактных лиц </a:t>
            </a:r>
            <a:r>
              <a:rPr lang="ru-RU" sz="1600" dirty="0" smtClean="0"/>
              <a:t>– единый реестр всех контрагентов, позволяющий хранить централизованно и в единой информационной среде все сведения о потенциальных и действующих клиентах компании, ее партнерах и конкурентах.</a:t>
            </a:r>
          </a:p>
        </p:txBody>
      </p:sp>
      <p:pic>
        <p:nvPicPr>
          <p:cNvPr id="12" name="Picture 33" descr="ASU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1071538" y="2527462"/>
            <a:ext cx="2952000" cy="1573508"/>
          </a:xfrm>
          <a:prstGeom prst="rect">
            <a:avLst/>
          </a:prstGeom>
          <a:solidFill>
            <a:srgbClr val="EEE0DB">
              <a:alpha val="74902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Стандартные реквизиты</a:t>
            </a:r>
          </a:p>
          <a:p>
            <a:pPr algn="l">
              <a:lnSpc>
                <a:spcPct val="125000"/>
              </a:lnSpc>
              <a:buBlip>
                <a:blip r:embed="rId3"/>
              </a:buBlip>
            </a:pP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Наименование</a:t>
            </a:r>
            <a:r>
              <a:rPr lang="ru-RU" sz="1100" dirty="0" smtClean="0">
                <a:solidFill>
                  <a:schemeClr val="tx1"/>
                </a:solidFill>
              </a:rPr>
              <a:t> / полное наименование</a:t>
            </a:r>
            <a:r>
              <a:rPr lang="ru-RU" sz="1100" dirty="0" smtClean="0"/>
              <a:t>;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25000"/>
              </a:lnSpc>
              <a:buBlip>
                <a:blip r:embed="rId3"/>
              </a:buBlip>
            </a:pPr>
            <a:r>
              <a:rPr lang="ru-RU" sz="1100" dirty="0" smtClean="0"/>
              <a:t> </a:t>
            </a:r>
            <a:r>
              <a:rPr lang="ru-RU" sz="1100" b="1" dirty="0" smtClean="0"/>
              <a:t>Контактная</a:t>
            </a:r>
            <a:r>
              <a:rPr lang="ru-RU" sz="1100" dirty="0" smtClean="0"/>
              <a:t> </a:t>
            </a:r>
            <a:r>
              <a:rPr lang="ru-RU" sz="1100" b="1" dirty="0" smtClean="0"/>
              <a:t>информация</a:t>
            </a:r>
            <a:r>
              <a:rPr lang="ru-RU" sz="1100" dirty="0" smtClean="0"/>
              <a:t> (т</a:t>
            </a:r>
            <a:r>
              <a:rPr lang="ru-RU" sz="1100" dirty="0" smtClean="0">
                <a:solidFill>
                  <a:schemeClr val="tx1"/>
                </a:solidFill>
              </a:rPr>
              <a:t>елефон, факс, 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электронная почта, 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web-</a:t>
            </a:r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</a:rPr>
              <a:t>страница, почтовый,  фактический адреса);</a:t>
            </a:r>
            <a:endParaRPr lang="ru-RU" sz="1100" dirty="0">
              <a:latin typeface="Calibri" pitchFamily="34" charset="0"/>
            </a:endParaRPr>
          </a:p>
          <a:p>
            <a:pPr algn="l">
              <a:lnSpc>
                <a:spcPct val="125000"/>
              </a:lnSpc>
              <a:buBlip>
                <a:blip r:embed="rId3"/>
              </a:buBlip>
            </a:pPr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</a:rPr>
              <a:t> Банковские и платежные 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</a:rPr>
              <a:t>реквизиты</a:t>
            </a:r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  <a:endParaRPr lang="ru-RU" sz="1100" dirty="0">
              <a:solidFill>
                <a:schemeClr val="tx1"/>
              </a:solidFill>
            </a:endParaRPr>
          </a:p>
          <a:p>
            <a:pPr algn="l">
              <a:lnSpc>
                <a:spcPct val="125000"/>
              </a:lnSpc>
              <a:buBlip>
                <a:blip r:embed="rId3"/>
              </a:buBlip>
            </a:pPr>
            <a:r>
              <a:rPr lang="ru-RU" sz="1100" dirty="0" smtClean="0">
                <a:solidFill>
                  <a:schemeClr val="tx1"/>
                </a:solidFill>
              </a:rPr>
              <a:t> Организационная  структура;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57224" y="1869518"/>
            <a:ext cx="3000396" cy="516940"/>
          </a:xfrm>
          <a:prstGeom prst="rect">
            <a:avLst/>
          </a:prstGeom>
          <a:solidFill>
            <a:schemeClr val="accent2">
              <a:lumMod val="40000"/>
              <a:lumOff val="60000"/>
              <a:alpha val="6196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Организация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ООО «Ромашка»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Справочник организаций</a:t>
            </a:r>
            <a:endParaRPr lang="ru-RU" sz="48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37602" y="1745054"/>
            <a:ext cx="877874" cy="840478"/>
            <a:chOff x="1224" y="1272"/>
            <a:chExt cx="727" cy="730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1224" y="1272"/>
              <a:ext cx="528" cy="608"/>
            </a:xfrm>
            <a:prstGeom prst="flowChartMagneticDisk">
              <a:avLst/>
            </a:prstGeom>
            <a:gradFill rotWithShape="1">
              <a:gsLst>
                <a:gs pos="0">
                  <a:srgbClr val="EAEAEA">
                    <a:gamma/>
                    <a:shade val="78824"/>
                    <a:invGamma/>
                  </a:srgbClr>
                </a:gs>
                <a:gs pos="50000">
                  <a:srgbClr val="EAEAEA">
                    <a:alpha val="99001"/>
                  </a:srgbClr>
                </a:gs>
                <a:gs pos="100000">
                  <a:srgbClr val="EAEAEA">
                    <a:gamma/>
                    <a:shade val="7882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" name="Picture 11" descr="jur_perso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8" y="1480"/>
              <a:ext cx="473" cy="522"/>
            </a:xfrm>
            <a:prstGeom prst="rect">
              <a:avLst/>
            </a:prstGeom>
            <a:noFill/>
          </p:spPr>
        </p:pic>
      </p:grp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071538" y="4172408"/>
            <a:ext cx="2952000" cy="1361911"/>
          </a:xfrm>
          <a:prstGeom prst="rect">
            <a:avLst/>
          </a:prstGeom>
          <a:solidFill>
            <a:srgbClr val="EEE0DB">
              <a:alpha val="74902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Дополнительные типы информации</a:t>
            </a:r>
          </a:p>
          <a:p>
            <a:pPr>
              <a:lnSpc>
                <a:spcPct val="125000"/>
              </a:lnSpc>
            </a:pPr>
            <a:r>
              <a:rPr lang="ru-RU" sz="1100" dirty="0" smtClean="0"/>
              <a:t>Возможность расширения реквизитного состава организации – </a:t>
            </a:r>
            <a:r>
              <a:rPr lang="ru-RU" sz="1100" b="1" dirty="0" smtClean="0"/>
              <a:t>создания</a:t>
            </a:r>
            <a:r>
              <a:rPr lang="ru-RU" sz="1100" dirty="0" smtClean="0"/>
              <a:t> </a:t>
            </a:r>
            <a:r>
              <a:rPr lang="ru-RU" sz="1100" b="1" dirty="0" smtClean="0"/>
              <a:t>дополнительных</a:t>
            </a:r>
            <a:r>
              <a:rPr lang="ru-RU" sz="1100" dirty="0" smtClean="0"/>
              <a:t> нетиповых произвольных </a:t>
            </a:r>
            <a:r>
              <a:rPr lang="ru-RU" sz="1100" b="1" dirty="0" smtClean="0"/>
              <a:t>полей</a:t>
            </a:r>
            <a:r>
              <a:rPr lang="ru-RU" sz="1100" dirty="0" smtClean="0"/>
              <a:t> (реквизитов, признаков), по которым будет описана  эта организация. 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071538" y="5601168"/>
            <a:ext cx="2952000" cy="727122"/>
          </a:xfrm>
          <a:prstGeom prst="rect">
            <a:avLst/>
          </a:prstGeom>
          <a:solidFill>
            <a:srgbClr val="EEE0DB">
              <a:alpha val="74902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600"/>
              </a:spcBef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Группы организаций</a:t>
            </a:r>
          </a:p>
          <a:p>
            <a:pPr>
              <a:lnSpc>
                <a:spcPct val="125000"/>
              </a:lnSpc>
            </a:pPr>
            <a:r>
              <a:rPr lang="ru-RU" sz="1100" b="1" dirty="0" smtClean="0"/>
              <a:t>Объединение</a:t>
            </a:r>
            <a:r>
              <a:rPr lang="ru-RU" sz="1100" dirty="0" smtClean="0"/>
              <a:t> организаций</a:t>
            </a:r>
            <a:r>
              <a:rPr lang="ru-RU" sz="1100" b="1" dirty="0" smtClean="0"/>
              <a:t> в группы</a:t>
            </a:r>
            <a:r>
              <a:rPr lang="ru-RU" sz="1100" dirty="0" smtClean="0"/>
              <a:t> по произвольным признакам-критериям.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153036" y="1824115"/>
            <a:ext cx="4306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12700" algn="l">
              <a:spcBef>
                <a:spcPct val="300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Информация, необходимая для описания клиента: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4357686" y="2111452"/>
            <a:ext cx="435771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Blip>
                <a:blip r:embed="rId3"/>
              </a:buBlip>
            </a:pPr>
            <a:r>
              <a:rPr lang="ru-RU" sz="1200" b="1" dirty="0">
                <a:solidFill>
                  <a:schemeClr val="tx1"/>
                </a:solidFill>
              </a:rPr>
              <a:t> Информация о сегменте рынка клиента.</a:t>
            </a:r>
          </a:p>
          <a:p>
            <a:pPr marL="4763" algn="l"/>
            <a:r>
              <a:rPr lang="ru-RU" sz="1200" dirty="0">
                <a:solidFill>
                  <a:schemeClr val="tx1"/>
                </a:solidFill>
              </a:rPr>
              <a:t>Конъюнктура рынка, </a:t>
            </a:r>
            <a:r>
              <a:rPr lang="ru-RU" sz="1200" dirty="0" smtClean="0">
                <a:solidFill>
                  <a:schemeClr val="tx1"/>
                </a:solidFill>
              </a:rPr>
              <a:t>на котором ведет бизнес ваш </a:t>
            </a:r>
            <a:r>
              <a:rPr lang="ru-RU" sz="1200" dirty="0">
                <a:solidFill>
                  <a:schemeClr val="tx1"/>
                </a:solidFill>
              </a:rPr>
              <a:t>клиент является ключом к пониманию </a:t>
            </a:r>
            <a:r>
              <a:rPr lang="ru-RU" sz="1200" dirty="0" smtClean="0">
                <a:solidFill>
                  <a:schemeClr val="tx1"/>
                </a:solidFill>
              </a:rPr>
              <a:t>клиента. Необходимо исходить </a:t>
            </a:r>
            <a:r>
              <a:rPr lang="ru-RU" sz="1200" dirty="0">
                <a:solidFill>
                  <a:schemeClr val="tx1"/>
                </a:solidFill>
              </a:rPr>
              <a:t>из общих тенденций и </a:t>
            </a:r>
            <a:r>
              <a:rPr lang="ru-RU" sz="1200" dirty="0" smtClean="0">
                <a:solidFill>
                  <a:schemeClr val="tx1"/>
                </a:solidFill>
              </a:rPr>
              <a:t>перспектив развития рынка, анализа </a:t>
            </a:r>
            <a:r>
              <a:rPr lang="ru-RU" sz="1200" dirty="0">
                <a:solidFill>
                  <a:schemeClr val="tx1"/>
                </a:solidFill>
              </a:rPr>
              <a:t>и </a:t>
            </a:r>
            <a:r>
              <a:rPr lang="ru-RU" sz="1200" dirty="0" smtClean="0">
                <a:solidFill>
                  <a:schemeClr val="tx1"/>
                </a:solidFill>
              </a:rPr>
              <a:t>сравнения клиента  </a:t>
            </a:r>
            <a:r>
              <a:rPr lang="ru-RU" sz="1200" dirty="0">
                <a:solidFill>
                  <a:schemeClr val="tx1"/>
                </a:solidFill>
              </a:rPr>
              <a:t>с нормами принятыми на рынке, знанию его конкурентов </a:t>
            </a:r>
            <a:r>
              <a:rPr lang="ru-RU" sz="1200" dirty="0" smtClean="0">
                <a:solidFill>
                  <a:schemeClr val="tx1"/>
                </a:solidFill>
              </a:rPr>
              <a:t>и т. п.(поставляете ли Вы кому-нибудь из них товар?).</a:t>
            </a:r>
          </a:p>
          <a:p>
            <a:pPr algn="l">
              <a:spcBef>
                <a:spcPts val="600"/>
              </a:spcBef>
              <a:buBlip>
                <a:blip r:embed="rId3"/>
              </a:buBlip>
            </a:pP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Информация об организации (клиенте).</a:t>
            </a:r>
          </a:p>
          <a:p>
            <a:pPr algn="l"/>
            <a:r>
              <a:rPr lang="ru-RU" sz="1200" dirty="0">
                <a:solidFill>
                  <a:schemeClr val="tx1"/>
                </a:solidFill>
              </a:rPr>
              <a:t>Кроме стандартных реквизитов у организации могут быть свои собственные культура и правила, сильные и слабые стороны, свои способы оценки. Важно </a:t>
            </a:r>
            <a:r>
              <a:rPr lang="ru-RU" sz="1200" dirty="0" smtClean="0">
                <a:solidFill>
                  <a:schemeClr val="tx1"/>
                </a:solidFill>
              </a:rPr>
              <a:t>понимать, что </a:t>
            </a:r>
            <a:r>
              <a:rPr lang="ru-RU" sz="1200" dirty="0">
                <a:solidFill>
                  <a:schemeClr val="tx1"/>
                </a:solidFill>
              </a:rPr>
              <a:t>производят (</a:t>
            </a:r>
            <a:r>
              <a:rPr lang="ru-RU" sz="1200" dirty="0" smtClean="0">
                <a:solidFill>
                  <a:schemeClr val="tx1"/>
                </a:solidFill>
              </a:rPr>
              <a:t>поставляют, продают) ваши клиенты</a:t>
            </a:r>
            <a:r>
              <a:rPr lang="ru-RU" sz="1200" dirty="0">
                <a:solidFill>
                  <a:schemeClr val="tx1"/>
                </a:solidFill>
              </a:rPr>
              <a:t>, кто является их клиентами; как они позиционированы на рынке; какие у них текущие цели; какова их корпоративная культура и организационная структура; какие показатели для оценки своей деятельности они используют.</a:t>
            </a:r>
          </a:p>
          <a:p>
            <a:pPr algn="l">
              <a:spcBef>
                <a:spcPts val="600"/>
              </a:spcBef>
              <a:buBlip>
                <a:blip r:embed="rId3"/>
              </a:buBlip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Информация о соглашениях, договорах, продажах.</a:t>
            </a:r>
          </a:p>
          <a:p>
            <a:pPr algn="l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Важна информация об условиях, обязательствах, сроках и штрафных санкциях. В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отчетах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 клиенту  должна прослеживаться связь с тем что находится в процессе продажи, с тем, что заказано, с тем что доставлено, и на что осуществляется поддержка.</a:t>
            </a:r>
          </a:p>
        </p:txBody>
      </p:sp>
      <p:cxnSp>
        <p:nvCxnSpPr>
          <p:cNvPr id="38" name="Соединительная линия уступом 37"/>
          <p:cNvCxnSpPr>
            <a:stCxn id="35" idx="1"/>
            <a:endCxn id="39" idx="1"/>
          </p:cNvCxnSpPr>
          <p:nvPr/>
        </p:nvCxnSpPr>
        <p:spPr>
          <a:xfrm rot="10800000" flipH="1" flipV="1">
            <a:off x="857224" y="2127988"/>
            <a:ext cx="214314" cy="1186228"/>
          </a:xfrm>
          <a:prstGeom prst="bentConnector3">
            <a:avLst>
              <a:gd name="adj1" fmla="val -106666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35" idx="1"/>
            <a:endCxn id="30" idx="1"/>
          </p:cNvCxnSpPr>
          <p:nvPr/>
        </p:nvCxnSpPr>
        <p:spPr>
          <a:xfrm rot="10800000" flipH="1" flipV="1">
            <a:off x="857224" y="2127988"/>
            <a:ext cx="214314" cy="2725376"/>
          </a:xfrm>
          <a:prstGeom prst="bentConnector3">
            <a:avLst>
              <a:gd name="adj1" fmla="val -106666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35" idx="1"/>
            <a:endCxn id="32" idx="1"/>
          </p:cNvCxnSpPr>
          <p:nvPr/>
        </p:nvCxnSpPr>
        <p:spPr>
          <a:xfrm rot="10800000" flipH="1" flipV="1">
            <a:off x="857224" y="2127987"/>
            <a:ext cx="214314" cy="3836741"/>
          </a:xfrm>
          <a:prstGeom prst="bentConnector3">
            <a:avLst>
              <a:gd name="adj1" fmla="val -106666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33" descr="ASU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6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57224" y="1869518"/>
            <a:ext cx="3000396" cy="516940"/>
          </a:xfrm>
          <a:prstGeom prst="rect">
            <a:avLst/>
          </a:prstGeom>
          <a:solidFill>
            <a:schemeClr val="accent2">
              <a:lumMod val="40000"/>
              <a:lumOff val="60000"/>
              <a:alpha val="6196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Контактное лицо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/>
              <a:t> Антонов Юрий Михайлович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3237602" y="1745054"/>
            <a:ext cx="637576" cy="700015"/>
          </a:xfrm>
          <a:prstGeom prst="flowChartMagneticDisk">
            <a:avLst/>
          </a:prstGeom>
          <a:gradFill rotWithShape="1">
            <a:gsLst>
              <a:gs pos="0">
                <a:srgbClr val="EAEAEA">
                  <a:gamma/>
                  <a:shade val="78824"/>
                  <a:invGamma/>
                </a:srgbClr>
              </a:gs>
              <a:gs pos="50000">
                <a:srgbClr val="EAEAEA">
                  <a:alpha val="99001"/>
                </a:srgbClr>
              </a:gs>
              <a:gs pos="100000">
                <a:srgbClr val="EAEAEA">
                  <a:gamma/>
                  <a:shade val="7882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1071538" y="2527462"/>
            <a:ext cx="2952000" cy="1573508"/>
          </a:xfrm>
          <a:prstGeom prst="rect">
            <a:avLst/>
          </a:prstGeom>
          <a:solidFill>
            <a:srgbClr val="EEE0DB">
              <a:alpha val="74902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100" b="1" dirty="0" smtClean="0">
                <a:solidFill>
                  <a:schemeClr val="accent2"/>
                </a:solidFill>
              </a:rPr>
              <a:t>Стандартные реквизиты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100" dirty="0" smtClean="0"/>
              <a:t> </a:t>
            </a:r>
            <a:r>
              <a:rPr lang="ru-RU" sz="1100" b="1" dirty="0" smtClean="0"/>
              <a:t>Фамилия, имя, отчество;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100" b="1" dirty="0" smtClean="0"/>
              <a:t> Контактная</a:t>
            </a:r>
            <a:r>
              <a:rPr lang="ru-RU" sz="1100" dirty="0" smtClean="0"/>
              <a:t> </a:t>
            </a:r>
            <a:r>
              <a:rPr lang="ru-RU" sz="1100" b="1" dirty="0" smtClean="0"/>
              <a:t>информация</a:t>
            </a:r>
            <a:r>
              <a:rPr lang="ru-RU" sz="1100" dirty="0" smtClean="0"/>
              <a:t> (телефон, факс, </a:t>
            </a:r>
            <a:br>
              <a:rPr lang="ru-RU" sz="1100" dirty="0" smtClean="0"/>
            </a:br>
            <a:r>
              <a:rPr lang="ru-RU" sz="1100" dirty="0" smtClean="0"/>
              <a:t>электронная почта, </a:t>
            </a:r>
            <a:r>
              <a:rPr lang="en-US" sz="1100" dirty="0" smtClean="0">
                <a:latin typeface="Calibri" pitchFamily="34" charset="0"/>
              </a:rPr>
              <a:t>web-</a:t>
            </a:r>
            <a:r>
              <a:rPr lang="ru-RU" sz="1100" dirty="0" smtClean="0">
                <a:latin typeface="Calibri" pitchFamily="34" charset="0"/>
              </a:rPr>
              <a:t>страница, адреса);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100" b="1" dirty="0" smtClean="0">
                <a:latin typeface="Calibri" pitchFamily="34" charset="0"/>
              </a:rPr>
              <a:t> Организация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b="1" dirty="0" smtClean="0">
                <a:latin typeface="Calibri" pitchFamily="34" charset="0"/>
              </a:rPr>
              <a:t>подразделение</a:t>
            </a:r>
            <a:r>
              <a:rPr lang="ru-RU" sz="1100" dirty="0" smtClean="0">
                <a:latin typeface="Calibri" pitchFamily="34" charset="0"/>
              </a:rPr>
              <a:t>, </a:t>
            </a:r>
            <a:r>
              <a:rPr lang="ru-RU" sz="1100" b="1" dirty="0" smtClean="0">
                <a:latin typeface="Calibri" pitchFamily="34" charset="0"/>
              </a:rPr>
              <a:t>должность</a:t>
            </a:r>
            <a:r>
              <a:rPr lang="ru-RU" sz="1100" dirty="0" smtClean="0">
                <a:latin typeface="Calibri" pitchFamily="34" charset="0"/>
              </a:rPr>
              <a:t>;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100" b="1" dirty="0" smtClean="0">
                <a:latin typeface="Calibri" pitchFamily="34" charset="0"/>
              </a:rPr>
              <a:t> </a:t>
            </a:r>
            <a:r>
              <a:rPr lang="ru-RU" sz="1100" b="1" dirty="0" smtClean="0"/>
              <a:t>Дата</a:t>
            </a:r>
            <a:r>
              <a:rPr lang="ru-RU" sz="1100" dirty="0" smtClean="0"/>
              <a:t> рождения; 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100" b="1" dirty="0" smtClean="0"/>
              <a:t> Удостоверения</a:t>
            </a:r>
            <a:r>
              <a:rPr lang="ru-RU" sz="1100" dirty="0" smtClean="0"/>
              <a:t> личности;</a:t>
            </a:r>
          </a:p>
        </p:txBody>
      </p:sp>
      <p:sp>
        <p:nvSpPr>
          <p:cNvPr id="23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Контактные лица</a:t>
            </a:r>
            <a:endParaRPr lang="ru-RU" sz="4800" b="1" dirty="0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071538" y="4172408"/>
            <a:ext cx="2952000" cy="1346266"/>
          </a:xfrm>
          <a:prstGeom prst="rect">
            <a:avLst/>
          </a:prstGeom>
          <a:solidFill>
            <a:srgbClr val="EEE0DB">
              <a:alpha val="74902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ru-RU" sz="1100" b="1" dirty="0" smtClean="0">
                <a:solidFill>
                  <a:schemeClr val="accent2"/>
                </a:solidFill>
              </a:rPr>
              <a:t>Дополнительные типы информации</a:t>
            </a:r>
          </a:p>
          <a:p>
            <a:pPr>
              <a:lnSpc>
                <a:spcPct val="125000"/>
              </a:lnSpc>
            </a:pPr>
            <a:r>
              <a:rPr lang="ru-RU" sz="1100" dirty="0" smtClean="0"/>
              <a:t>Возможность расширения реквизитного состава контактного лица – </a:t>
            </a:r>
            <a:r>
              <a:rPr lang="ru-RU" sz="1100" b="1" dirty="0" smtClean="0"/>
              <a:t>создания</a:t>
            </a:r>
            <a:r>
              <a:rPr lang="ru-RU" sz="1100" dirty="0" smtClean="0"/>
              <a:t> </a:t>
            </a:r>
            <a:r>
              <a:rPr lang="ru-RU" sz="1100" b="1" dirty="0" smtClean="0"/>
              <a:t>дополнительных</a:t>
            </a:r>
            <a:r>
              <a:rPr lang="ru-RU" sz="1100" dirty="0" smtClean="0"/>
              <a:t> нетиповых произвольных </a:t>
            </a:r>
            <a:r>
              <a:rPr lang="ru-RU" sz="1100" b="1" dirty="0" smtClean="0"/>
              <a:t>полей</a:t>
            </a:r>
            <a:r>
              <a:rPr lang="ru-RU" sz="1100" dirty="0" smtClean="0"/>
              <a:t> (реквизитов, признаков), по которым будет описано это контактное лицо. 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071538" y="5601168"/>
            <a:ext cx="2952000" cy="711477"/>
          </a:xfrm>
          <a:prstGeom prst="rect">
            <a:avLst/>
          </a:prstGeom>
          <a:solidFill>
            <a:srgbClr val="EEE0DB">
              <a:alpha val="74902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600"/>
              </a:spcBef>
            </a:pPr>
            <a:r>
              <a:rPr lang="ru-RU" sz="1100" b="1" dirty="0" smtClean="0">
                <a:solidFill>
                  <a:schemeClr val="accent2"/>
                </a:solidFill>
              </a:rPr>
              <a:t>Группы контактных лиц</a:t>
            </a:r>
          </a:p>
          <a:p>
            <a:pPr>
              <a:lnSpc>
                <a:spcPct val="125000"/>
              </a:lnSpc>
            </a:pPr>
            <a:r>
              <a:rPr lang="ru-RU" sz="1100" b="1" dirty="0" smtClean="0"/>
              <a:t>Объединение</a:t>
            </a:r>
            <a:r>
              <a:rPr lang="ru-RU" sz="1100" dirty="0" smtClean="0"/>
              <a:t> контактных лиц </a:t>
            </a:r>
            <a:r>
              <a:rPr lang="ru-RU" sz="1100" b="1" dirty="0" smtClean="0"/>
              <a:t>в группы </a:t>
            </a:r>
            <a:r>
              <a:rPr lang="ru-RU" sz="1100" dirty="0" smtClean="0"/>
              <a:t>по произвольным признакам-критериям.</a:t>
            </a:r>
            <a:endParaRPr lang="ru-RU" sz="1100" dirty="0"/>
          </a:p>
        </p:txBody>
      </p:sp>
      <p:cxnSp>
        <p:nvCxnSpPr>
          <p:cNvPr id="38" name="Соединительная линия уступом 37"/>
          <p:cNvCxnSpPr>
            <a:stCxn id="35" idx="1"/>
            <a:endCxn id="39" idx="1"/>
          </p:cNvCxnSpPr>
          <p:nvPr/>
        </p:nvCxnSpPr>
        <p:spPr>
          <a:xfrm rot="10800000" flipH="1" flipV="1">
            <a:off x="857224" y="2127988"/>
            <a:ext cx="214314" cy="1186228"/>
          </a:xfrm>
          <a:prstGeom prst="bentConnector3">
            <a:avLst>
              <a:gd name="adj1" fmla="val -106666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35" idx="1"/>
            <a:endCxn id="30" idx="1"/>
          </p:cNvCxnSpPr>
          <p:nvPr/>
        </p:nvCxnSpPr>
        <p:spPr>
          <a:xfrm rot="10800000" flipH="1" flipV="1">
            <a:off x="857224" y="2127987"/>
            <a:ext cx="214314" cy="2717553"/>
          </a:xfrm>
          <a:prstGeom prst="bentConnector3">
            <a:avLst>
              <a:gd name="adj1" fmla="val -106666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35" idx="1"/>
            <a:endCxn id="32" idx="1"/>
          </p:cNvCxnSpPr>
          <p:nvPr/>
        </p:nvCxnSpPr>
        <p:spPr>
          <a:xfrm rot="10800000" flipH="1" flipV="1">
            <a:off x="857224" y="2127987"/>
            <a:ext cx="214314" cy="3828919"/>
          </a:xfrm>
          <a:prstGeom prst="bentConnector3">
            <a:avLst>
              <a:gd name="adj1" fmla="val -106666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Picture 46" descr="fiz_pers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000240"/>
            <a:ext cx="500066" cy="584048"/>
          </a:xfrm>
          <a:prstGeom prst="rect">
            <a:avLst/>
          </a:prstGeom>
          <a:noFill/>
        </p:spPr>
      </p:pic>
      <p:sp>
        <p:nvSpPr>
          <p:cNvPr id="36" name="Text Box 102"/>
          <p:cNvSpPr txBox="1">
            <a:spLocks noChangeArrowheads="1"/>
          </p:cNvSpPr>
          <p:nvPr/>
        </p:nvSpPr>
        <p:spPr bwMode="auto">
          <a:xfrm>
            <a:off x="4357686" y="2099574"/>
            <a:ext cx="4214842" cy="43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3000"/>
              </a:lnSpc>
              <a:spcBef>
                <a:spcPct val="50000"/>
              </a:spcBef>
            </a:pPr>
            <a:r>
              <a:rPr lang="ru-RU" sz="1200" dirty="0">
                <a:solidFill>
                  <a:schemeClr val="tx1"/>
                </a:solidFill>
              </a:rPr>
              <a:t>Крайне важно определить внутри </a:t>
            </a:r>
            <a:r>
              <a:rPr lang="ru-RU" sz="1200" dirty="0" smtClean="0">
                <a:solidFill>
                  <a:schemeClr val="tx1"/>
                </a:solidFill>
              </a:rPr>
              <a:t>вашей организации </a:t>
            </a:r>
            <a:r>
              <a:rPr lang="ru-RU" sz="1200" dirty="0">
                <a:solidFill>
                  <a:schemeClr val="tx1"/>
                </a:solidFill>
              </a:rPr>
              <a:t>регламенты и единые требования предоставления данных о контактных лицах, когда каждый сотрудник </a:t>
            </a:r>
            <a:r>
              <a:rPr lang="ru-RU" sz="1200" dirty="0" smtClean="0">
                <a:solidFill>
                  <a:schemeClr val="tx1"/>
                </a:solidFill>
              </a:rPr>
              <a:t>участвует в формировании </a:t>
            </a:r>
            <a:r>
              <a:rPr lang="ru-RU" sz="1200" dirty="0">
                <a:solidFill>
                  <a:schemeClr val="tx1"/>
                </a:solidFill>
              </a:rPr>
              <a:t>единой информационной базы и эффективно </a:t>
            </a:r>
            <a:r>
              <a:rPr lang="ru-RU" sz="1200" dirty="0" smtClean="0">
                <a:solidFill>
                  <a:schemeClr val="tx1"/>
                </a:solidFill>
              </a:rPr>
              <a:t>ее </a:t>
            </a:r>
            <a:r>
              <a:rPr lang="ru-RU" sz="1200" dirty="0">
                <a:solidFill>
                  <a:schemeClr val="tx1"/>
                </a:solidFill>
              </a:rPr>
              <a:t>использует,  получая необходимые сведения:</a:t>
            </a:r>
          </a:p>
          <a:p>
            <a:pPr algn="l">
              <a:lnSpc>
                <a:spcPct val="103000"/>
              </a:lnSpc>
              <a:spcBef>
                <a:spcPct val="30000"/>
              </a:spcBef>
              <a:buBlip>
                <a:blip r:embed="rId3"/>
              </a:buBlip>
            </a:pPr>
            <a:r>
              <a:rPr lang="ru-RU" sz="1200" dirty="0">
                <a:solidFill>
                  <a:schemeClr val="tx1"/>
                </a:solidFill>
              </a:rPr>
              <a:t> полное имя, адреса;</a:t>
            </a:r>
          </a:p>
          <a:p>
            <a:pPr algn="l">
              <a:lnSpc>
                <a:spcPct val="103000"/>
              </a:lnSpc>
              <a:buBlip>
                <a:blip r:embed="rId3"/>
              </a:buBlip>
            </a:pPr>
            <a:r>
              <a:rPr lang="ru-RU" sz="1200" dirty="0">
                <a:solidFill>
                  <a:schemeClr val="tx1"/>
                </a:solidFill>
              </a:rPr>
              <a:t> телефон (рабочий, мобильный, домашний), факс, адрес электронной почты и страницы в </a:t>
            </a:r>
            <a:r>
              <a:rPr lang="ru-RU" sz="1200" dirty="0" smtClean="0">
                <a:solidFill>
                  <a:schemeClr val="tx1"/>
                </a:solidFill>
              </a:rPr>
              <a:t>Интернете; 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lnSpc>
                <a:spcPct val="103000"/>
              </a:lnSpc>
              <a:buBlip>
                <a:blip r:embed="rId3"/>
              </a:buBlip>
            </a:pPr>
            <a:r>
              <a:rPr lang="ru-RU" sz="1200" dirty="0">
                <a:solidFill>
                  <a:schemeClr val="tx1"/>
                </a:solidFill>
              </a:rPr>
              <a:t> выполняемые в прошлом роли, данные о карьере;</a:t>
            </a:r>
          </a:p>
          <a:p>
            <a:pPr algn="l">
              <a:lnSpc>
                <a:spcPct val="103000"/>
              </a:lnSpc>
              <a:buBlip>
                <a:blip r:embed="rId3"/>
              </a:buBlip>
            </a:pPr>
            <a:r>
              <a:rPr lang="ru-RU" sz="1200" dirty="0">
                <a:solidFill>
                  <a:schemeClr val="tx1"/>
                </a:solidFill>
              </a:rPr>
              <a:t> образование, дополнительные навыки, хобби, увлечения;</a:t>
            </a:r>
          </a:p>
          <a:p>
            <a:pPr algn="l">
              <a:lnSpc>
                <a:spcPct val="103000"/>
              </a:lnSpc>
              <a:buBlip>
                <a:blip r:embed="rId3"/>
              </a:buBlip>
            </a:pP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предпочтения: что </a:t>
            </a:r>
            <a:r>
              <a:rPr lang="ru-RU" sz="1200" dirty="0">
                <a:solidFill>
                  <a:schemeClr val="tx1"/>
                </a:solidFill>
              </a:rPr>
              <a:t>любит, что не любит, информация о семье, </a:t>
            </a:r>
            <a:r>
              <a:rPr lang="ru-RU" sz="1200" dirty="0" smtClean="0">
                <a:solidFill>
                  <a:schemeClr val="tx1"/>
                </a:solidFill>
              </a:rPr>
              <a:t>домашних животных;</a:t>
            </a:r>
            <a:endParaRPr lang="ru-RU" sz="1200" dirty="0">
              <a:solidFill>
                <a:schemeClr val="tx1"/>
              </a:solidFill>
            </a:endParaRPr>
          </a:p>
          <a:p>
            <a:pPr algn="l">
              <a:lnSpc>
                <a:spcPct val="103000"/>
              </a:lnSpc>
              <a:buBlip>
                <a:blip r:embed="rId3"/>
              </a:buBlip>
            </a:pPr>
            <a:r>
              <a:rPr lang="ru-RU" sz="1200" dirty="0" smtClean="0">
                <a:solidFill>
                  <a:schemeClr val="tx1"/>
                </a:solidFill>
              </a:rPr>
              <a:t> его относительная позиция, политическая роль и степень влияния внутри организации (перед кем отчитывается, с кем работает, на кого оказывает влияние);</a:t>
            </a:r>
          </a:p>
          <a:p>
            <a:pPr>
              <a:lnSpc>
                <a:spcPct val="103000"/>
              </a:lnSpc>
              <a:spcBef>
                <a:spcPts val="1200"/>
              </a:spcBef>
            </a:pPr>
            <a:r>
              <a:rPr lang="ru-RU" sz="1200" dirty="0" smtClean="0"/>
              <a:t>Может оказаться полезной информация из жизни контактных лиц: сдача экзамена на получение водительских прав, поступление в университет, поступление на работу  семейный праздник, покупка недвижимости, машины, </a:t>
            </a:r>
            <a:br>
              <a:rPr lang="ru-RU" sz="1200" dirty="0" smtClean="0"/>
            </a:br>
            <a:r>
              <a:rPr lang="ru-RU" sz="1200" dirty="0" smtClean="0"/>
              <a:t>брак, рождение детей, развод, увольнение с работы, уход на пенсию и т. п.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153036" y="1824115"/>
            <a:ext cx="44909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12700" algn="l">
              <a:spcBef>
                <a:spcPct val="300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Информация, необходимая для описания </a:t>
            </a:r>
            <a:r>
              <a:rPr lang="ru-RU" sz="1200" b="1" dirty="0" smtClean="0">
                <a:solidFill>
                  <a:schemeClr val="accent2"/>
                </a:solidFill>
              </a:rPr>
              <a:t>контактного лица: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pic>
        <p:nvPicPr>
          <p:cNvPr id="15" name="Picture 33" descr="ASU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6" name="Нижний колонтитул 12"/>
          <p:cNvSpPr>
            <a:spLocks noGrp="1"/>
          </p:cNvSpPr>
          <p:nvPr>
            <p:ph type="ftr" sz="quarter" idx="11"/>
          </p:nvPr>
        </p:nvSpPr>
        <p:spPr bwMode="auto">
          <a:xfrm>
            <a:off x="71438" y="6515100"/>
            <a:ext cx="2500312" cy="2936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Программа «Экспресс-Контакт»</a:t>
            </a:r>
            <a:endParaRPr lang="en-US" sz="1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4333</Words>
  <Application>Microsoft Office PowerPoint</Application>
  <PresentationFormat>Экран (4:3)</PresentationFormat>
  <Paragraphs>985</Paragraphs>
  <Slides>44</Slides>
  <Notes>29</Notes>
  <HiddenSlides>10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Student presentation</vt:lpstr>
      <vt:lpstr>«ЭКСПРЕСС-Контакт» Управление отношениями с клиентами</vt:lpstr>
      <vt:lpstr>Слайд 2</vt:lpstr>
      <vt:lpstr>Слайд 3</vt:lpstr>
      <vt:lpstr>Слайд 4</vt:lpstr>
      <vt:lpstr>Слайд 5</vt:lpstr>
      <vt:lpstr>Слайд 6</vt:lpstr>
      <vt:lpstr>Клиентская база</vt:lpstr>
      <vt:lpstr>Справочник организаций</vt:lpstr>
      <vt:lpstr>Контактные лица</vt:lpstr>
      <vt:lpstr>Клиентская база</vt:lpstr>
      <vt:lpstr>Разграничение прав доступа</vt:lpstr>
      <vt:lpstr>История взаимоотношений</vt:lpstr>
      <vt:lpstr>История взаимоотношений</vt:lpstr>
      <vt:lpstr>Назначение заданий  Контроль выполнения поручений</vt:lpstr>
      <vt:lpstr>Дерево задач (краткое представление)</vt:lpstr>
      <vt:lpstr>Слайд 16</vt:lpstr>
      <vt:lpstr>Слайд 17</vt:lpstr>
      <vt:lpstr>Слайд 18</vt:lpstr>
      <vt:lpstr>Слайд 19</vt:lpstr>
      <vt:lpstr>Контроль и анализ</vt:lpstr>
      <vt:lpstr>Слайд 21</vt:lpstr>
      <vt:lpstr>Слайд 22</vt:lpstr>
      <vt:lpstr>Результаты оперативных задач</vt:lpstr>
      <vt:lpstr>Слайд 24</vt:lpstr>
      <vt:lpstr>Воронка продаж</vt:lpstr>
      <vt:lpstr>Воронка продаж</vt:lpstr>
      <vt:lpstr>Слайд 27</vt:lpstr>
      <vt:lpstr>Слайд 28</vt:lpstr>
      <vt:lpstr>Слайд 29</vt:lpstr>
      <vt:lpstr>Слайд 30</vt:lpstr>
      <vt:lpstr>Слайд 31</vt:lpstr>
      <vt:lpstr>Обмен данными с  внешними источниками</vt:lpstr>
      <vt:lpstr>Слайд 33</vt:lpstr>
      <vt:lpstr>Слайд 34</vt:lpstr>
      <vt:lpstr>Слайд 35</vt:lpstr>
      <vt:lpstr>Не программа, а услуга!</vt:lpstr>
      <vt:lpstr>Наши клиенты</vt:lpstr>
      <vt:lpstr>Разработчик</vt:lpstr>
      <vt:lpstr>Приложение</vt:lpstr>
      <vt:lpstr>Слайд 40</vt:lpstr>
      <vt:lpstr>Слайд 41</vt:lpstr>
      <vt:lpstr>Методы оценки предприятия</vt:lpstr>
      <vt:lpstr>Слайд 43</vt:lpstr>
      <vt:lpstr>Слайд 44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Построение отдела продаж</dc:subject>
  <dc:creator/>
  <cp:lastModifiedBy/>
  <cp:revision>1</cp:revision>
  <dcterms:created xsi:type="dcterms:W3CDTF">2007-06-17T18:44:40Z</dcterms:created>
  <dcterms:modified xsi:type="dcterms:W3CDTF">2009-03-13T10:53:19Z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TC101671251049</vt:lpwstr>
  </property>
</Properties>
</file>