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1"/>
  </p:sldMasterIdLst>
  <p:notesMasterIdLst>
    <p:notesMasterId r:id="rId17"/>
  </p:notesMasterIdLst>
  <p:handoutMasterIdLst>
    <p:handoutMasterId r:id="rId18"/>
  </p:handoutMasterIdLst>
  <p:sldIdLst>
    <p:sldId id="256" r:id="rId2"/>
    <p:sldId id="376" r:id="rId3"/>
    <p:sldId id="378" r:id="rId4"/>
    <p:sldId id="388" r:id="rId5"/>
    <p:sldId id="368" r:id="rId6"/>
    <p:sldId id="382" r:id="rId7"/>
    <p:sldId id="387" r:id="rId8"/>
    <p:sldId id="390" r:id="rId9"/>
    <p:sldId id="383" r:id="rId10"/>
    <p:sldId id="386" r:id="rId11"/>
    <p:sldId id="389" r:id="rId12"/>
    <p:sldId id="385" r:id="rId13"/>
    <p:sldId id="379" r:id="rId14"/>
    <p:sldId id="380" r:id="rId15"/>
    <p:sldId id="381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00"/>
    <a:srgbClr val="355D7E"/>
    <a:srgbClr val="FFFFFF"/>
    <a:srgbClr val="294F6E"/>
    <a:srgbClr val="43625B"/>
    <a:srgbClr val="87461F"/>
    <a:srgbClr val="006600"/>
    <a:srgbClr val="009900"/>
    <a:srgbClr val="663012"/>
    <a:srgbClr val="A6552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756" autoAdjust="0"/>
    <p:restoredTop sz="94227" autoAdjust="0"/>
  </p:normalViewPr>
  <p:slideViewPr>
    <p:cSldViewPr>
      <p:cViewPr>
        <p:scale>
          <a:sx n="66" d="100"/>
          <a:sy n="66" d="100"/>
        </p:scale>
        <p:origin x="-4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177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C39969-DE21-47E9-B10C-513B3753EBB5}" type="doc">
      <dgm:prSet loTypeId="urn:microsoft.com/office/officeart/2005/8/layout/cycle5" loCatId="cycle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DF2C8C78-CD9C-467B-AEAE-3B5A1396554A}">
      <dgm:prSet phldrT="[Текст]" custT="1"/>
      <dgm:spPr>
        <a:gradFill flip="none" rotWithShape="1">
          <a:gsLst>
            <a:gs pos="0">
              <a:schemeClr val="accent2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2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1200" dirty="0" smtClean="0"/>
            <a:t>Постановка целей</a:t>
          </a:r>
          <a:endParaRPr lang="ru-RU" sz="1200" dirty="0"/>
        </a:p>
      </dgm:t>
    </dgm:pt>
    <dgm:pt modelId="{6C8C0443-99D8-4C05-9C83-0C562E189C77}" type="parTrans" cxnId="{2392274F-176B-4ADB-AC47-9F67D2C97F76}">
      <dgm:prSet/>
      <dgm:spPr/>
      <dgm:t>
        <a:bodyPr/>
        <a:lstStyle/>
        <a:p>
          <a:endParaRPr lang="ru-RU" sz="1200"/>
        </a:p>
      </dgm:t>
    </dgm:pt>
    <dgm:pt modelId="{7BD4D450-61F8-435C-89F3-6C30B1436278}" type="sibTrans" cxnId="{2392274F-176B-4ADB-AC47-9F67D2C97F76}">
      <dgm:prSet/>
      <dgm:spPr>
        <a:ln w="19050"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5794A19B-4CB7-4475-BD62-23C7DC18BD11}">
      <dgm:prSet phldrT="[Текст]" custT="1"/>
      <dgm:spPr>
        <a:gradFill flip="none" rotWithShape="1">
          <a:gsLst>
            <a:gs pos="0">
              <a:schemeClr val="accent2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2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8100000" scaled="1"/>
          <a:tileRect/>
        </a:gradFill>
      </dgm:spPr>
      <dgm:t>
        <a:bodyPr/>
        <a:lstStyle/>
        <a:p>
          <a:r>
            <a:rPr lang="ru-RU" sz="1200" smtClean="0"/>
            <a:t>Планирование</a:t>
          </a:r>
          <a:endParaRPr lang="ru-RU" sz="1200" dirty="0"/>
        </a:p>
      </dgm:t>
    </dgm:pt>
    <dgm:pt modelId="{85AD0C77-5633-4DC6-967E-62B3D27F2FBF}" type="parTrans" cxnId="{3DBF8806-C58B-45DC-BFE7-9720CB6BD109}">
      <dgm:prSet/>
      <dgm:spPr/>
      <dgm:t>
        <a:bodyPr/>
        <a:lstStyle/>
        <a:p>
          <a:endParaRPr lang="ru-RU" sz="1200"/>
        </a:p>
      </dgm:t>
    </dgm:pt>
    <dgm:pt modelId="{CB1A645C-8A9F-4BA1-80A4-DF3B3164CD2A}" type="sibTrans" cxnId="{3DBF8806-C58B-45DC-BFE7-9720CB6BD109}">
      <dgm:prSet/>
      <dgm:spPr>
        <a:ln w="19050"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ru-RU" sz="1200"/>
        </a:p>
      </dgm:t>
    </dgm:pt>
    <dgm:pt modelId="{A239A9ED-5D9E-4316-9E98-4E4E6CD53B21}">
      <dgm:prSet phldrT="[Текст]" custT="1"/>
      <dgm:spPr>
        <a:gradFill flip="none" rotWithShape="0">
          <a:gsLst>
            <a:gs pos="0">
              <a:schemeClr val="accent2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2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3500000" scaled="1"/>
          <a:tileRect/>
        </a:gradFill>
      </dgm:spPr>
      <dgm:t>
        <a:bodyPr/>
        <a:lstStyle/>
        <a:p>
          <a:r>
            <a:rPr lang="ru-RU" sz="1200" smtClean="0"/>
            <a:t>Исполнение</a:t>
          </a:r>
          <a:endParaRPr lang="ru-RU" sz="1200" dirty="0"/>
        </a:p>
      </dgm:t>
    </dgm:pt>
    <dgm:pt modelId="{222C0C3E-6A1E-448D-B3EC-01BEAA75E7E8}" type="parTrans" cxnId="{5D055DF5-04A0-469F-AE7B-8059E466FCAB}">
      <dgm:prSet/>
      <dgm:spPr/>
      <dgm:t>
        <a:bodyPr/>
        <a:lstStyle/>
        <a:p>
          <a:endParaRPr lang="ru-RU" sz="1200"/>
        </a:p>
      </dgm:t>
    </dgm:pt>
    <dgm:pt modelId="{C4F8DD1A-5957-48CC-8610-CF1F40B07482}" type="sibTrans" cxnId="{5D055DF5-04A0-469F-AE7B-8059E466FCAB}">
      <dgm:prSet/>
      <dgm:spPr>
        <a:ln w="19050"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ru-RU" sz="1200"/>
        </a:p>
      </dgm:t>
    </dgm:pt>
    <dgm:pt modelId="{4BDF1658-B08C-4D23-9B29-5DBFFB6E8C87}">
      <dgm:prSet phldrT="[Текст]" custT="1"/>
      <dgm:spPr>
        <a:gradFill flip="none" rotWithShape="0">
          <a:gsLst>
            <a:gs pos="0">
              <a:schemeClr val="accent2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2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ru-RU" sz="1200" smtClean="0"/>
            <a:t>Контроль</a:t>
          </a:r>
          <a:endParaRPr lang="ru-RU" sz="1200" dirty="0"/>
        </a:p>
      </dgm:t>
    </dgm:pt>
    <dgm:pt modelId="{3F9BDCEF-B46E-450D-A492-4A6BF842090B}" type="parTrans" cxnId="{CD388CFD-AB82-4B99-9B24-347B0A64BBB9}">
      <dgm:prSet/>
      <dgm:spPr/>
      <dgm:t>
        <a:bodyPr/>
        <a:lstStyle/>
        <a:p>
          <a:endParaRPr lang="ru-RU" sz="1200"/>
        </a:p>
      </dgm:t>
    </dgm:pt>
    <dgm:pt modelId="{20B2782F-C4E1-4AA8-9269-9DF7AA0B3C2F}" type="sibTrans" cxnId="{CD388CFD-AB82-4B99-9B24-347B0A64BBB9}">
      <dgm:prSet/>
      <dgm:spPr>
        <a:ln w="19050"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ru-RU" sz="1200"/>
        </a:p>
      </dgm:t>
    </dgm:pt>
    <dgm:pt modelId="{B73CB2B4-7EE9-4B15-87E0-73A5F4039D3C}">
      <dgm:prSet phldrT="[Текст]" custT="1"/>
      <dgm:spPr>
        <a:gradFill flip="none" rotWithShape="0">
          <a:gsLst>
            <a:gs pos="0">
              <a:schemeClr val="accent2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2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shade val="100000"/>
                <a:satMod val="115000"/>
              </a:schemeClr>
            </a:gs>
          </a:gsLst>
          <a:path path="circle">
            <a:fillToRect t="100000" r="100000"/>
          </a:path>
          <a:tileRect l="-100000" b="-100000"/>
        </a:gradFill>
      </dgm:spPr>
      <dgm:t>
        <a:bodyPr/>
        <a:lstStyle/>
        <a:p>
          <a:r>
            <a:rPr lang="ru-RU" sz="1200" smtClean="0"/>
            <a:t>Анализ</a:t>
          </a:r>
          <a:endParaRPr lang="ru-RU" sz="1200" dirty="0"/>
        </a:p>
      </dgm:t>
    </dgm:pt>
    <dgm:pt modelId="{E88824A8-7C0E-4579-B502-B4927D673E2D}" type="parTrans" cxnId="{6F43C1AC-4E87-48E2-8837-0D7004E17528}">
      <dgm:prSet/>
      <dgm:spPr/>
      <dgm:t>
        <a:bodyPr/>
        <a:lstStyle/>
        <a:p>
          <a:endParaRPr lang="ru-RU" sz="1200"/>
        </a:p>
      </dgm:t>
    </dgm:pt>
    <dgm:pt modelId="{6EE1435F-6BC9-4958-A143-A7F0058A93F2}" type="sibTrans" cxnId="{6F43C1AC-4E87-48E2-8837-0D7004E17528}">
      <dgm:prSet/>
      <dgm:spPr>
        <a:ln w="19050"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ru-RU" sz="1200"/>
        </a:p>
      </dgm:t>
    </dgm:pt>
    <dgm:pt modelId="{6816F4F3-241C-4183-91AE-9A58B24A54E8}">
      <dgm:prSet phldrT="[Текст]" custT="1"/>
      <dgm:spPr>
        <a:gradFill flip="none" rotWithShape="0">
          <a:gsLst>
            <a:gs pos="0">
              <a:schemeClr val="accent2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2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shade val="100000"/>
                <a:satMod val="115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ru-RU" sz="1100" dirty="0" smtClean="0"/>
            <a:t>Воздействие, </a:t>
          </a:r>
          <a:br>
            <a:rPr lang="ru-RU" sz="1100" dirty="0" smtClean="0"/>
          </a:br>
          <a:r>
            <a:rPr lang="ru-RU" sz="1100" dirty="0" smtClean="0"/>
            <a:t>корректировка</a:t>
          </a:r>
          <a:endParaRPr lang="ru-RU" sz="1100" dirty="0"/>
        </a:p>
      </dgm:t>
    </dgm:pt>
    <dgm:pt modelId="{D1FE5CE3-9C97-4D04-934D-74A093944BAA}" type="parTrans" cxnId="{07D5584D-372E-4B6F-80AF-502CE95F4989}">
      <dgm:prSet/>
      <dgm:spPr/>
      <dgm:t>
        <a:bodyPr/>
        <a:lstStyle/>
        <a:p>
          <a:endParaRPr lang="ru-RU" sz="1200"/>
        </a:p>
      </dgm:t>
    </dgm:pt>
    <dgm:pt modelId="{0C0114BB-C92F-4CB9-8CAC-EF1BD01D7DF3}" type="sibTrans" cxnId="{07D5584D-372E-4B6F-80AF-502CE95F4989}">
      <dgm:prSet/>
      <dgm:spPr>
        <a:ln w="19050"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ru-RU" sz="1200"/>
        </a:p>
      </dgm:t>
    </dgm:pt>
    <dgm:pt modelId="{F234C097-4440-4175-AF54-E111C649CB7E}" type="pres">
      <dgm:prSet presAssocID="{E2C39969-DE21-47E9-B10C-513B3753EBB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F42700-E302-4FBE-BF36-66065349371F}" type="pres">
      <dgm:prSet presAssocID="{DF2C8C78-CD9C-467B-AEAE-3B5A1396554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CA79B2-E441-42D5-BC73-1F5BB08CF674}" type="pres">
      <dgm:prSet presAssocID="{DF2C8C78-CD9C-467B-AEAE-3B5A1396554A}" presName="spNode" presStyleCnt="0"/>
      <dgm:spPr/>
      <dgm:t>
        <a:bodyPr/>
        <a:lstStyle/>
        <a:p>
          <a:endParaRPr lang="ru-RU"/>
        </a:p>
      </dgm:t>
    </dgm:pt>
    <dgm:pt modelId="{20E85178-B347-4F7B-9F7E-60863F3AECD2}" type="pres">
      <dgm:prSet presAssocID="{7BD4D450-61F8-435C-89F3-6C30B1436278}" presName="sibTrans" presStyleLbl="sibTrans1D1" presStyleIdx="0" presStyleCnt="6"/>
      <dgm:spPr/>
      <dgm:t>
        <a:bodyPr/>
        <a:lstStyle/>
        <a:p>
          <a:endParaRPr lang="ru-RU"/>
        </a:p>
      </dgm:t>
    </dgm:pt>
    <dgm:pt modelId="{D85CBCC0-4F6D-494C-BC85-B8512DD9B369}" type="pres">
      <dgm:prSet presAssocID="{5794A19B-4CB7-4475-BD62-23C7DC18BD1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4C9D60-A02F-4E86-9F52-416C1DB6AB07}" type="pres">
      <dgm:prSet presAssocID="{5794A19B-4CB7-4475-BD62-23C7DC18BD11}" presName="spNode" presStyleCnt="0"/>
      <dgm:spPr/>
      <dgm:t>
        <a:bodyPr/>
        <a:lstStyle/>
        <a:p>
          <a:endParaRPr lang="ru-RU"/>
        </a:p>
      </dgm:t>
    </dgm:pt>
    <dgm:pt modelId="{1711053F-7E60-4DCE-A67D-504CD191E524}" type="pres">
      <dgm:prSet presAssocID="{CB1A645C-8A9F-4BA1-80A4-DF3B3164CD2A}" presName="sibTrans" presStyleLbl="sibTrans1D1" presStyleIdx="1" presStyleCnt="6"/>
      <dgm:spPr/>
      <dgm:t>
        <a:bodyPr/>
        <a:lstStyle/>
        <a:p>
          <a:endParaRPr lang="ru-RU"/>
        </a:p>
      </dgm:t>
    </dgm:pt>
    <dgm:pt modelId="{7BF6C45A-6F6D-4559-9F2C-43ADA5984A88}" type="pres">
      <dgm:prSet presAssocID="{A239A9ED-5D9E-4316-9E98-4E4E6CD53B2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4704FF-C745-44FC-828C-1D49194AE0E1}" type="pres">
      <dgm:prSet presAssocID="{A239A9ED-5D9E-4316-9E98-4E4E6CD53B21}" presName="spNode" presStyleCnt="0"/>
      <dgm:spPr/>
      <dgm:t>
        <a:bodyPr/>
        <a:lstStyle/>
        <a:p>
          <a:endParaRPr lang="ru-RU"/>
        </a:p>
      </dgm:t>
    </dgm:pt>
    <dgm:pt modelId="{0DA87609-8892-4724-8F8D-DB76E5DEA1D4}" type="pres">
      <dgm:prSet presAssocID="{C4F8DD1A-5957-48CC-8610-CF1F40B07482}" presName="sibTrans" presStyleLbl="sibTrans1D1" presStyleIdx="2" presStyleCnt="6"/>
      <dgm:spPr/>
      <dgm:t>
        <a:bodyPr/>
        <a:lstStyle/>
        <a:p>
          <a:endParaRPr lang="ru-RU"/>
        </a:p>
      </dgm:t>
    </dgm:pt>
    <dgm:pt modelId="{13BBDE11-1723-4FE5-99D6-C1D3A8EB8631}" type="pres">
      <dgm:prSet presAssocID="{4BDF1658-B08C-4D23-9B29-5DBFFB6E8C8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066B38-D6CE-46C1-8696-89850CCF4AE8}" type="pres">
      <dgm:prSet presAssocID="{4BDF1658-B08C-4D23-9B29-5DBFFB6E8C87}" presName="spNode" presStyleCnt="0"/>
      <dgm:spPr/>
      <dgm:t>
        <a:bodyPr/>
        <a:lstStyle/>
        <a:p>
          <a:endParaRPr lang="ru-RU"/>
        </a:p>
      </dgm:t>
    </dgm:pt>
    <dgm:pt modelId="{E73A211D-0E19-4B69-95D5-9E2AAB686B8E}" type="pres">
      <dgm:prSet presAssocID="{20B2782F-C4E1-4AA8-9269-9DF7AA0B3C2F}" presName="sibTrans" presStyleLbl="sibTrans1D1" presStyleIdx="3" presStyleCnt="6"/>
      <dgm:spPr/>
      <dgm:t>
        <a:bodyPr/>
        <a:lstStyle/>
        <a:p>
          <a:endParaRPr lang="ru-RU"/>
        </a:p>
      </dgm:t>
    </dgm:pt>
    <dgm:pt modelId="{BC113E4E-622E-4060-BD4A-F188A7BB3C70}" type="pres">
      <dgm:prSet presAssocID="{B73CB2B4-7EE9-4B15-87E0-73A5F4039D3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8BF968-9334-4A38-8C76-B58E3C9F6614}" type="pres">
      <dgm:prSet presAssocID="{B73CB2B4-7EE9-4B15-87E0-73A5F4039D3C}" presName="spNode" presStyleCnt="0"/>
      <dgm:spPr/>
      <dgm:t>
        <a:bodyPr/>
        <a:lstStyle/>
        <a:p>
          <a:endParaRPr lang="ru-RU"/>
        </a:p>
      </dgm:t>
    </dgm:pt>
    <dgm:pt modelId="{1F9A33C1-4EBE-42A8-B085-888D8112C39A}" type="pres">
      <dgm:prSet presAssocID="{6EE1435F-6BC9-4958-A143-A7F0058A93F2}" presName="sibTrans" presStyleLbl="sibTrans1D1" presStyleIdx="4" presStyleCnt="6"/>
      <dgm:spPr/>
      <dgm:t>
        <a:bodyPr/>
        <a:lstStyle/>
        <a:p>
          <a:endParaRPr lang="ru-RU"/>
        </a:p>
      </dgm:t>
    </dgm:pt>
    <dgm:pt modelId="{6630D908-3183-443D-BF79-52B06A998F68}" type="pres">
      <dgm:prSet presAssocID="{6816F4F3-241C-4183-91AE-9A58B24A54E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723FCC-2DD3-486A-8D5B-75329EFFE9E1}" type="pres">
      <dgm:prSet presAssocID="{6816F4F3-241C-4183-91AE-9A58B24A54E8}" presName="spNode" presStyleCnt="0"/>
      <dgm:spPr/>
      <dgm:t>
        <a:bodyPr/>
        <a:lstStyle/>
        <a:p>
          <a:endParaRPr lang="ru-RU"/>
        </a:p>
      </dgm:t>
    </dgm:pt>
    <dgm:pt modelId="{D2436141-3665-4C2E-A9D3-BD9FBCA2383E}" type="pres">
      <dgm:prSet presAssocID="{0C0114BB-C92F-4CB9-8CAC-EF1BD01D7DF3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6F43C1AC-4E87-48E2-8837-0D7004E17528}" srcId="{E2C39969-DE21-47E9-B10C-513B3753EBB5}" destId="{B73CB2B4-7EE9-4B15-87E0-73A5F4039D3C}" srcOrd="4" destOrd="0" parTransId="{E88824A8-7C0E-4579-B502-B4927D673E2D}" sibTransId="{6EE1435F-6BC9-4958-A143-A7F0058A93F2}"/>
    <dgm:cxn modelId="{47650454-9CFD-4E7A-BED1-D72512EE6A6E}" type="presOf" srcId="{DF2C8C78-CD9C-467B-AEAE-3B5A1396554A}" destId="{0EF42700-E302-4FBE-BF36-66065349371F}" srcOrd="0" destOrd="0" presId="urn:microsoft.com/office/officeart/2005/8/layout/cycle5"/>
    <dgm:cxn modelId="{FFFB4BD0-8377-474D-9FA4-F5317B859810}" type="presOf" srcId="{E2C39969-DE21-47E9-B10C-513B3753EBB5}" destId="{F234C097-4440-4175-AF54-E111C649CB7E}" srcOrd="0" destOrd="0" presId="urn:microsoft.com/office/officeart/2005/8/layout/cycle5"/>
    <dgm:cxn modelId="{5D055DF5-04A0-469F-AE7B-8059E466FCAB}" srcId="{E2C39969-DE21-47E9-B10C-513B3753EBB5}" destId="{A239A9ED-5D9E-4316-9E98-4E4E6CD53B21}" srcOrd="2" destOrd="0" parTransId="{222C0C3E-6A1E-448D-B3EC-01BEAA75E7E8}" sibTransId="{C4F8DD1A-5957-48CC-8610-CF1F40B07482}"/>
    <dgm:cxn modelId="{98C92FFC-6C38-4644-8418-ECFC404468A0}" type="presOf" srcId="{A239A9ED-5D9E-4316-9E98-4E4E6CD53B21}" destId="{7BF6C45A-6F6D-4559-9F2C-43ADA5984A88}" srcOrd="0" destOrd="0" presId="urn:microsoft.com/office/officeart/2005/8/layout/cycle5"/>
    <dgm:cxn modelId="{2392274F-176B-4ADB-AC47-9F67D2C97F76}" srcId="{E2C39969-DE21-47E9-B10C-513B3753EBB5}" destId="{DF2C8C78-CD9C-467B-AEAE-3B5A1396554A}" srcOrd="0" destOrd="0" parTransId="{6C8C0443-99D8-4C05-9C83-0C562E189C77}" sibTransId="{7BD4D450-61F8-435C-89F3-6C30B1436278}"/>
    <dgm:cxn modelId="{D2F63FA1-A7CD-4880-820D-4A5C5E9CC4B9}" type="presOf" srcId="{CB1A645C-8A9F-4BA1-80A4-DF3B3164CD2A}" destId="{1711053F-7E60-4DCE-A67D-504CD191E524}" srcOrd="0" destOrd="0" presId="urn:microsoft.com/office/officeart/2005/8/layout/cycle5"/>
    <dgm:cxn modelId="{1F3818ED-74C4-442F-84D7-F43DC6B13375}" type="presOf" srcId="{4BDF1658-B08C-4D23-9B29-5DBFFB6E8C87}" destId="{13BBDE11-1723-4FE5-99D6-C1D3A8EB8631}" srcOrd="0" destOrd="0" presId="urn:microsoft.com/office/officeart/2005/8/layout/cycle5"/>
    <dgm:cxn modelId="{A974D0EC-3778-44C9-BE03-33D249F130D3}" type="presOf" srcId="{0C0114BB-C92F-4CB9-8CAC-EF1BD01D7DF3}" destId="{D2436141-3665-4C2E-A9D3-BD9FBCA2383E}" srcOrd="0" destOrd="0" presId="urn:microsoft.com/office/officeart/2005/8/layout/cycle5"/>
    <dgm:cxn modelId="{07D5584D-372E-4B6F-80AF-502CE95F4989}" srcId="{E2C39969-DE21-47E9-B10C-513B3753EBB5}" destId="{6816F4F3-241C-4183-91AE-9A58B24A54E8}" srcOrd="5" destOrd="0" parTransId="{D1FE5CE3-9C97-4D04-934D-74A093944BAA}" sibTransId="{0C0114BB-C92F-4CB9-8CAC-EF1BD01D7DF3}"/>
    <dgm:cxn modelId="{17927C34-8D8E-4F55-910D-928303D0101F}" type="presOf" srcId="{C4F8DD1A-5957-48CC-8610-CF1F40B07482}" destId="{0DA87609-8892-4724-8F8D-DB76E5DEA1D4}" srcOrd="0" destOrd="0" presId="urn:microsoft.com/office/officeart/2005/8/layout/cycle5"/>
    <dgm:cxn modelId="{D6A69FE1-5904-43D0-A530-4504E0043984}" type="presOf" srcId="{B73CB2B4-7EE9-4B15-87E0-73A5F4039D3C}" destId="{BC113E4E-622E-4060-BD4A-F188A7BB3C70}" srcOrd="0" destOrd="0" presId="urn:microsoft.com/office/officeart/2005/8/layout/cycle5"/>
    <dgm:cxn modelId="{07390175-13E0-476A-A419-F03E710CD77F}" type="presOf" srcId="{5794A19B-4CB7-4475-BD62-23C7DC18BD11}" destId="{D85CBCC0-4F6D-494C-BC85-B8512DD9B369}" srcOrd="0" destOrd="0" presId="urn:microsoft.com/office/officeart/2005/8/layout/cycle5"/>
    <dgm:cxn modelId="{C1B4337F-44A1-4D4B-9126-F1CFFAB148A8}" type="presOf" srcId="{7BD4D450-61F8-435C-89F3-6C30B1436278}" destId="{20E85178-B347-4F7B-9F7E-60863F3AECD2}" srcOrd="0" destOrd="0" presId="urn:microsoft.com/office/officeart/2005/8/layout/cycle5"/>
    <dgm:cxn modelId="{CD388CFD-AB82-4B99-9B24-347B0A64BBB9}" srcId="{E2C39969-DE21-47E9-B10C-513B3753EBB5}" destId="{4BDF1658-B08C-4D23-9B29-5DBFFB6E8C87}" srcOrd="3" destOrd="0" parTransId="{3F9BDCEF-B46E-450D-A492-4A6BF842090B}" sibTransId="{20B2782F-C4E1-4AA8-9269-9DF7AA0B3C2F}"/>
    <dgm:cxn modelId="{21F79DB0-6BA9-4C65-85AF-36172B1C2D06}" type="presOf" srcId="{20B2782F-C4E1-4AA8-9269-9DF7AA0B3C2F}" destId="{E73A211D-0E19-4B69-95D5-9E2AAB686B8E}" srcOrd="0" destOrd="0" presId="urn:microsoft.com/office/officeart/2005/8/layout/cycle5"/>
    <dgm:cxn modelId="{AC916353-5992-4A1B-9D07-26D78E8B3602}" type="presOf" srcId="{6816F4F3-241C-4183-91AE-9A58B24A54E8}" destId="{6630D908-3183-443D-BF79-52B06A998F68}" srcOrd="0" destOrd="0" presId="urn:microsoft.com/office/officeart/2005/8/layout/cycle5"/>
    <dgm:cxn modelId="{1EDE3CFC-1560-4ADB-ACE8-89D0175E93E3}" type="presOf" srcId="{6EE1435F-6BC9-4958-A143-A7F0058A93F2}" destId="{1F9A33C1-4EBE-42A8-B085-888D8112C39A}" srcOrd="0" destOrd="0" presId="urn:microsoft.com/office/officeart/2005/8/layout/cycle5"/>
    <dgm:cxn modelId="{3DBF8806-C58B-45DC-BFE7-9720CB6BD109}" srcId="{E2C39969-DE21-47E9-B10C-513B3753EBB5}" destId="{5794A19B-4CB7-4475-BD62-23C7DC18BD11}" srcOrd="1" destOrd="0" parTransId="{85AD0C77-5633-4DC6-967E-62B3D27F2FBF}" sibTransId="{CB1A645C-8A9F-4BA1-80A4-DF3B3164CD2A}"/>
    <dgm:cxn modelId="{B927740C-AEDD-49DF-AEBF-BA25542162F5}" type="presParOf" srcId="{F234C097-4440-4175-AF54-E111C649CB7E}" destId="{0EF42700-E302-4FBE-BF36-66065349371F}" srcOrd="0" destOrd="0" presId="urn:microsoft.com/office/officeart/2005/8/layout/cycle5"/>
    <dgm:cxn modelId="{3E16FD1C-9221-4C7C-A064-6B755422B667}" type="presParOf" srcId="{F234C097-4440-4175-AF54-E111C649CB7E}" destId="{A0CA79B2-E441-42D5-BC73-1F5BB08CF674}" srcOrd="1" destOrd="0" presId="urn:microsoft.com/office/officeart/2005/8/layout/cycle5"/>
    <dgm:cxn modelId="{E846F39C-9543-4754-9B2D-97818E908150}" type="presParOf" srcId="{F234C097-4440-4175-AF54-E111C649CB7E}" destId="{20E85178-B347-4F7B-9F7E-60863F3AECD2}" srcOrd="2" destOrd="0" presId="urn:microsoft.com/office/officeart/2005/8/layout/cycle5"/>
    <dgm:cxn modelId="{5F9E5209-8568-4B6A-9B91-5996C2E49488}" type="presParOf" srcId="{F234C097-4440-4175-AF54-E111C649CB7E}" destId="{D85CBCC0-4F6D-494C-BC85-B8512DD9B369}" srcOrd="3" destOrd="0" presId="urn:microsoft.com/office/officeart/2005/8/layout/cycle5"/>
    <dgm:cxn modelId="{35BDD81E-6646-4EBA-9138-55CB9CAC7B92}" type="presParOf" srcId="{F234C097-4440-4175-AF54-E111C649CB7E}" destId="{D24C9D60-A02F-4E86-9F52-416C1DB6AB07}" srcOrd="4" destOrd="0" presId="urn:microsoft.com/office/officeart/2005/8/layout/cycle5"/>
    <dgm:cxn modelId="{0D5CA542-9B58-4993-A956-81C34643AFEA}" type="presParOf" srcId="{F234C097-4440-4175-AF54-E111C649CB7E}" destId="{1711053F-7E60-4DCE-A67D-504CD191E524}" srcOrd="5" destOrd="0" presId="urn:microsoft.com/office/officeart/2005/8/layout/cycle5"/>
    <dgm:cxn modelId="{B21E11E0-98E2-4465-A438-B9097F81A30C}" type="presParOf" srcId="{F234C097-4440-4175-AF54-E111C649CB7E}" destId="{7BF6C45A-6F6D-4559-9F2C-43ADA5984A88}" srcOrd="6" destOrd="0" presId="urn:microsoft.com/office/officeart/2005/8/layout/cycle5"/>
    <dgm:cxn modelId="{3FFEB00F-AFD8-458C-B99A-0DA93867790B}" type="presParOf" srcId="{F234C097-4440-4175-AF54-E111C649CB7E}" destId="{8C4704FF-C745-44FC-828C-1D49194AE0E1}" srcOrd="7" destOrd="0" presId="urn:microsoft.com/office/officeart/2005/8/layout/cycle5"/>
    <dgm:cxn modelId="{E5C00279-7597-4AE6-BFCB-E46115FAE879}" type="presParOf" srcId="{F234C097-4440-4175-AF54-E111C649CB7E}" destId="{0DA87609-8892-4724-8F8D-DB76E5DEA1D4}" srcOrd="8" destOrd="0" presId="urn:microsoft.com/office/officeart/2005/8/layout/cycle5"/>
    <dgm:cxn modelId="{35ABDCEE-94E3-49DB-9769-DB66700D3409}" type="presParOf" srcId="{F234C097-4440-4175-AF54-E111C649CB7E}" destId="{13BBDE11-1723-4FE5-99D6-C1D3A8EB8631}" srcOrd="9" destOrd="0" presId="urn:microsoft.com/office/officeart/2005/8/layout/cycle5"/>
    <dgm:cxn modelId="{5D90324C-5038-4506-8658-B0FA18EFAA34}" type="presParOf" srcId="{F234C097-4440-4175-AF54-E111C649CB7E}" destId="{47066B38-D6CE-46C1-8696-89850CCF4AE8}" srcOrd="10" destOrd="0" presId="urn:microsoft.com/office/officeart/2005/8/layout/cycle5"/>
    <dgm:cxn modelId="{F937733A-1D16-4028-A2D8-B8920FC8C2D7}" type="presParOf" srcId="{F234C097-4440-4175-AF54-E111C649CB7E}" destId="{E73A211D-0E19-4B69-95D5-9E2AAB686B8E}" srcOrd="11" destOrd="0" presId="urn:microsoft.com/office/officeart/2005/8/layout/cycle5"/>
    <dgm:cxn modelId="{AF78C6D5-13E1-4F7A-AE80-ACC928EB6F8F}" type="presParOf" srcId="{F234C097-4440-4175-AF54-E111C649CB7E}" destId="{BC113E4E-622E-4060-BD4A-F188A7BB3C70}" srcOrd="12" destOrd="0" presId="urn:microsoft.com/office/officeart/2005/8/layout/cycle5"/>
    <dgm:cxn modelId="{D28C959C-B1A6-4530-9C53-F7B6FF0C1381}" type="presParOf" srcId="{F234C097-4440-4175-AF54-E111C649CB7E}" destId="{2E8BF968-9334-4A38-8C76-B58E3C9F6614}" srcOrd="13" destOrd="0" presId="urn:microsoft.com/office/officeart/2005/8/layout/cycle5"/>
    <dgm:cxn modelId="{D2353380-29B8-4575-8CAA-5E5A3331C42B}" type="presParOf" srcId="{F234C097-4440-4175-AF54-E111C649CB7E}" destId="{1F9A33C1-4EBE-42A8-B085-888D8112C39A}" srcOrd="14" destOrd="0" presId="urn:microsoft.com/office/officeart/2005/8/layout/cycle5"/>
    <dgm:cxn modelId="{435CFA4B-94F7-4FE2-A24F-5914901A8CDD}" type="presParOf" srcId="{F234C097-4440-4175-AF54-E111C649CB7E}" destId="{6630D908-3183-443D-BF79-52B06A998F68}" srcOrd="15" destOrd="0" presId="urn:microsoft.com/office/officeart/2005/8/layout/cycle5"/>
    <dgm:cxn modelId="{2138DA84-1C6D-4FE0-B27C-FE6513C9A760}" type="presParOf" srcId="{F234C097-4440-4175-AF54-E111C649CB7E}" destId="{62723FCC-2DD3-486A-8D5B-75329EFFE9E1}" srcOrd="16" destOrd="0" presId="urn:microsoft.com/office/officeart/2005/8/layout/cycle5"/>
    <dgm:cxn modelId="{B3C1CDEB-2ED2-40E4-A228-1E0B68A1D3D2}" type="presParOf" srcId="{F234C097-4440-4175-AF54-E111C649CB7E}" destId="{D2436141-3665-4C2E-A9D3-BD9FBCA2383E}" srcOrd="17" destOrd="0" presId="urn:microsoft.com/office/officeart/2005/8/layout/cycle5"/>
  </dgm:cxnLst>
  <dgm:bg>
    <a:noFill/>
  </dgm:bg>
  <dgm:whole>
    <a:ln>
      <a:noFill/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CBC229-592B-4D47-AA31-B40D587409D4}" type="doc">
      <dgm:prSet loTypeId="urn:microsoft.com/office/officeart/2005/8/layout/default" loCatId="list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F0D21DA0-2C2D-46BE-85D5-3584CB6DCA41}">
      <dgm:prSet phldrT="[Текст]"/>
      <dgm:spPr/>
      <dgm:t>
        <a:bodyPr/>
        <a:lstStyle/>
        <a:p>
          <a:r>
            <a:rPr lang="ru-RU" dirty="0" smtClean="0"/>
            <a:t>по </a:t>
          </a:r>
          <a:r>
            <a:rPr lang="ru-RU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бюджетным статьям</a:t>
          </a:r>
          <a:endParaRPr lang="ru-RU" b="1" dirty="0">
            <a:solidFill>
              <a:schemeClr val="accent3">
                <a:lumMod val="60000"/>
                <a:lumOff val="40000"/>
              </a:schemeClr>
            </a:solidFill>
          </a:endParaRPr>
        </a:p>
      </dgm:t>
    </dgm:pt>
    <dgm:pt modelId="{35930019-A4CB-4207-B692-F7BB9DB2C9D2}" type="parTrans" cxnId="{A701F31A-A471-4C6C-973D-FF12F8F456CA}">
      <dgm:prSet/>
      <dgm:spPr/>
      <dgm:t>
        <a:bodyPr/>
        <a:lstStyle/>
        <a:p>
          <a:endParaRPr lang="ru-RU"/>
        </a:p>
      </dgm:t>
    </dgm:pt>
    <dgm:pt modelId="{6CEAB419-A18F-41AF-B1FC-93286B8BE387}" type="sibTrans" cxnId="{A701F31A-A471-4C6C-973D-FF12F8F456CA}">
      <dgm:prSet/>
      <dgm:spPr/>
      <dgm:t>
        <a:bodyPr/>
        <a:lstStyle/>
        <a:p>
          <a:endParaRPr lang="ru-RU"/>
        </a:p>
      </dgm:t>
    </dgm:pt>
    <dgm:pt modelId="{60435598-02EE-4A61-B7FB-2E145F470F9C}">
      <dgm:prSet/>
      <dgm:spPr/>
      <dgm:t>
        <a:bodyPr/>
        <a:lstStyle/>
        <a:p>
          <a:r>
            <a:rPr lang="ru-RU" dirty="0" smtClean="0"/>
            <a:t>по </a:t>
          </a:r>
          <a:r>
            <a:rPr lang="ru-RU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проектам</a:t>
          </a:r>
          <a:r>
            <a:rPr lang="ru-RU" dirty="0" smtClean="0"/>
            <a:t> (направлениям и видам деятельности);</a:t>
          </a:r>
          <a:endParaRPr lang="ru-RU" dirty="0"/>
        </a:p>
      </dgm:t>
    </dgm:pt>
    <dgm:pt modelId="{17DDD198-839A-4A69-AA57-074BDCECBBDE}" type="parTrans" cxnId="{E777F0F0-BDE0-4411-9AF2-C71004D55B1D}">
      <dgm:prSet/>
      <dgm:spPr/>
      <dgm:t>
        <a:bodyPr/>
        <a:lstStyle/>
        <a:p>
          <a:endParaRPr lang="ru-RU"/>
        </a:p>
      </dgm:t>
    </dgm:pt>
    <dgm:pt modelId="{D95C098C-54DC-4E2C-BB1C-55051FC86169}" type="sibTrans" cxnId="{E777F0F0-BDE0-4411-9AF2-C71004D55B1D}">
      <dgm:prSet/>
      <dgm:spPr/>
      <dgm:t>
        <a:bodyPr/>
        <a:lstStyle/>
        <a:p>
          <a:endParaRPr lang="ru-RU"/>
        </a:p>
      </dgm:t>
    </dgm:pt>
    <dgm:pt modelId="{D3B5D2A2-8BEB-40DF-93BB-B1843F99A3E5}">
      <dgm:prSet/>
      <dgm:spPr/>
      <dgm:t>
        <a:bodyPr/>
        <a:lstStyle/>
        <a:p>
          <a:r>
            <a:rPr lang="ru-RU" dirty="0" smtClean="0"/>
            <a:t>по </a:t>
          </a:r>
          <a:r>
            <a:rPr lang="ru-RU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подразделениям</a:t>
          </a:r>
          <a:r>
            <a:rPr lang="ru-RU" dirty="0" smtClean="0"/>
            <a:t> (центрам финансовой ответственности);</a:t>
          </a:r>
          <a:endParaRPr lang="ru-RU" dirty="0"/>
        </a:p>
      </dgm:t>
    </dgm:pt>
    <dgm:pt modelId="{48F0DA98-F9FA-4E40-93D5-AEEB96C33411}" type="parTrans" cxnId="{7B1E21BF-EB39-4632-808E-6BEF94B8AD0D}">
      <dgm:prSet/>
      <dgm:spPr/>
      <dgm:t>
        <a:bodyPr/>
        <a:lstStyle/>
        <a:p>
          <a:endParaRPr lang="ru-RU"/>
        </a:p>
      </dgm:t>
    </dgm:pt>
    <dgm:pt modelId="{1B5C9574-A71F-47C5-8BE4-71EB2CA30944}" type="sibTrans" cxnId="{7B1E21BF-EB39-4632-808E-6BEF94B8AD0D}">
      <dgm:prSet/>
      <dgm:spPr/>
      <dgm:t>
        <a:bodyPr/>
        <a:lstStyle/>
        <a:p>
          <a:endParaRPr lang="ru-RU"/>
        </a:p>
      </dgm:t>
    </dgm:pt>
    <dgm:pt modelId="{12B682F7-3BE5-46B8-9869-FE358661B765}">
      <dgm:prSet/>
      <dgm:spPr/>
      <dgm:t>
        <a:bodyPr/>
        <a:lstStyle/>
        <a:p>
          <a:r>
            <a:rPr lang="ru-RU" dirty="0" smtClean="0"/>
            <a:t>по </a:t>
          </a:r>
          <a:r>
            <a:rPr lang="ru-RU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контрагентам</a:t>
          </a:r>
          <a:r>
            <a:rPr lang="ru-RU" dirty="0" smtClean="0"/>
            <a:t> (организациям, группам организаций и контактных лиц);</a:t>
          </a:r>
          <a:endParaRPr lang="ru-RU" dirty="0"/>
        </a:p>
      </dgm:t>
    </dgm:pt>
    <dgm:pt modelId="{4BEFF430-160D-471B-A5C4-AAC5948980F3}" type="parTrans" cxnId="{4E848206-1056-40CE-A87A-C78F1C9289DD}">
      <dgm:prSet/>
      <dgm:spPr/>
      <dgm:t>
        <a:bodyPr/>
        <a:lstStyle/>
        <a:p>
          <a:endParaRPr lang="ru-RU"/>
        </a:p>
      </dgm:t>
    </dgm:pt>
    <dgm:pt modelId="{E42EDEE2-3125-4BE0-8308-3382FFEC8AAC}" type="sibTrans" cxnId="{4E848206-1056-40CE-A87A-C78F1C9289DD}">
      <dgm:prSet/>
      <dgm:spPr/>
      <dgm:t>
        <a:bodyPr/>
        <a:lstStyle/>
        <a:p>
          <a:endParaRPr lang="ru-RU"/>
        </a:p>
      </dgm:t>
    </dgm:pt>
    <dgm:pt modelId="{9C29E612-43CB-41DD-8219-5D36A2064979}">
      <dgm:prSet/>
      <dgm:spPr/>
      <dgm:t>
        <a:bodyPr/>
        <a:lstStyle/>
        <a:p>
          <a:r>
            <a:rPr lang="ru-RU" dirty="0" smtClean="0"/>
            <a:t>по </a:t>
          </a:r>
          <a:r>
            <a:rPr lang="ru-RU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счетам</a:t>
          </a:r>
          <a:r>
            <a:rPr lang="ru-RU" dirty="0" smtClean="0"/>
            <a:t>;</a:t>
          </a:r>
          <a:endParaRPr lang="ru-RU" dirty="0"/>
        </a:p>
      </dgm:t>
    </dgm:pt>
    <dgm:pt modelId="{3E052566-D499-408C-9C87-A0A5325255E8}" type="parTrans" cxnId="{42D9F8CA-C340-4573-B14C-282D0B5765FE}">
      <dgm:prSet/>
      <dgm:spPr/>
      <dgm:t>
        <a:bodyPr/>
        <a:lstStyle/>
        <a:p>
          <a:endParaRPr lang="ru-RU"/>
        </a:p>
      </dgm:t>
    </dgm:pt>
    <dgm:pt modelId="{76D29D3E-7485-4301-BEA3-14220E94A87B}" type="sibTrans" cxnId="{42D9F8CA-C340-4573-B14C-282D0B5765FE}">
      <dgm:prSet/>
      <dgm:spPr/>
      <dgm:t>
        <a:bodyPr/>
        <a:lstStyle/>
        <a:p>
          <a:endParaRPr lang="ru-RU"/>
        </a:p>
      </dgm:t>
    </dgm:pt>
    <dgm:pt modelId="{C11AD6BA-BDCE-45AC-8B40-C94A4C9F753F}">
      <dgm:prSet/>
      <dgm:spPr/>
      <dgm:t>
        <a:bodyPr/>
        <a:lstStyle/>
        <a:p>
          <a:r>
            <a:rPr lang="ru-RU" dirty="0" smtClean="0"/>
            <a:t>по </a:t>
          </a:r>
          <a:r>
            <a:rPr lang="ru-RU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договорам</a:t>
          </a:r>
          <a:r>
            <a:rPr lang="ru-RU" dirty="0" smtClean="0"/>
            <a:t> (в связке с программным модулем «Экспресс-Договоры»).</a:t>
          </a:r>
          <a:endParaRPr lang="ru-RU" dirty="0"/>
        </a:p>
      </dgm:t>
    </dgm:pt>
    <dgm:pt modelId="{458F667F-133D-4C08-9059-41E9633427CB}" type="parTrans" cxnId="{A68A094C-8770-4BA2-B3D6-9A7803234588}">
      <dgm:prSet/>
      <dgm:spPr/>
      <dgm:t>
        <a:bodyPr/>
        <a:lstStyle/>
        <a:p>
          <a:endParaRPr lang="ru-RU"/>
        </a:p>
      </dgm:t>
    </dgm:pt>
    <dgm:pt modelId="{05210113-E7C1-410A-AE13-C05D1EFE778E}" type="sibTrans" cxnId="{A68A094C-8770-4BA2-B3D6-9A7803234588}">
      <dgm:prSet/>
      <dgm:spPr/>
      <dgm:t>
        <a:bodyPr/>
        <a:lstStyle/>
        <a:p>
          <a:endParaRPr lang="ru-RU"/>
        </a:p>
      </dgm:t>
    </dgm:pt>
    <dgm:pt modelId="{BED464F4-348C-42C3-9A06-9D3A7A4F49A4}" type="pres">
      <dgm:prSet presAssocID="{2ACBC229-592B-4D47-AA31-B40D587409D4}" presName="diagram" presStyleCnt="0">
        <dgm:presLayoutVars>
          <dgm:dir/>
          <dgm:resizeHandles val="exact"/>
        </dgm:presLayoutVars>
      </dgm:prSet>
      <dgm:spPr/>
    </dgm:pt>
    <dgm:pt modelId="{2992C895-409A-4F3F-A422-6167C75D1BE0}" type="pres">
      <dgm:prSet presAssocID="{F0D21DA0-2C2D-46BE-85D5-3584CB6DCA4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0B18B-045A-42F0-B12D-62C4256241A5}" type="pres">
      <dgm:prSet presAssocID="{6CEAB419-A18F-41AF-B1FC-93286B8BE387}" presName="sibTrans" presStyleCnt="0"/>
      <dgm:spPr/>
    </dgm:pt>
    <dgm:pt modelId="{AD3A5483-5CB3-4BE8-8FC0-14152B80694C}" type="pres">
      <dgm:prSet presAssocID="{60435598-02EE-4A61-B7FB-2E145F470F9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849D9E-24C1-4C55-B62B-C8D563E7D67E}" type="pres">
      <dgm:prSet presAssocID="{D95C098C-54DC-4E2C-BB1C-55051FC86169}" presName="sibTrans" presStyleCnt="0"/>
      <dgm:spPr/>
    </dgm:pt>
    <dgm:pt modelId="{97A13BBC-3F38-4663-94E9-B940F2D3940D}" type="pres">
      <dgm:prSet presAssocID="{D3B5D2A2-8BEB-40DF-93BB-B1843F99A3E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F49B91-289C-40C9-965A-A43E304C7407}" type="pres">
      <dgm:prSet presAssocID="{1B5C9574-A71F-47C5-8BE4-71EB2CA30944}" presName="sibTrans" presStyleCnt="0"/>
      <dgm:spPr/>
    </dgm:pt>
    <dgm:pt modelId="{7310035E-280C-4C48-ADC6-FDB41BF3C26A}" type="pres">
      <dgm:prSet presAssocID="{12B682F7-3BE5-46B8-9869-FE358661B76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6416D1-EA62-47E4-83E9-49F7E128CE72}" type="pres">
      <dgm:prSet presAssocID="{E42EDEE2-3125-4BE0-8308-3382FFEC8AAC}" presName="sibTrans" presStyleCnt="0"/>
      <dgm:spPr/>
    </dgm:pt>
    <dgm:pt modelId="{3298F0BC-036D-404D-82DD-1E57E70FD937}" type="pres">
      <dgm:prSet presAssocID="{9C29E612-43CB-41DD-8219-5D36A206497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426597-2A86-496D-82FF-6AA90E7C876D}" type="pres">
      <dgm:prSet presAssocID="{76D29D3E-7485-4301-BEA3-14220E94A87B}" presName="sibTrans" presStyleCnt="0"/>
      <dgm:spPr/>
    </dgm:pt>
    <dgm:pt modelId="{64478C35-BFA1-42E5-8CAD-8A71C5F85C07}" type="pres">
      <dgm:prSet presAssocID="{C11AD6BA-BDCE-45AC-8B40-C94A4C9F753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14C7B1-8A58-4239-8399-54A75695CA4A}" type="presOf" srcId="{2ACBC229-592B-4D47-AA31-B40D587409D4}" destId="{BED464F4-348C-42C3-9A06-9D3A7A4F49A4}" srcOrd="0" destOrd="0" presId="urn:microsoft.com/office/officeart/2005/8/layout/default"/>
    <dgm:cxn modelId="{E72DA72C-D9C5-4A7A-937F-614BA53D8824}" type="presOf" srcId="{F0D21DA0-2C2D-46BE-85D5-3584CB6DCA41}" destId="{2992C895-409A-4F3F-A422-6167C75D1BE0}" srcOrd="0" destOrd="0" presId="urn:microsoft.com/office/officeart/2005/8/layout/default"/>
    <dgm:cxn modelId="{7B1E21BF-EB39-4632-808E-6BEF94B8AD0D}" srcId="{2ACBC229-592B-4D47-AA31-B40D587409D4}" destId="{D3B5D2A2-8BEB-40DF-93BB-B1843F99A3E5}" srcOrd="2" destOrd="0" parTransId="{48F0DA98-F9FA-4E40-93D5-AEEB96C33411}" sibTransId="{1B5C9574-A71F-47C5-8BE4-71EB2CA30944}"/>
    <dgm:cxn modelId="{E4855C39-81B9-4E32-9FE0-B2E787EEAFC1}" type="presOf" srcId="{9C29E612-43CB-41DD-8219-5D36A2064979}" destId="{3298F0BC-036D-404D-82DD-1E57E70FD937}" srcOrd="0" destOrd="0" presId="urn:microsoft.com/office/officeart/2005/8/layout/default"/>
    <dgm:cxn modelId="{A701F31A-A471-4C6C-973D-FF12F8F456CA}" srcId="{2ACBC229-592B-4D47-AA31-B40D587409D4}" destId="{F0D21DA0-2C2D-46BE-85D5-3584CB6DCA41}" srcOrd="0" destOrd="0" parTransId="{35930019-A4CB-4207-B692-F7BB9DB2C9D2}" sibTransId="{6CEAB419-A18F-41AF-B1FC-93286B8BE387}"/>
    <dgm:cxn modelId="{E777F0F0-BDE0-4411-9AF2-C71004D55B1D}" srcId="{2ACBC229-592B-4D47-AA31-B40D587409D4}" destId="{60435598-02EE-4A61-B7FB-2E145F470F9C}" srcOrd="1" destOrd="0" parTransId="{17DDD198-839A-4A69-AA57-074BDCECBBDE}" sibTransId="{D95C098C-54DC-4E2C-BB1C-55051FC86169}"/>
    <dgm:cxn modelId="{DEA1AD79-7F28-4F0F-A09B-80B41D93853C}" type="presOf" srcId="{D3B5D2A2-8BEB-40DF-93BB-B1843F99A3E5}" destId="{97A13BBC-3F38-4663-94E9-B940F2D3940D}" srcOrd="0" destOrd="0" presId="urn:microsoft.com/office/officeart/2005/8/layout/default"/>
    <dgm:cxn modelId="{8A2E238C-60E3-4C59-BB52-C1E602690B89}" type="presOf" srcId="{12B682F7-3BE5-46B8-9869-FE358661B765}" destId="{7310035E-280C-4C48-ADC6-FDB41BF3C26A}" srcOrd="0" destOrd="0" presId="urn:microsoft.com/office/officeart/2005/8/layout/default"/>
    <dgm:cxn modelId="{73BB5BEC-661E-409A-BF0E-1E041BE3C3CD}" type="presOf" srcId="{C11AD6BA-BDCE-45AC-8B40-C94A4C9F753F}" destId="{64478C35-BFA1-42E5-8CAD-8A71C5F85C07}" srcOrd="0" destOrd="0" presId="urn:microsoft.com/office/officeart/2005/8/layout/default"/>
    <dgm:cxn modelId="{461C7D71-F4DF-40DE-9AC7-15C5749C201E}" type="presOf" srcId="{60435598-02EE-4A61-B7FB-2E145F470F9C}" destId="{AD3A5483-5CB3-4BE8-8FC0-14152B80694C}" srcOrd="0" destOrd="0" presId="urn:microsoft.com/office/officeart/2005/8/layout/default"/>
    <dgm:cxn modelId="{A68A094C-8770-4BA2-B3D6-9A7803234588}" srcId="{2ACBC229-592B-4D47-AA31-B40D587409D4}" destId="{C11AD6BA-BDCE-45AC-8B40-C94A4C9F753F}" srcOrd="5" destOrd="0" parTransId="{458F667F-133D-4C08-9059-41E9633427CB}" sibTransId="{05210113-E7C1-410A-AE13-C05D1EFE778E}"/>
    <dgm:cxn modelId="{4E848206-1056-40CE-A87A-C78F1C9289DD}" srcId="{2ACBC229-592B-4D47-AA31-B40D587409D4}" destId="{12B682F7-3BE5-46B8-9869-FE358661B765}" srcOrd="3" destOrd="0" parTransId="{4BEFF430-160D-471B-A5C4-AAC5948980F3}" sibTransId="{E42EDEE2-3125-4BE0-8308-3382FFEC8AAC}"/>
    <dgm:cxn modelId="{42D9F8CA-C340-4573-B14C-282D0B5765FE}" srcId="{2ACBC229-592B-4D47-AA31-B40D587409D4}" destId="{9C29E612-43CB-41DD-8219-5D36A2064979}" srcOrd="4" destOrd="0" parTransId="{3E052566-D499-408C-9C87-A0A5325255E8}" sibTransId="{76D29D3E-7485-4301-BEA3-14220E94A87B}"/>
    <dgm:cxn modelId="{9E3DDE48-BB82-4681-9D68-A48F5D93B6A7}" type="presParOf" srcId="{BED464F4-348C-42C3-9A06-9D3A7A4F49A4}" destId="{2992C895-409A-4F3F-A422-6167C75D1BE0}" srcOrd="0" destOrd="0" presId="urn:microsoft.com/office/officeart/2005/8/layout/default"/>
    <dgm:cxn modelId="{E88E456C-B5AB-45BA-BEEA-28CD1658D713}" type="presParOf" srcId="{BED464F4-348C-42C3-9A06-9D3A7A4F49A4}" destId="{B070B18B-045A-42F0-B12D-62C4256241A5}" srcOrd="1" destOrd="0" presId="urn:microsoft.com/office/officeart/2005/8/layout/default"/>
    <dgm:cxn modelId="{51F269CC-B018-4143-9622-3127FC243889}" type="presParOf" srcId="{BED464F4-348C-42C3-9A06-9D3A7A4F49A4}" destId="{AD3A5483-5CB3-4BE8-8FC0-14152B80694C}" srcOrd="2" destOrd="0" presId="urn:microsoft.com/office/officeart/2005/8/layout/default"/>
    <dgm:cxn modelId="{7C210AA0-2F76-448F-A5D4-BA01F41C08BB}" type="presParOf" srcId="{BED464F4-348C-42C3-9A06-9D3A7A4F49A4}" destId="{8D849D9E-24C1-4C55-B62B-C8D563E7D67E}" srcOrd="3" destOrd="0" presId="urn:microsoft.com/office/officeart/2005/8/layout/default"/>
    <dgm:cxn modelId="{CC640F4F-9065-4907-89D6-8EB88BA20C26}" type="presParOf" srcId="{BED464F4-348C-42C3-9A06-9D3A7A4F49A4}" destId="{97A13BBC-3F38-4663-94E9-B940F2D3940D}" srcOrd="4" destOrd="0" presId="urn:microsoft.com/office/officeart/2005/8/layout/default"/>
    <dgm:cxn modelId="{81C214DA-4DDA-40E9-9547-BDE0C345C698}" type="presParOf" srcId="{BED464F4-348C-42C3-9A06-9D3A7A4F49A4}" destId="{ACF49B91-289C-40C9-965A-A43E304C7407}" srcOrd="5" destOrd="0" presId="urn:microsoft.com/office/officeart/2005/8/layout/default"/>
    <dgm:cxn modelId="{0D4FFFAB-AC5A-4408-80FE-85856A8D8A4C}" type="presParOf" srcId="{BED464F4-348C-42C3-9A06-9D3A7A4F49A4}" destId="{7310035E-280C-4C48-ADC6-FDB41BF3C26A}" srcOrd="6" destOrd="0" presId="urn:microsoft.com/office/officeart/2005/8/layout/default"/>
    <dgm:cxn modelId="{E077F51E-C7AA-4E2F-867C-0450D5B99613}" type="presParOf" srcId="{BED464F4-348C-42C3-9A06-9D3A7A4F49A4}" destId="{EF6416D1-EA62-47E4-83E9-49F7E128CE72}" srcOrd="7" destOrd="0" presId="urn:microsoft.com/office/officeart/2005/8/layout/default"/>
    <dgm:cxn modelId="{D67A132F-1257-47A0-A102-DB77D9B49A3B}" type="presParOf" srcId="{BED464F4-348C-42C3-9A06-9D3A7A4F49A4}" destId="{3298F0BC-036D-404D-82DD-1E57E70FD937}" srcOrd="8" destOrd="0" presId="urn:microsoft.com/office/officeart/2005/8/layout/default"/>
    <dgm:cxn modelId="{9A6403AD-2849-4AE6-BDD2-7B9659011918}" type="presParOf" srcId="{BED464F4-348C-42C3-9A06-9D3A7A4F49A4}" destId="{9C426597-2A86-496D-82FF-6AA90E7C876D}" srcOrd="9" destOrd="0" presId="urn:microsoft.com/office/officeart/2005/8/layout/default"/>
    <dgm:cxn modelId="{BC87288E-F908-4F94-89EB-70C3075A2C78}" type="presParOf" srcId="{BED464F4-348C-42C3-9A06-9D3A7A4F49A4}" destId="{64478C35-BFA1-42E5-8CAD-8A71C5F85C07}" srcOrd="10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98E5E4-D79E-4CF4-816D-2D3131DFB2A9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1C092D8-7100-4854-A6E9-3FD7BAF934FD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44602825-0EEF-44DC-BB41-F494B160F80B}" type="parTrans" cxnId="{0B5A3E11-8E13-4C97-98FB-74376A927616}">
      <dgm:prSet/>
      <dgm:spPr/>
      <dgm:t>
        <a:bodyPr/>
        <a:lstStyle/>
        <a:p>
          <a:endParaRPr lang="ru-RU"/>
        </a:p>
      </dgm:t>
    </dgm:pt>
    <dgm:pt modelId="{EAE1F0E9-E0BB-4646-9089-4F371623B54B}" type="sibTrans" cxnId="{0B5A3E11-8E13-4C97-98FB-74376A927616}">
      <dgm:prSet/>
      <dgm:spPr/>
      <dgm:t>
        <a:bodyPr/>
        <a:lstStyle/>
        <a:p>
          <a:endParaRPr lang="ru-RU"/>
        </a:p>
      </dgm:t>
    </dgm:pt>
    <dgm:pt modelId="{61938921-A889-4CF2-A270-B58827AB2FC6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1CF44766-0952-4783-8A60-D09530D1963C}" type="parTrans" cxnId="{11B577C9-C447-4252-BC57-6B174C0F462A}">
      <dgm:prSet/>
      <dgm:spPr/>
      <dgm:t>
        <a:bodyPr/>
        <a:lstStyle/>
        <a:p>
          <a:endParaRPr lang="ru-RU"/>
        </a:p>
      </dgm:t>
    </dgm:pt>
    <dgm:pt modelId="{C78786BA-513A-4D55-BACD-E5627D2EB44E}" type="sibTrans" cxnId="{11B577C9-C447-4252-BC57-6B174C0F462A}">
      <dgm:prSet/>
      <dgm:spPr/>
      <dgm:t>
        <a:bodyPr/>
        <a:lstStyle/>
        <a:p>
          <a:endParaRPr lang="ru-RU"/>
        </a:p>
      </dgm:t>
    </dgm:pt>
    <dgm:pt modelId="{369E1695-FA62-4F62-9EC2-1F81DB15EAEE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912186A5-6CC2-4AE8-BC86-1FF5D09EE15D}" type="parTrans" cxnId="{480B95D6-B0D1-4BD9-9D67-E8AFBDE2AE1D}">
      <dgm:prSet/>
      <dgm:spPr/>
      <dgm:t>
        <a:bodyPr/>
        <a:lstStyle/>
        <a:p>
          <a:endParaRPr lang="ru-RU"/>
        </a:p>
      </dgm:t>
    </dgm:pt>
    <dgm:pt modelId="{8B96490A-8725-4AE2-AB54-211ABB68AE02}" type="sibTrans" cxnId="{480B95D6-B0D1-4BD9-9D67-E8AFBDE2AE1D}">
      <dgm:prSet/>
      <dgm:spPr/>
      <dgm:t>
        <a:bodyPr/>
        <a:lstStyle/>
        <a:p>
          <a:endParaRPr lang="ru-RU"/>
        </a:p>
      </dgm:t>
    </dgm:pt>
    <dgm:pt modelId="{457EC033-4D6F-44DD-ACDB-EBE609609A2F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9320B986-929E-4E1E-B3FD-9B7C9B18A975}" type="parTrans" cxnId="{63A0655A-76E4-4147-BEE3-584CA080AC75}">
      <dgm:prSet/>
      <dgm:spPr/>
      <dgm:t>
        <a:bodyPr/>
        <a:lstStyle/>
        <a:p>
          <a:endParaRPr lang="ru-RU"/>
        </a:p>
      </dgm:t>
    </dgm:pt>
    <dgm:pt modelId="{15EF4CEB-B49C-433D-BF64-F3AF46FF73C0}" type="sibTrans" cxnId="{63A0655A-76E4-4147-BEE3-584CA080AC75}">
      <dgm:prSet/>
      <dgm:spPr/>
      <dgm:t>
        <a:bodyPr/>
        <a:lstStyle/>
        <a:p>
          <a:endParaRPr lang="ru-RU"/>
        </a:p>
      </dgm:t>
    </dgm:pt>
    <dgm:pt modelId="{C8360C9F-4B88-4563-A9F2-5D03F4A2265A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058DAD67-6D17-48E5-B120-AA599F872C34}" type="parTrans" cxnId="{CC50E631-90B8-4E9C-96C9-82BDD20884C6}">
      <dgm:prSet/>
      <dgm:spPr/>
      <dgm:t>
        <a:bodyPr/>
        <a:lstStyle/>
        <a:p>
          <a:endParaRPr lang="ru-RU"/>
        </a:p>
      </dgm:t>
    </dgm:pt>
    <dgm:pt modelId="{25837FFA-E45C-4120-A354-589465629985}" type="sibTrans" cxnId="{CC50E631-90B8-4E9C-96C9-82BDD20884C6}">
      <dgm:prSet/>
      <dgm:spPr/>
      <dgm:t>
        <a:bodyPr/>
        <a:lstStyle/>
        <a:p>
          <a:endParaRPr lang="ru-RU"/>
        </a:p>
      </dgm:t>
    </dgm:pt>
    <dgm:pt modelId="{A0FFE2C6-5E07-4044-9AA0-342008F7DA9C}" type="pres">
      <dgm:prSet presAssocID="{3998E5E4-D79E-4CF4-816D-2D3131DFB2A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96F144-1476-436E-A00D-F056E7F3AB1F}" type="pres">
      <dgm:prSet presAssocID="{D1C092D8-7100-4854-A6E9-3FD7BAF934F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B65A3-ACF6-4008-B9A8-4E9E0CF89993}" type="pres">
      <dgm:prSet presAssocID="{EAE1F0E9-E0BB-4646-9089-4F371623B54B}" presName="sibTrans" presStyleLbl="sibTrans2D1" presStyleIdx="0" presStyleCnt="5"/>
      <dgm:spPr/>
      <dgm:t>
        <a:bodyPr/>
        <a:lstStyle/>
        <a:p>
          <a:endParaRPr lang="ru-RU"/>
        </a:p>
      </dgm:t>
    </dgm:pt>
    <dgm:pt modelId="{191609F2-4307-4D27-8BFC-2419954A8782}" type="pres">
      <dgm:prSet presAssocID="{EAE1F0E9-E0BB-4646-9089-4F371623B54B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DE242B82-9046-41FE-A1FD-C7ED10B35391}" type="pres">
      <dgm:prSet presAssocID="{61938921-A889-4CF2-A270-B58827AB2FC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487BB-836E-4299-8105-40BDC36D6376}" type="pres">
      <dgm:prSet presAssocID="{C78786BA-513A-4D55-BACD-E5627D2EB44E}" presName="sibTrans" presStyleLbl="sibTrans2D1" presStyleIdx="1" presStyleCnt="5"/>
      <dgm:spPr/>
      <dgm:t>
        <a:bodyPr/>
        <a:lstStyle/>
        <a:p>
          <a:endParaRPr lang="ru-RU"/>
        </a:p>
      </dgm:t>
    </dgm:pt>
    <dgm:pt modelId="{184A46DD-46A6-41E5-8E14-F5796DE25C53}" type="pres">
      <dgm:prSet presAssocID="{C78786BA-513A-4D55-BACD-E5627D2EB44E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0AA99B4D-1880-4C78-8A27-97481BEF7B4A}" type="pres">
      <dgm:prSet presAssocID="{369E1695-FA62-4F62-9EC2-1F81DB15EAE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C269E0-1F24-4B46-B6CD-9F026149340F}" type="pres">
      <dgm:prSet presAssocID="{8B96490A-8725-4AE2-AB54-211ABB68AE02}" presName="sibTrans" presStyleLbl="sibTrans2D1" presStyleIdx="2" presStyleCnt="5"/>
      <dgm:spPr/>
      <dgm:t>
        <a:bodyPr/>
        <a:lstStyle/>
        <a:p>
          <a:endParaRPr lang="ru-RU"/>
        </a:p>
      </dgm:t>
    </dgm:pt>
    <dgm:pt modelId="{15CEFA22-58F6-4ED6-BBEF-1A17CB95B76C}" type="pres">
      <dgm:prSet presAssocID="{8B96490A-8725-4AE2-AB54-211ABB68AE02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4453B8E0-2AEF-4680-AB2E-261C5412C71F}" type="pres">
      <dgm:prSet presAssocID="{457EC033-4D6F-44DD-ACDB-EBE609609A2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1A13D-3DA5-4527-BF6D-9F1F55F9BB08}" type="pres">
      <dgm:prSet presAssocID="{15EF4CEB-B49C-433D-BF64-F3AF46FF73C0}" presName="sibTrans" presStyleLbl="sibTrans2D1" presStyleIdx="3" presStyleCnt="5"/>
      <dgm:spPr/>
      <dgm:t>
        <a:bodyPr/>
        <a:lstStyle/>
        <a:p>
          <a:endParaRPr lang="ru-RU"/>
        </a:p>
      </dgm:t>
    </dgm:pt>
    <dgm:pt modelId="{F20648F6-78F9-4F20-8712-9555CD793827}" type="pres">
      <dgm:prSet presAssocID="{15EF4CEB-B49C-433D-BF64-F3AF46FF73C0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D06384B4-77A4-43FC-897B-E10A9B5D532B}" type="pres">
      <dgm:prSet presAssocID="{C8360C9F-4B88-4563-A9F2-5D03F4A2265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0EEE11-AA85-4D99-B2B4-2DB77F511C3C}" type="pres">
      <dgm:prSet presAssocID="{25837FFA-E45C-4120-A354-589465629985}" presName="sibTrans" presStyleLbl="sibTrans2D1" presStyleIdx="4" presStyleCnt="5"/>
      <dgm:spPr/>
      <dgm:t>
        <a:bodyPr/>
        <a:lstStyle/>
        <a:p>
          <a:endParaRPr lang="ru-RU"/>
        </a:p>
      </dgm:t>
    </dgm:pt>
    <dgm:pt modelId="{7B78F2EC-B45D-4FC4-AF23-772D787D438B}" type="pres">
      <dgm:prSet presAssocID="{25837FFA-E45C-4120-A354-589465629985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11B577C9-C447-4252-BC57-6B174C0F462A}" srcId="{3998E5E4-D79E-4CF4-816D-2D3131DFB2A9}" destId="{61938921-A889-4CF2-A270-B58827AB2FC6}" srcOrd="1" destOrd="0" parTransId="{1CF44766-0952-4783-8A60-D09530D1963C}" sibTransId="{C78786BA-513A-4D55-BACD-E5627D2EB44E}"/>
    <dgm:cxn modelId="{CC50E631-90B8-4E9C-96C9-82BDD20884C6}" srcId="{3998E5E4-D79E-4CF4-816D-2D3131DFB2A9}" destId="{C8360C9F-4B88-4563-A9F2-5D03F4A2265A}" srcOrd="4" destOrd="0" parTransId="{058DAD67-6D17-48E5-B120-AA599F872C34}" sibTransId="{25837FFA-E45C-4120-A354-589465629985}"/>
    <dgm:cxn modelId="{866C7BB7-EE3B-4A9F-AE4A-7EF1FEB29083}" type="presOf" srcId="{61938921-A889-4CF2-A270-B58827AB2FC6}" destId="{DE242B82-9046-41FE-A1FD-C7ED10B35391}" srcOrd="0" destOrd="0" presId="urn:microsoft.com/office/officeart/2005/8/layout/cycle2"/>
    <dgm:cxn modelId="{9225781E-ED8E-430D-A04E-2184F1CF6B5A}" type="presOf" srcId="{15EF4CEB-B49C-433D-BF64-F3AF46FF73C0}" destId="{E291A13D-3DA5-4527-BF6D-9F1F55F9BB08}" srcOrd="0" destOrd="0" presId="urn:microsoft.com/office/officeart/2005/8/layout/cycle2"/>
    <dgm:cxn modelId="{15192B18-F774-4D32-A2B1-7C3AF1EFC74C}" type="presOf" srcId="{457EC033-4D6F-44DD-ACDB-EBE609609A2F}" destId="{4453B8E0-2AEF-4680-AB2E-261C5412C71F}" srcOrd="0" destOrd="0" presId="urn:microsoft.com/office/officeart/2005/8/layout/cycle2"/>
    <dgm:cxn modelId="{2CB1FF82-8562-4B3B-A1AA-7F661857DB87}" type="presOf" srcId="{C78786BA-513A-4D55-BACD-E5627D2EB44E}" destId="{086487BB-836E-4299-8105-40BDC36D6376}" srcOrd="0" destOrd="0" presId="urn:microsoft.com/office/officeart/2005/8/layout/cycle2"/>
    <dgm:cxn modelId="{7CD93C2A-F80B-4E6C-9185-E3E7273AC42E}" type="presOf" srcId="{25837FFA-E45C-4120-A354-589465629985}" destId="{810EEE11-AA85-4D99-B2B4-2DB77F511C3C}" srcOrd="0" destOrd="0" presId="urn:microsoft.com/office/officeart/2005/8/layout/cycle2"/>
    <dgm:cxn modelId="{0B5A3E11-8E13-4C97-98FB-74376A927616}" srcId="{3998E5E4-D79E-4CF4-816D-2D3131DFB2A9}" destId="{D1C092D8-7100-4854-A6E9-3FD7BAF934FD}" srcOrd="0" destOrd="0" parTransId="{44602825-0EEF-44DC-BB41-F494B160F80B}" sibTransId="{EAE1F0E9-E0BB-4646-9089-4F371623B54B}"/>
    <dgm:cxn modelId="{44024C3A-1EA9-4CA7-9ED1-D19674D45DFF}" type="presOf" srcId="{8B96490A-8725-4AE2-AB54-211ABB68AE02}" destId="{15CEFA22-58F6-4ED6-BBEF-1A17CB95B76C}" srcOrd="1" destOrd="0" presId="urn:microsoft.com/office/officeart/2005/8/layout/cycle2"/>
    <dgm:cxn modelId="{480B95D6-B0D1-4BD9-9D67-E8AFBDE2AE1D}" srcId="{3998E5E4-D79E-4CF4-816D-2D3131DFB2A9}" destId="{369E1695-FA62-4F62-9EC2-1F81DB15EAEE}" srcOrd="2" destOrd="0" parTransId="{912186A5-6CC2-4AE8-BC86-1FF5D09EE15D}" sibTransId="{8B96490A-8725-4AE2-AB54-211ABB68AE02}"/>
    <dgm:cxn modelId="{38ACD83B-8FD8-466D-A65F-B704381D08E1}" type="presOf" srcId="{C78786BA-513A-4D55-BACD-E5627D2EB44E}" destId="{184A46DD-46A6-41E5-8E14-F5796DE25C53}" srcOrd="1" destOrd="0" presId="urn:microsoft.com/office/officeart/2005/8/layout/cycle2"/>
    <dgm:cxn modelId="{9F91F435-126F-4544-9CF7-F96CA39275CB}" type="presOf" srcId="{3998E5E4-D79E-4CF4-816D-2D3131DFB2A9}" destId="{A0FFE2C6-5E07-4044-9AA0-342008F7DA9C}" srcOrd="0" destOrd="0" presId="urn:microsoft.com/office/officeart/2005/8/layout/cycle2"/>
    <dgm:cxn modelId="{8E37EF96-A6D9-45C6-ACFC-A833CDA836DC}" type="presOf" srcId="{C8360C9F-4B88-4563-A9F2-5D03F4A2265A}" destId="{D06384B4-77A4-43FC-897B-E10A9B5D532B}" srcOrd="0" destOrd="0" presId="urn:microsoft.com/office/officeart/2005/8/layout/cycle2"/>
    <dgm:cxn modelId="{18ABFC6B-5CC8-4E27-9A5D-B75691C35E23}" type="presOf" srcId="{25837FFA-E45C-4120-A354-589465629985}" destId="{7B78F2EC-B45D-4FC4-AF23-772D787D438B}" srcOrd="1" destOrd="0" presId="urn:microsoft.com/office/officeart/2005/8/layout/cycle2"/>
    <dgm:cxn modelId="{08452347-C32E-4250-9528-346A9C172FF6}" type="presOf" srcId="{EAE1F0E9-E0BB-4646-9089-4F371623B54B}" destId="{191609F2-4307-4D27-8BFC-2419954A8782}" srcOrd="1" destOrd="0" presId="urn:microsoft.com/office/officeart/2005/8/layout/cycle2"/>
    <dgm:cxn modelId="{63A0655A-76E4-4147-BEE3-584CA080AC75}" srcId="{3998E5E4-D79E-4CF4-816D-2D3131DFB2A9}" destId="{457EC033-4D6F-44DD-ACDB-EBE609609A2F}" srcOrd="3" destOrd="0" parTransId="{9320B986-929E-4E1E-B3FD-9B7C9B18A975}" sibTransId="{15EF4CEB-B49C-433D-BF64-F3AF46FF73C0}"/>
    <dgm:cxn modelId="{DFFC9800-A96B-4190-BEED-B01C78B70B4C}" type="presOf" srcId="{EAE1F0E9-E0BB-4646-9089-4F371623B54B}" destId="{292B65A3-ACF6-4008-B9A8-4E9E0CF89993}" srcOrd="0" destOrd="0" presId="urn:microsoft.com/office/officeart/2005/8/layout/cycle2"/>
    <dgm:cxn modelId="{6BC26BC3-746A-41C4-BBA8-85359E68693F}" type="presOf" srcId="{15EF4CEB-B49C-433D-BF64-F3AF46FF73C0}" destId="{F20648F6-78F9-4F20-8712-9555CD793827}" srcOrd="1" destOrd="0" presId="urn:microsoft.com/office/officeart/2005/8/layout/cycle2"/>
    <dgm:cxn modelId="{0CA89838-7110-4F39-870A-F0B1D2D5BDF4}" type="presOf" srcId="{369E1695-FA62-4F62-9EC2-1F81DB15EAEE}" destId="{0AA99B4D-1880-4C78-8A27-97481BEF7B4A}" srcOrd="0" destOrd="0" presId="urn:microsoft.com/office/officeart/2005/8/layout/cycle2"/>
    <dgm:cxn modelId="{D2A663A0-9EA9-46F8-8684-8CC3F2880016}" type="presOf" srcId="{D1C092D8-7100-4854-A6E9-3FD7BAF934FD}" destId="{DC96F144-1476-436E-A00D-F056E7F3AB1F}" srcOrd="0" destOrd="0" presId="urn:microsoft.com/office/officeart/2005/8/layout/cycle2"/>
    <dgm:cxn modelId="{7617B757-25B3-4761-B52C-B3885E13B994}" type="presOf" srcId="{8B96490A-8725-4AE2-AB54-211ABB68AE02}" destId="{11C269E0-1F24-4B46-B6CD-9F026149340F}" srcOrd="0" destOrd="0" presId="urn:microsoft.com/office/officeart/2005/8/layout/cycle2"/>
    <dgm:cxn modelId="{44D9A3DD-1826-4929-8E8F-4A191F87EA58}" type="presParOf" srcId="{A0FFE2C6-5E07-4044-9AA0-342008F7DA9C}" destId="{DC96F144-1476-436E-A00D-F056E7F3AB1F}" srcOrd="0" destOrd="0" presId="urn:microsoft.com/office/officeart/2005/8/layout/cycle2"/>
    <dgm:cxn modelId="{133B666F-E3C2-4EE3-9AD4-983445F533DA}" type="presParOf" srcId="{A0FFE2C6-5E07-4044-9AA0-342008F7DA9C}" destId="{292B65A3-ACF6-4008-B9A8-4E9E0CF89993}" srcOrd="1" destOrd="0" presId="urn:microsoft.com/office/officeart/2005/8/layout/cycle2"/>
    <dgm:cxn modelId="{31470582-FD5D-475F-9432-4F725871B87A}" type="presParOf" srcId="{292B65A3-ACF6-4008-B9A8-4E9E0CF89993}" destId="{191609F2-4307-4D27-8BFC-2419954A8782}" srcOrd="0" destOrd="0" presId="urn:microsoft.com/office/officeart/2005/8/layout/cycle2"/>
    <dgm:cxn modelId="{154FFED0-5E8E-4A3A-A66C-60A8E4A42A33}" type="presParOf" srcId="{A0FFE2C6-5E07-4044-9AA0-342008F7DA9C}" destId="{DE242B82-9046-41FE-A1FD-C7ED10B35391}" srcOrd="2" destOrd="0" presId="urn:microsoft.com/office/officeart/2005/8/layout/cycle2"/>
    <dgm:cxn modelId="{DC62188E-6B1F-4BBD-8F7A-5616404F5A6C}" type="presParOf" srcId="{A0FFE2C6-5E07-4044-9AA0-342008F7DA9C}" destId="{086487BB-836E-4299-8105-40BDC36D6376}" srcOrd="3" destOrd="0" presId="urn:microsoft.com/office/officeart/2005/8/layout/cycle2"/>
    <dgm:cxn modelId="{08B8DAE1-3BE7-438A-8649-01A8370A46CF}" type="presParOf" srcId="{086487BB-836E-4299-8105-40BDC36D6376}" destId="{184A46DD-46A6-41E5-8E14-F5796DE25C53}" srcOrd="0" destOrd="0" presId="urn:microsoft.com/office/officeart/2005/8/layout/cycle2"/>
    <dgm:cxn modelId="{D98D91DC-1AD6-4FB7-8871-1BAC9B4AED2E}" type="presParOf" srcId="{A0FFE2C6-5E07-4044-9AA0-342008F7DA9C}" destId="{0AA99B4D-1880-4C78-8A27-97481BEF7B4A}" srcOrd="4" destOrd="0" presId="urn:microsoft.com/office/officeart/2005/8/layout/cycle2"/>
    <dgm:cxn modelId="{C3FFFFCD-156B-4DCC-A5C9-E9A3AAD70704}" type="presParOf" srcId="{A0FFE2C6-5E07-4044-9AA0-342008F7DA9C}" destId="{11C269E0-1F24-4B46-B6CD-9F026149340F}" srcOrd="5" destOrd="0" presId="urn:microsoft.com/office/officeart/2005/8/layout/cycle2"/>
    <dgm:cxn modelId="{4B0538CA-0261-48FB-BBCD-89CF42BDF137}" type="presParOf" srcId="{11C269E0-1F24-4B46-B6CD-9F026149340F}" destId="{15CEFA22-58F6-4ED6-BBEF-1A17CB95B76C}" srcOrd="0" destOrd="0" presId="urn:microsoft.com/office/officeart/2005/8/layout/cycle2"/>
    <dgm:cxn modelId="{D5573E84-36FB-43C3-A00E-DD114428D9AD}" type="presParOf" srcId="{A0FFE2C6-5E07-4044-9AA0-342008F7DA9C}" destId="{4453B8E0-2AEF-4680-AB2E-261C5412C71F}" srcOrd="6" destOrd="0" presId="urn:microsoft.com/office/officeart/2005/8/layout/cycle2"/>
    <dgm:cxn modelId="{ECC3FBA5-A5D0-46D2-80C2-F3973C429617}" type="presParOf" srcId="{A0FFE2C6-5E07-4044-9AA0-342008F7DA9C}" destId="{E291A13D-3DA5-4527-BF6D-9F1F55F9BB08}" srcOrd="7" destOrd="0" presId="urn:microsoft.com/office/officeart/2005/8/layout/cycle2"/>
    <dgm:cxn modelId="{C3E39B18-475D-4759-8400-8DEE7E878E7B}" type="presParOf" srcId="{E291A13D-3DA5-4527-BF6D-9F1F55F9BB08}" destId="{F20648F6-78F9-4F20-8712-9555CD793827}" srcOrd="0" destOrd="0" presId="urn:microsoft.com/office/officeart/2005/8/layout/cycle2"/>
    <dgm:cxn modelId="{C807200D-35C8-41C4-AFF7-7B895195DED0}" type="presParOf" srcId="{A0FFE2C6-5E07-4044-9AA0-342008F7DA9C}" destId="{D06384B4-77A4-43FC-897B-E10A9B5D532B}" srcOrd="8" destOrd="0" presId="urn:microsoft.com/office/officeart/2005/8/layout/cycle2"/>
    <dgm:cxn modelId="{607273B2-CB48-4577-967F-57832B380BFA}" type="presParOf" srcId="{A0FFE2C6-5E07-4044-9AA0-342008F7DA9C}" destId="{810EEE11-AA85-4D99-B2B4-2DB77F511C3C}" srcOrd="9" destOrd="0" presId="urn:microsoft.com/office/officeart/2005/8/layout/cycle2"/>
    <dgm:cxn modelId="{A9AEAAE6-29B1-44CB-8BE4-6CAB0BA06C8B}" type="presParOf" srcId="{810EEE11-AA85-4D99-B2B4-2DB77F511C3C}" destId="{7B78F2EC-B45D-4FC4-AF23-772D787D438B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E1D68-5CEA-4AB8-862E-3F9F50134DA5}" type="datetimeFigureOut">
              <a:rPr lang="ru-RU" smtClean="0"/>
              <a:pPr/>
              <a:t>13.03.2009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14776-FFC6-40CA-8330-4D0F39E20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3/13/2009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D85A0-F90F-49F5-A299-E1AA910DF7E8}" type="slidenum">
              <a:rPr lang="ru-RU"/>
              <a:pPr/>
              <a:t>2</a:t>
            </a:fld>
            <a:endParaRPr lang="ru-RU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D85A0-F90F-49F5-A299-E1AA910DF7E8}" type="slidenum">
              <a:rPr lang="ru-RU"/>
              <a:pPr/>
              <a:t>3</a:t>
            </a:fld>
            <a:endParaRPr lang="ru-RU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D85A0-F90F-49F5-A299-E1AA910DF7E8}" type="slidenum">
              <a:rPr lang="ru-RU"/>
              <a:pPr/>
              <a:t>4</a:t>
            </a:fld>
            <a:endParaRPr lang="ru-RU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D85A0-F90F-49F5-A299-E1AA910DF7E8}" type="slidenum">
              <a:rPr lang="ru-RU"/>
              <a:pPr/>
              <a:t>5</a:t>
            </a:fld>
            <a:endParaRPr lang="ru-RU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D85A0-F90F-49F5-A299-E1AA910DF7E8}" type="slidenum">
              <a:rPr lang="ru-RU"/>
              <a:pPr/>
              <a:t>9</a:t>
            </a:fld>
            <a:endParaRPr lang="ru-RU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D85A0-F90F-49F5-A299-E1AA910DF7E8}" type="slidenum">
              <a:rPr lang="ru-RU"/>
              <a:pPr/>
              <a:t>13</a:t>
            </a:fld>
            <a:endParaRPr lang="ru-RU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2FB71-CF6A-4027-B0B3-695CF9E7EE78}" type="slidenum">
              <a:rPr lang="ru-RU"/>
              <a:pPr/>
              <a:t>14</a:t>
            </a:fld>
            <a:endParaRPr lang="ru-RU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144"/>
            <a:ext cx="5029635" cy="4115019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2FB71-CF6A-4027-B0B3-695CF9E7EE78}" type="slidenum">
              <a:rPr lang="ru-RU"/>
              <a:pPr/>
              <a:t>15</a:t>
            </a:fld>
            <a:endParaRPr lang="ru-RU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144"/>
            <a:ext cx="5029635" cy="411501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3/13/2009 11:46 AM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3/13/2009 11:46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3/13/2009 11:46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263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ООО "АСУ XXI ВЕК"    2002-2007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7CDEA47C-E5C5-46F5-8EDA-57D064ACD3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3/13/2009 11:46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3/13/2009 11:46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3/13/2009 11:46 AM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3/13/2009 11:46 AM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3/13/2009 11:46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3/13/2009 11:46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3/13/2009 11:46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3/13/2009 11:46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3/13/2009 11:46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transition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10" Type="http://schemas.openxmlformats.org/officeDocument/2006/relationships/image" Target="../media/image6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7.wmf"/><Relationship Id="rId7" Type="http://schemas.openxmlformats.org/officeDocument/2006/relationships/image" Target="../media/image10.wm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10" Type="http://schemas.openxmlformats.org/officeDocument/2006/relationships/image" Target="../media/image6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diagramColors" Target="../diagrams/colors3.xml"/><Relationship Id="rId3" Type="http://schemas.openxmlformats.org/officeDocument/2006/relationships/image" Target="../media/image20.jpeg"/><Relationship Id="rId7" Type="http://schemas.openxmlformats.org/officeDocument/2006/relationships/image" Target="../media/image19.png"/><Relationship Id="rId12" Type="http://schemas.openxmlformats.org/officeDocument/2006/relationships/diagramQuickStyle" Target="../diagrams/quickStyl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11" Type="http://schemas.openxmlformats.org/officeDocument/2006/relationships/diagramLayout" Target="../diagrams/layout3.xml"/><Relationship Id="rId5" Type="http://schemas.openxmlformats.org/officeDocument/2006/relationships/image" Target="../media/image22.wmf"/><Relationship Id="rId10" Type="http://schemas.openxmlformats.org/officeDocument/2006/relationships/diagramData" Target="../diagrams/data3.xml"/><Relationship Id="rId4" Type="http://schemas.openxmlformats.org/officeDocument/2006/relationships/image" Target="../media/image21.wmf"/><Relationship Id="rId9" Type="http://schemas.openxmlformats.org/officeDocument/2006/relationships/image" Target="../media/image23.png"/><Relationship Id="rId1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13" Type="http://schemas.openxmlformats.org/officeDocument/2006/relationships/image" Target="../media/image34.jpeg"/><Relationship Id="rId18" Type="http://schemas.openxmlformats.org/officeDocument/2006/relationships/image" Target="../media/image39.jpeg"/><Relationship Id="rId26" Type="http://schemas.openxmlformats.org/officeDocument/2006/relationships/image" Target="../media/image47.jpeg"/><Relationship Id="rId3" Type="http://schemas.openxmlformats.org/officeDocument/2006/relationships/image" Target="../media/image24.jpeg"/><Relationship Id="rId21" Type="http://schemas.openxmlformats.org/officeDocument/2006/relationships/image" Target="../media/image42.jpeg"/><Relationship Id="rId34" Type="http://schemas.openxmlformats.org/officeDocument/2006/relationships/image" Target="../media/image55.jpeg"/><Relationship Id="rId7" Type="http://schemas.openxmlformats.org/officeDocument/2006/relationships/image" Target="../media/image28.jpeg"/><Relationship Id="rId12" Type="http://schemas.openxmlformats.org/officeDocument/2006/relationships/image" Target="../media/image33.jpeg"/><Relationship Id="rId17" Type="http://schemas.openxmlformats.org/officeDocument/2006/relationships/image" Target="../media/image38.jpeg"/><Relationship Id="rId25" Type="http://schemas.openxmlformats.org/officeDocument/2006/relationships/image" Target="../media/image46.jpeg"/><Relationship Id="rId33" Type="http://schemas.openxmlformats.org/officeDocument/2006/relationships/image" Target="../media/image54.jpeg"/><Relationship Id="rId38" Type="http://schemas.openxmlformats.org/officeDocument/2006/relationships/image" Target="../media/image59.jpe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37.jpeg"/><Relationship Id="rId20" Type="http://schemas.openxmlformats.org/officeDocument/2006/relationships/image" Target="../media/image41.jpeg"/><Relationship Id="rId29" Type="http://schemas.openxmlformats.org/officeDocument/2006/relationships/image" Target="../media/image5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11" Type="http://schemas.openxmlformats.org/officeDocument/2006/relationships/image" Target="../media/image32.jpeg"/><Relationship Id="rId24" Type="http://schemas.openxmlformats.org/officeDocument/2006/relationships/image" Target="../media/image45.jpeg"/><Relationship Id="rId32" Type="http://schemas.openxmlformats.org/officeDocument/2006/relationships/image" Target="../media/image53.jpeg"/><Relationship Id="rId37" Type="http://schemas.openxmlformats.org/officeDocument/2006/relationships/image" Target="../media/image58.jpeg"/><Relationship Id="rId5" Type="http://schemas.openxmlformats.org/officeDocument/2006/relationships/image" Target="../media/image26.jpeg"/><Relationship Id="rId15" Type="http://schemas.openxmlformats.org/officeDocument/2006/relationships/image" Target="../media/image36.jpeg"/><Relationship Id="rId23" Type="http://schemas.openxmlformats.org/officeDocument/2006/relationships/image" Target="../media/image44.jpeg"/><Relationship Id="rId28" Type="http://schemas.openxmlformats.org/officeDocument/2006/relationships/image" Target="../media/image49.jpeg"/><Relationship Id="rId36" Type="http://schemas.openxmlformats.org/officeDocument/2006/relationships/image" Target="../media/image57.jpeg"/><Relationship Id="rId10" Type="http://schemas.openxmlformats.org/officeDocument/2006/relationships/image" Target="../media/image31.jpeg"/><Relationship Id="rId19" Type="http://schemas.openxmlformats.org/officeDocument/2006/relationships/image" Target="../media/image40.jpeg"/><Relationship Id="rId31" Type="http://schemas.openxmlformats.org/officeDocument/2006/relationships/image" Target="../media/image52.jpeg"/><Relationship Id="rId4" Type="http://schemas.openxmlformats.org/officeDocument/2006/relationships/image" Target="../media/image25.jpeg"/><Relationship Id="rId9" Type="http://schemas.openxmlformats.org/officeDocument/2006/relationships/image" Target="../media/image30.jpeg"/><Relationship Id="rId14" Type="http://schemas.openxmlformats.org/officeDocument/2006/relationships/image" Target="../media/image35.jpeg"/><Relationship Id="rId22" Type="http://schemas.openxmlformats.org/officeDocument/2006/relationships/image" Target="../media/image43.jpeg"/><Relationship Id="rId27" Type="http://schemas.openxmlformats.org/officeDocument/2006/relationships/image" Target="../media/image48.jpeg"/><Relationship Id="rId30" Type="http://schemas.openxmlformats.org/officeDocument/2006/relationships/image" Target="../media/image51.jpeg"/><Relationship Id="rId35" Type="http://schemas.openxmlformats.org/officeDocument/2006/relationships/image" Target="../media/image5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uxxivek.spb.ru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mailbox@asuxxivek.spb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6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14282" y="4714884"/>
            <a:ext cx="8715436" cy="108107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«ЭКСПРЕСС-БЮДЖЕТИРОВАНИЕ»</a:t>
            </a:r>
            <a:r>
              <a:rPr lang="ru-RU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ЭФФЕКТИВНОЕ БЮДЖЕТНОЕ УПРАВЛЕНИЕ</a:t>
            </a:r>
            <a:endParaRPr lang="ru-RU" sz="2700" b="1" noProof="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3" descr="ASU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6244110"/>
            <a:ext cx="996950" cy="3460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User\Рабочий стол\cd.gif"/>
          <p:cNvPicPr>
            <a:picLocks noChangeAspect="1" noChangeArrowheads="1"/>
          </p:cNvPicPr>
          <p:nvPr/>
        </p:nvPicPr>
        <p:blipFill>
          <a:blip r:embed="rId2">
            <a:lum bright="-10000" contrast="-10000"/>
          </a:blip>
          <a:srcRect/>
          <a:stretch>
            <a:fillRect/>
          </a:stretch>
        </p:blipFill>
        <p:spPr bwMode="auto">
          <a:xfrm>
            <a:off x="4965416" y="3000372"/>
            <a:ext cx="1428760" cy="1428760"/>
          </a:xfrm>
          <a:prstGeom prst="rect">
            <a:avLst/>
          </a:prstGeom>
          <a:noFill/>
        </p:spPr>
      </p:pic>
      <p:sp>
        <p:nvSpPr>
          <p:cNvPr id="21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Ввод данных в программу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" name="Рисунок 29" descr="C:\Documents and Settings\User\Local Settings\Temporary Internet Files\Content.IE5\F2EZTA9R\MCj04339420000[1]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547" y="1544316"/>
            <a:ext cx="150019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Рисунок 30" descr="C:\Documents and Settings\User\Local Settings\Temporary Internet Files\Content.IE5\YJ73SIDA\MCj04339430000[1].pn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6547" y="3389004"/>
            <a:ext cx="1285884" cy="1280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 descr="1c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92365" y="2401572"/>
            <a:ext cx="1269062" cy="714380"/>
          </a:xfrm>
          <a:prstGeom prst="rect">
            <a:avLst/>
          </a:prstGeom>
          <a:noFill/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92365" y="3960508"/>
            <a:ext cx="1285884" cy="1014005"/>
            <a:chOff x="779" y="2850"/>
            <a:chExt cx="1113" cy="874"/>
          </a:xfrm>
        </p:grpSpPr>
        <p:pic>
          <p:nvPicPr>
            <p:cNvPr id="19" name="Picture 9" descr="Excel_logo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002" y="2850"/>
              <a:ext cx="632" cy="632"/>
            </a:xfrm>
            <a:prstGeom prst="rect">
              <a:avLst/>
            </a:prstGeom>
            <a:noFill/>
          </p:spPr>
        </p:pic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779" y="3485"/>
              <a:ext cx="1113" cy="2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9900"/>
                  </a:solidFill>
                  <a:latin typeface="Calibri" pitchFamily="34" charset="0"/>
                </a:rPr>
                <a:t>Microsoft Excel</a:t>
              </a:r>
              <a:endParaRPr lang="ru-RU" sz="1200" dirty="0">
                <a:solidFill>
                  <a:srgbClr val="009900"/>
                </a:solidFill>
                <a:latin typeface="Calibri" pitchFamily="34" charset="0"/>
              </a:endParaRPr>
            </a:p>
          </p:txBody>
        </p:sp>
      </p:grpSp>
      <p:sp>
        <p:nvSpPr>
          <p:cNvPr id="32" name="Text Box 103"/>
          <p:cNvSpPr txBox="1">
            <a:spLocks noChangeArrowheads="1"/>
          </p:cNvSpPr>
          <p:nvPr/>
        </p:nvSpPr>
        <p:spPr bwMode="auto">
          <a:xfrm>
            <a:off x="2163869" y="1830068"/>
            <a:ext cx="1785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200" b="1" dirty="0" smtClean="0"/>
              <a:t>Бухгалтер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1С:Предприятие</a:t>
            </a:r>
            <a:endParaRPr lang="ru-RU" sz="1200" dirty="0"/>
          </a:p>
        </p:txBody>
      </p:sp>
      <p:sp>
        <p:nvSpPr>
          <p:cNvPr id="35" name="Text Box 103"/>
          <p:cNvSpPr txBox="1">
            <a:spLocks noChangeArrowheads="1"/>
          </p:cNvSpPr>
          <p:nvPr/>
        </p:nvSpPr>
        <p:spPr bwMode="auto">
          <a:xfrm>
            <a:off x="2163869" y="3419467"/>
            <a:ext cx="13365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200" b="1" dirty="0" smtClean="0"/>
              <a:t>Оператор</a:t>
            </a:r>
            <a:br>
              <a:rPr lang="ru-RU" sz="1200" b="1" dirty="0" smtClean="0"/>
            </a:br>
            <a:r>
              <a:rPr lang="en-US" sz="1200" dirty="0" smtClean="0">
                <a:latin typeface="Calibri" pitchFamily="34" charset="0"/>
              </a:rPr>
              <a:t>Microsoft Excel</a:t>
            </a:r>
            <a:endParaRPr lang="ru-RU" sz="1200" dirty="0">
              <a:latin typeface="Calibri" pitchFamily="34" charset="0"/>
            </a:endParaRPr>
          </a:p>
        </p:txBody>
      </p:sp>
      <p:pic>
        <p:nvPicPr>
          <p:cNvPr id="39" name="Рисунок 38" descr="C:\Documents and Settings\User\Local Settings\Temporary Internet Files\Content.IE5\F2EZTA9R\MCj04339410000[1].pn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6547" y="5049235"/>
            <a:ext cx="1285884" cy="1352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35175" y="5973472"/>
            <a:ext cx="1597656" cy="584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" name="Соединительная линия уступом 40"/>
          <p:cNvCxnSpPr>
            <a:stCxn id="13" idx="3"/>
            <a:endCxn id="66" idx="1"/>
          </p:cNvCxnSpPr>
          <p:nvPr/>
        </p:nvCxnSpPr>
        <p:spPr>
          <a:xfrm>
            <a:off x="2861427" y="2758762"/>
            <a:ext cx="1355097" cy="1568549"/>
          </a:xfrm>
          <a:prstGeom prst="bentConnector3">
            <a:avLst>
              <a:gd name="adj1" fmla="val 34818"/>
            </a:avLst>
          </a:prstGeom>
          <a:ln w="19050"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Соединительная линия уступом 43"/>
          <p:cNvCxnSpPr>
            <a:endCxn id="66" idx="1"/>
          </p:cNvCxnSpPr>
          <p:nvPr/>
        </p:nvCxnSpPr>
        <p:spPr>
          <a:xfrm>
            <a:off x="2580174" y="4327128"/>
            <a:ext cx="1636350" cy="183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Соединительная линия уступом 46"/>
          <p:cNvCxnSpPr>
            <a:stCxn id="22" idx="3"/>
            <a:endCxn id="66" idx="1"/>
          </p:cNvCxnSpPr>
          <p:nvPr/>
        </p:nvCxnSpPr>
        <p:spPr>
          <a:xfrm flipV="1">
            <a:off x="2832831" y="4327311"/>
            <a:ext cx="1383693" cy="1938263"/>
          </a:xfrm>
          <a:prstGeom prst="bentConnector3">
            <a:avLst>
              <a:gd name="adj1" fmla="val 36416"/>
            </a:avLst>
          </a:prstGeom>
          <a:ln w="19050"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6" name="Рисунок 65" descr="C:\Documents and Settings\User\Local Settings\Temporary Internet Files\Content.IE5\YJ73SIDA\MCj04315760000[1].png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216524" y="3614684"/>
            <a:ext cx="1428760" cy="1425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Стрелка вниз 69"/>
          <p:cNvSpPr/>
          <p:nvPr/>
        </p:nvSpPr>
        <p:spPr>
          <a:xfrm rot="16167026">
            <a:off x="6401242" y="3757459"/>
            <a:ext cx="508560" cy="225144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Text Box 103"/>
          <p:cNvSpPr txBox="1">
            <a:spLocks noChangeArrowheads="1"/>
          </p:cNvSpPr>
          <p:nvPr/>
        </p:nvSpPr>
        <p:spPr bwMode="auto">
          <a:xfrm>
            <a:off x="3424682" y="2726345"/>
            <a:ext cx="10715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200" dirty="0" smtClean="0">
                <a:solidFill>
                  <a:schemeClr val="accent6"/>
                </a:solidFill>
              </a:rPr>
              <a:t>Учет безналичных средств</a:t>
            </a:r>
            <a:endParaRPr lang="ru-RU" sz="1200" dirty="0">
              <a:solidFill>
                <a:schemeClr val="accent6"/>
              </a:solidFill>
              <a:latin typeface="Calibri" pitchFamily="34" charset="0"/>
            </a:endParaRPr>
          </a:p>
        </p:txBody>
      </p:sp>
      <p:sp>
        <p:nvSpPr>
          <p:cNvPr id="81" name="Text Box 103"/>
          <p:cNvSpPr txBox="1">
            <a:spLocks noChangeArrowheads="1"/>
          </p:cNvSpPr>
          <p:nvPr/>
        </p:nvSpPr>
        <p:spPr bwMode="auto">
          <a:xfrm>
            <a:off x="3415610" y="4343780"/>
            <a:ext cx="7858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200" dirty="0" smtClean="0">
                <a:solidFill>
                  <a:schemeClr val="accent6"/>
                </a:solidFill>
              </a:rPr>
              <a:t>Учет наличных средств</a:t>
            </a:r>
            <a:endParaRPr lang="ru-RU" sz="1200" dirty="0">
              <a:solidFill>
                <a:schemeClr val="accent6"/>
              </a:solidFill>
              <a:latin typeface="Calibri" pitchFamily="34" charset="0"/>
            </a:endParaRPr>
          </a:p>
        </p:txBody>
      </p:sp>
      <p:sp>
        <p:nvSpPr>
          <p:cNvPr id="86" name="Text Box 103"/>
          <p:cNvSpPr txBox="1">
            <a:spLocks noChangeArrowheads="1"/>
          </p:cNvSpPr>
          <p:nvPr/>
        </p:nvSpPr>
        <p:spPr bwMode="auto">
          <a:xfrm>
            <a:off x="2143108" y="5473406"/>
            <a:ext cx="11430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dirty="0" smtClean="0"/>
              <a:t>Ручной ввод данных</a:t>
            </a:r>
            <a:endParaRPr lang="ru-RU" sz="1200" dirty="0"/>
          </a:p>
        </p:txBody>
      </p:sp>
      <p:sp>
        <p:nvSpPr>
          <p:cNvPr id="87" name="Text Box 103"/>
          <p:cNvSpPr txBox="1">
            <a:spLocks noChangeArrowheads="1"/>
          </p:cNvSpPr>
          <p:nvPr/>
        </p:nvSpPr>
        <p:spPr bwMode="auto">
          <a:xfrm>
            <a:off x="4143372" y="5616282"/>
            <a:ext cx="42148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Ввод данных в программу «Экспресс-Бюджетирование» осуществляется </a:t>
            </a:r>
            <a:r>
              <a:rPr lang="ru-RU" sz="1200" b="1" dirty="0" smtClean="0">
                <a:solidFill>
                  <a:schemeClr val="accent6"/>
                </a:solidFill>
              </a:rPr>
              <a:t>вручную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 или с помощью </a:t>
            </a:r>
            <a:r>
              <a:rPr lang="ru-RU" sz="1200" b="1" dirty="0" smtClean="0">
                <a:solidFill>
                  <a:schemeClr val="accent6"/>
                </a:solidFill>
              </a:rPr>
              <a:t>импорта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 из учетной системы 1С:Предприятие и электронных таблиц 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Excel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4" name="Picture 33" descr="ASU_logo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graphicFrame>
        <p:nvGraphicFramePr>
          <p:cNvPr id="38" name="Group 3"/>
          <p:cNvGraphicFramePr>
            <a:graphicFrameLocks noGrp="1"/>
          </p:cNvGraphicFramePr>
          <p:nvPr/>
        </p:nvGraphicFramePr>
        <p:xfrm>
          <a:off x="6940565" y="2714620"/>
          <a:ext cx="1876435" cy="2377440"/>
        </p:xfrm>
        <a:graphic>
          <a:graphicData uri="http://schemas.openxmlformats.org/drawingml/2006/table">
            <a:tbl>
              <a:tblPr firstRow="1" firstCol="1">
                <a:tableStyleId>{B301B821-A1FF-4177-AEE7-76D212191A09}</a:tableStyleId>
              </a:tblPr>
              <a:tblGrid>
                <a:gridCol w="804865"/>
                <a:gridCol w="570295"/>
                <a:gridCol w="501275"/>
              </a:tblGrid>
              <a:tr h="1828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Подразделения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Поступления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Выплаты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Группа компаний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358 000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Microsoft Sans Serif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Товары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180 000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Услуги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178 000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ЗАО «Сатурн»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215 000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Арендная плата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Зарплата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116 000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72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Рабочим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33 000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72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Служащим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83 000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Материалы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Энергозатраты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Прочее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Итого: 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358 000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215 000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932" name="Text Box 52"/>
          <p:cNvSpPr txBox="1">
            <a:spLocks noChangeArrowheads="1"/>
          </p:cNvSpPr>
          <p:nvPr/>
        </p:nvSpPr>
        <p:spPr bwMode="auto">
          <a:xfrm>
            <a:off x="922329" y="1633528"/>
            <a:ext cx="2435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800" b="1" dirty="0">
                <a:solidFill>
                  <a:schemeClr val="accent6"/>
                </a:solidFill>
              </a:rPr>
              <a:t>План</a:t>
            </a:r>
          </a:p>
        </p:txBody>
      </p:sp>
      <p:sp>
        <p:nvSpPr>
          <p:cNvPr id="506983" name="Text Box 103"/>
          <p:cNvSpPr txBox="1">
            <a:spLocks noChangeArrowheads="1"/>
          </p:cNvSpPr>
          <p:nvPr/>
        </p:nvSpPr>
        <p:spPr bwMode="auto">
          <a:xfrm>
            <a:off x="5072066" y="1629402"/>
            <a:ext cx="2435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800" b="1" dirty="0">
                <a:solidFill>
                  <a:schemeClr val="accent6"/>
                </a:solidFill>
              </a:rPr>
              <a:t>Факт</a:t>
            </a:r>
          </a:p>
        </p:txBody>
      </p:sp>
      <p:sp>
        <p:nvSpPr>
          <p:cNvPr id="21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Планирование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 контроль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3" name="Group 3"/>
          <p:cNvGraphicFramePr>
            <a:graphicFrameLocks noGrp="1"/>
          </p:cNvGraphicFramePr>
          <p:nvPr/>
        </p:nvGraphicFramePr>
        <p:xfrm>
          <a:off x="3000364" y="4478676"/>
          <a:ext cx="3071834" cy="1950720"/>
        </p:xfrm>
        <a:graphic>
          <a:graphicData uri="http://schemas.openxmlformats.org/drawingml/2006/table">
            <a:tbl>
              <a:tblPr firstRow="1" firstCol="1">
                <a:tableStyleId>{B301B821-A1FF-4177-AEE7-76D212191A09}</a:tableStyleId>
              </a:tblPr>
              <a:tblGrid>
                <a:gridCol w="1596760"/>
                <a:gridCol w="737537"/>
                <a:gridCol w="737537"/>
              </a:tblGrid>
              <a:tr h="2357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Статья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Разность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Приход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Microsoft Sans Serif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+10%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Товары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-10 000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-7%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Услуги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+60%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Расход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+19%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Заработная плата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-10 000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-14%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Материалы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+56%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Итого: 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-10 000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-25%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Group 3"/>
          <p:cNvGraphicFramePr>
            <a:graphicFrameLocks noGrp="1"/>
          </p:cNvGraphicFramePr>
          <p:nvPr/>
        </p:nvGraphicFramePr>
        <p:xfrm>
          <a:off x="5072066" y="2008840"/>
          <a:ext cx="3071834" cy="1950720"/>
        </p:xfrm>
        <a:graphic>
          <a:graphicData uri="http://schemas.openxmlformats.org/drawingml/2006/table">
            <a:tbl>
              <a:tblPr firstRow="1" firstCol="1">
                <a:tableStyleId>{B301B821-A1FF-4177-AEE7-76D212191A09}</a:tableStyleId>
              </a:tblPr>
              <a:tblGrid>
                <a:gridCol w="1596760"/>
                <a:gridCol w="737537"/>
                <a:gridCol w="737537"/>
              </a:tblGrid>
              <a:tr h="2357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Статья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Приход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Расход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Приход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220 000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Microsoft Sans Serif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Товары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Услуги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Расход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Заработная плата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Материалы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Итого: 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220 000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190 000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3"/>
          <p:cNvGraphicFramePr>
            <a:graphicFrameLocks noGrp="1"/>
          </p:cNvGraphicFramePr>
          <p:nvPr/>
        </p:nvGraphicFramePr>
        <p:xfrm>
          <a:off x="928662" y="2000240"/>
          <a:ext cx="3071834" cy="1950720"/>
        </p:xfrm>
        <a:graphic>
          <a:graphicData uri="http://schemas.openxmlformats.org/drawingml/2006/table">
            <a:tbl>
              <a:tblPr firstRow="1" firstCol="1">
                <a:tableStyleId>{B301B821-A1FF-4177-AEE7-76D212191A09}</a:tableStyleId>
              </a:tblPr>
              <a:tblGrid>
                <a:gridCol w="1596760"/>
                <a:gridCol w="737537"/>
                <a:gridCol w="737537"/>
              </a:tblGrid>
              <a:tr h="2357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Статья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Приход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Расход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Приход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Microsoft Sans Serif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Товары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Услуги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Расход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Заработная плата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Материалы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90 000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5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Итого: 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200 000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160 000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 Box 52"/>
          <p:cNvSpPr txBox="1">
            <a:spLocks noChangeArrowheads="1"/>
          </p:cNvSpPr>
          <p:nvPr/>
        </p:nvSpPr>
        <p:spPr bwMode="auto">
          <a:xfrm>
            <a:off x="2994031" y="4071942"/>
            <a:ext cx="2435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800" b="1" dirty="0" smtClean="0">
                <a:solidFill>
                  <a:schemeClr val="accent6"/>
                </a:solidFill>
              </a:rPr>
              <a:t>Отклонение</a:t>
            </a:r>
            <a:endParaRPr lang="ru-RU" sz="1800" b="1" dirty="0">
              <a:solidFill>
                <a:schemeClr val="accent6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4280676" y="2357430"/>
            <a:ext cx="549780" cy="571504"/>
          </a:xfrm>
          <a:prstGeom prst="rightArrow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8900000" flipH="1">
            <a:off x="6479494" y="4396938"/>
            <a:ext cx="549780" cy="571504"/>
          </a:xfrm>
          <a:prstGeom prst="rightArrow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2700000" flipH="1" flipV="1">
            <a:off x="2023042" y="4318450"/>
            <a:ext cx="549780" cy="571504"/>
          </a:xfrm>
          <a:prstGeom prst="rightArrow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33" descr="ASU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14" name="Нижний колонтитул 12"/>
          <p:cNvSpPr>
            <a:spLocks noGrp="1"/>
          </p:cNvSpPr>
          <p:nvPr>
            <p:ph type="ftr" sz="quarter" idx="11"/>
          </p:nvPr>
        </p:nvSpPr>
        <p:spPr bwMode="auto">
          <a:xfrm>
            <a:off x="71438" y="6515100"/>
            <a:ext cx="2500312" cy="29368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Программа «</a:t>
            </a:r>
            <a:r>
              <a:rPr lang="ru-RU" sz="1000" dirty="0" smtClean="0"/>
              <a:t>Экспресс-Бюджетирование»</a:t>
            </a:r>
            <a:endParaRPr 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3" descr="C:\Documents and Settings\User\Рабочий стол\cd.gif"/>
          <p:cNvPicPr>
            <a:picLocks noChangeAspect="1" noChangeArrowheads="1"/>
          </p:cNvPicPr>
          <p:nvPr/>
        </p:nvPicPr>
        <p:blipFill>
          <a:blip r:embed="rId2">
            <a:lum bright="-10000" contrast="-10000"/>
          </a:blip>
          <a:srcRect/>
          <a:stretch>
            <a:fillRect/>
          </a:stretch>
        </p:blipFill>
        <p:spPr bwMode="auto">
          <a:xfrm>
            <a:off x="4643438" y="3357562"/>
            <a:ext cx="1428760" cy="1428760"/>
          </a:xfrm>
          <a:prstGeom prst="rect">
            <a:avLst/>
          </a:prstGeom>
          <a:noFill/>
        </p:spPr>
      </p:pic>
      <p:sp>
        <p:nvSpPr>
          <p:cNvPr id="21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Импорт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данных из 1С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195" y="1739888"/>
            <a:ext cx="1000132" cy="83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Группа 28"/>
          <p:cNvGrpSpPr/>
          <p:nvPr/>
        </p:nvGrpSpPr>
        <p:grpSpPr>
          <a:xfrm>
            <a:off x="1332013" y="2025640"/>
            <a:ext cx="500066" cy="642942"/>
            <a:chOff x="4071934" y="2714620"/>
            <a:chExt cx="659788" cy="785818"/>
          </a:xfrm>
        </p:grpSpPr>
        <p:sp>
          <p:nvSpPr>
            <p:cNvPr id="28" name="Блок-схема: магнитный диск 27"/>
            <p:cNvSpPr/>
            <p:nvPr/>
          </p:nvSpPr>
          <p:spPr>
            <a:xfrm>
              <a:off x="4071934" y="2714620"/>
              <a:ext cx="642942" cy="78581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7" name="Picture 3" descr="1clogo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88780" y="3054964"/>
              <a:ext cx="642942" cy="361925"/>
            </a:xfrm>
            <a:prstGeom prst="rect">
              <a:avLst/>
            </a:prstGeom>
            <a:noFill/>
          </p:spPr>
        </p:pic>
      </p:grpSp>
      <p:pic>
        <p:nvPicPr>
          <p:cNvPr id="15" name="Рисунок 14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5975" y="2827334"/>
            <a:ext cx="905063" cy="69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50622" y="5668978"/>
            <a:ext cx="905063" cy="78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C:\Documents and Settings\User\Local Settings\Temporary Internet Files\Content.IE5\ORPIKEY8\MCj03111620000[1].wmf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15270" y="4632642"/>
            <a:ext cx="775768" cy="775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85975" y="3701035"/>
            <a:ext cx="840415" cy="767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Группа 29"/>
          <p:cNvGrpSpPr/>
          <p:nvPr/>
        </p:nvGrpSpPr>
        <p:grpSpPr>
          <a:xfrm>
            <a:off x="2015566" y="3041648"/>
            <a:ext cx="484855" cy="642942"/>
            <a:chOff x="4071934" y="2714620"/>
            <a:chExt cx="659788" cy="785818"/>
          </a:xfrm>
        </p:grpSpPr>
        <p:sp>
          <p:nvSpPr>
            <p:cNvPr id="31" name="Блок-схема: магнитный диск 30"/>
            <p:cNvSpPr/>
            <p:nvPr/>
          </p:nvSpPr>
          <p:spPr>
            <a:xfrm>
              <a:off x="4071934" y="2714620"/>
              <a:ext cx="642942" cy="78581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2" name="Picture 3" descr="1clogo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88780" y="3054964"/>
              <a:ext cx="642942" cy="361925"/>
            </a:xfrm>
            <a:prstGeom prst="rect">
              <a:avLst/>
            </a:prstGeom>
            <a:noFill/>
          </p:spPr>
        </p:pic>
      </p:grpSp>
      <p:grpSp>
        <p:nvGrpSpPr>
          <p:cNvPr id="4" name="Группа 32"/>
          <p:cNvGrpSpPr/>
          <p:nvPr/>
        </p:nvGrpSpPr>
        <p:grpSpPr>
          <a:xfrm>
            <a:off x="2015566" y="4008442"/>
            <a:ext cx="484855" cy="642942"/>
            <a:chOff x="4071934" y="2714620"/>
            <a:chExt cx="659788" cy="785818"/>
          </a:xfrm>
        </p:grpSpPr>
        <p:sp>
          <p:nvSpPr>
            <p:cNvPr id="34" name="Блок-схема: магнитный диск 33"/>
            <p:cNvSpPr/>
            <p:nvPr/>
          </p:nvSpPr>
          <p:spPr>
            <a:xfrm>
              <a:off x="4071934" y="2714620"/>
              <a:ext cx="642942" cy="78581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5" name="Picture 3" descr="1clogo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88780" y="3054964"/>
              <a:ext cx="642942" cy="361925"/>
            </a:xfrm>
            <a:prstGeom prst="rect">
              <a:avLst/>
            </a:prstGeom>
            <a:noFill/>
          </p:spPr>
        </p:pic>
      </p:grpSp>
      <p:grpSp>
        <p:nvGrpSpPr>
          <p:cNvPr id="5" name="Группа 35"/>
          <p:cNvGrpSpPr/>
          <p:nvPr/>
        </p:nvGrpSpPr>
        <p:grpSpPr>
          <a:xfrm>
            <a:off x="2015566" y="4962536"/>
            <a:ext cx="484855" cy="642942"/>
            <a:chOff x="4071934" y="2714620"/>
            <a:chExt cx="659788" cy="785818"/>
          </a:xfrm>
        </p:grpSpPr>
        <p:sp>
          <p:nvSpPr>
            <p:cNvPr id="37" name="Блок-схема: магнитный диск 36"/>
            <p:cNvSpPr/>
            <p:nvPr/>
          </p:nvSpPr>
          <p:spPr>
            <a:xfrm>
              <a:off x="4071934" y="2714620"/>
              <a:ext cx="642942" cy="78581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8" name="Picture 3" descr="1clogo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88780" y="3054964"/>
              <a:ext cx="642942" cy="361925"/>
            </a:xfrm>
            <a:prstGeom prst="rect">
              <a:avLst/>
            </a:prstGeom>
            <a:noFill/>
          </p:spPr>
        </p:pic>
      </p:grpSp>
      <p:grpSp>
        <p:nvGrpSpPr>
          <p:cNvPr id="6" name="Группа 38"/>
          <p:cNvGrpSpPr/>
          <p:nvPr/>
        </p:nvGrpSpPr>
        <p:grpSpPr>
          <a:xfrm>
            <a:off x="2015566" y="5954730"/>
            <a:ext cx="484855" cy="642942"/>
            <a:chOff x="4071934" y="2714620"/>
            <a:chExt cx="659788" cy="785818"/>
          </a:xfrm>
        </p:grpSpPr>
        <p:sp>
          <p:nvSpPr>
            <p:cNvPr id="40" name="Блок-схема: магнитный диск 39"/>
            <p:cNvSpPr/>
            <p:nvPr/>
          </p:nvSpPr>
          <p:spPr>
            <a:xfrm>
              <a:off x="4071934" y="2714620"/>
              <a:ext cx="642942" cy="78581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1" name="Picture 3" descr="1clogo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88780" y="3054964"/>
              <a:ext cx="642942" cy="361925"/>
            </a:xfrm>
            <a:prstGeom prst="rect">
              <a:avLst/>
            </a:prstGeom>
            <a:noFill/>
          </p:spPr>
        </p:pic>
      </p:grpSp>
      <p:sp>
        <p:nvSpPr>
          <p:cNvPr id="42" name="Text Box 103"/>
          <p:cNvSpPr txBox="1">
            <a:spLocks noChangeArrowheads="1"/>
          </p:cNvSpPr>
          <p:nvPr/>
        </p:nvSpPr>
        <p:spPr bwMode="auto">
          <a:xfrm>
            <a:off x="1441551" y="1668450"/>
            <a:ext cx="1785950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200" dirty="0" smtClean="0"/>
              <a:t>Группа компаний «Марс»</a:t>
            </a:r>
            <a:endParaRPr lang="ru-RU" sz="1200" dirty="0"/>
          </a:p>
        </p:txBody>
      </p:sp>
      <p:sp>
        <p:nvSpPr>
          <p:cNvPr id="43" name="Text Box 103"/>
          <p:cNvSpPr txBox="1">
            <a:spLocks noChangeArrowheads="1"/>
          </p:cNvSpPr>
          <p:nvPr/>
        </p:nvSpPr>
        <p:spPr bwMode="auto">
          <a:xfrm>
            <a:off x="2257849" y="3721102"/>
            <a:ext cx="1214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200" dirty="0" smtClean="0"/>
              <a:t>ООО «Юпитер»</a:t>
            </a:r>
            <a:endParaRPr lang="ru-RU" sz="1200" dirty="0"/>
          </a:p>
        </p:txBody>
      </p:sp>
      <p:sp>
        <p:nvSpPr>
          <p:cNvPr id="44" name="Text Box 103"/>
          <p:cNvSpPr txBox="1">
            <a:spLocks noChangeArrowheads="1"/>
          </p:cNvSpPr>
          <p:nvPr/>
        </p:nvSpPr>
        <p:spPr bwMode="auto">
          <a:xfrm>
            <a:off x="2265469" y="2745100"/>
            <a:ext cx="10001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200" dirty="0" smtClean="0"/>
              <a:t>ЗАО «Сатурн»</a:t>
            </a:r>
            <a:endParaRPr lang="ru-RU" sz="1200" dirty="0"/>
          </a:p>
        </p:txBody>
      </p:sp>
      <p:sp>
        <p:nvSpPr>
          <p:cNvPr id="46" name="Text Box 103"/>
          <p:cNvSpPr txBox="1">
            <a:spLocks noChangeArrowheads="1"/>
          </p:cNvSpPr>
          <p:nvPr/>
        </p:nvSpPr>
        <p:spPr bwMode="auto">
          <a:xfrm>
            <a:off x="2265469" y="4691887"/>
            <a:ext cx="1214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200" dirty="0" smtClean="0"/>
              <a:t>ООО «Венера»</a:t>
            </a:r>
            <a:endParaRPr lang="ru-RU" sz="1200" dirty="0"/>
          </a:p>
        </p:txBody>
      </p:sp>
      <p:sp>
        <p:nvSpPr>
          <p:cNvPr id="47" name="Text Box 103"/>
          <p:cNvSpPr txBox="1">
            <a:spLocks noChangeArrowheads="1"/>
          </p:cNvSpPr>
          <p:nvPr/>
        </p:nvSpPr>
        <p:spPr bwMode="auto">
          <a:xfrm>
            <a:off x="2271501" y="5670111"/>
            <a:ext cx="1214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200" dirty="0" smtClean="0"/>
              <a:t>ЗАО «Уран»</a:t>
            </a:r>
            <a:endParaRPr lang="ru-RU" sz="1200" dirty="0"/>
          </a:p>
        </p:txBody>
      </p:sp>
      <p:cxnSp>
        <p:nvCxnSpPr>
          <p:cNvPr id="49" name="Shape 48"/>
          <p:cNvCxnSpPr>
            <a:stCxn id="12" idx="2"/>
            <a:endCxn id="15" idx="1"/>
          </p:cNvCxnSpPr>
          <p:nvPr/>
        </p:nvCxnSpPr>
        <p:spPr>
          <a:xfrm rot="16200000" flipH="1">
            <a:off x="865877" y="2756097"/>
            <a:ext cx="600482" cy="239714"/>
          </a:xfrm>
          <a:prstGeom prst="bentConnector2">
            <a:avLst/>
          </a:prstGeom>
          <a:ln w="2032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hape 49"/>
          <p:cNvCxnSpPr>
            <a:stCxn id="12" idx="2"/>
            <a:endCxn id="23" idx="1"/>
          </p:cNvCxnSpPr>
          <p:nvPr/>
        </p:nvCxnSpPr>
        <p:spPr>
          <a:xfrm rot="16200000" flipH="1">
            <a:off x="411584" y="3210390"/>
            <a:ext cx="1509069" cy="239714"/>
          </a:xfrm>
          <a:prstGeom prst="bentConnector2">
            <a:avLst/>
          </a:prstGeom>
          <a:ln w="2032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hape 52"/>
          <p:cNvCxnSpPr>
            <a:stCxn id="12" idx="2"/>
            <a:endCxn id="18" idx="1"/>
          </p:cNvCxnSpPr>
          <p:nvPr/>
        </p:nvCxnSpPr>
        <p:spPr>
          <a:xfrm rot="16200000" flipH="1">
            <a:off x="8414" y="3613559"/>
            <a:ext cx="2444702" cy="369009"/>
          </a:xfrm>
          <a:prstGeom prst="bentConnector2">
            <a:avLst/>
          </a:prstGeom>
          <a:ln w="2032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hape 55"/>
          <p:cNvCxnSpPr>
            <a:stCxn id="12" idx="2"/>
            <a:endCxn id="17" idx="1"/>
          </p:cNvCxnSpPr>
          <p:nvPr/>
        </p:nvCxnSpPr>
        <p:spPr>
          <a:xfrm rot="16200000" flipH="1">
            <a:off x="-543861" y="4165834"/>
            <a:ext cx="3484604" cy="304361"/>
          </a:xfrm>
          <a:prstGeom prst="bentConnector2">
            <a:avLst/>
          </a:prstGeom>
          <a:ln w="2032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4" name="Рисунок 63" descr="C:\Documents and Settings\User\Local Settings\Temporary Internet Files\Content.IE5\YJ73SIDA\MCj04315760000[1].png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78381" y="4000504"/>
            <a:ext cx="1428760" cy="1425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7" name="Соединительная линия уступом 66"/>
          <p:cNvCxnSpPr/>
          <p:nvPr/>
        </p:nvCxnSpPr>
        <p:spPr>
          <a:xfrm>
            <a:off x="1832079" y="2453916"/>
            <a:ext cx="2046302" cy="2260968"/>
          </a:xfrm>
          <a:prstGeom prst="bentConnector3">
            <a:avLst>
              <a:gd name="adj1" fmla="val 88480"/>
            </a:avLst>
          </a:prstGeom>
          <a:ln w="19050"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Соединительная линия уступом 69"/>
          <p:cNvCxnSpPr/>
          <p:nvPr/>
        </p:nvCxnSpPr>
        <p:spPr>
          <a:xfrm>
            <a:off x="2500421" y="3469924"/>
            <a:ext cx="1377960" cy="1244960"/>
          </a:xfrm>
          <a:prstGeom prst="bentConnector3">
            <a:avLst>
              <a:gd name="adj1" fmla="val 82834"/>
            </a:avLst>
          </a:prstGeom>
          <a:ln w="19050"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Соединительная линия уступом 78"/>
          <p:cNvCxnSpPr/>
          <p:nvPr/>
        </p:nvCxnSpPr>
        <p:spPr>
          <a:xfrm>
            <a:off x="2500421" y="4436718"/>
            <a:ext cx="1377960" cy="278166"/>
          </a:xfrm>
          <a:prstGeom prst="bentConnector3">
            <a:avLst>
              <a:gd name="adj1" fmla="val 83008"/>
            </a:avLst>
          </a:prstGeom>
          <a:ln w="19050"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9" name="Соединительная линия уступом 88"/>
          <p:cNvCxnSpPr/>
          <p:nvPr/>
        </p:nvCxnSpPr>
        <p:spPr>
          <a:xfrm flipV="1">
            <a:off x="2500421" y="4714884"/>
            <a:ext cx="1377960" cy="675928"/>
          </a:xfrm>
          <a:prstGeom prst="bentConnector3">
            <a:avLst>
              <a:gd name="adj1" fmla="val 83180"/>
            </a:avLst>
          </a:prstGeom>
          <a:ln w="19050"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3" name="Соединительная линия уступом 92"/>
          <p:cNvCxnSpPr>
            <a:endCxn id="64" idx="1"/>
          </p:cNvCxnSpPr>
          <p:nvPr/>
        </p:nvCxnSpPr>
        <p:spPr>
          <a:xfrm flipV="1">
            <a:off x="2500421" y="4713131"/>
            <a:ext cx="1377960" cy="1668122"/>
          </a:xfrm>
          <a:prstGeom prst="bentConnector3">
            <a:avLst>
              <a:gd name="adj1" fmla="val 83180"/>
            </a:avLst>
          </a:prstGeom>
          <a:ln w="19050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2" name="Стрелка вниз 121"/>
          <p:cNvSpPr/>
          <p:nvPr/>
        </p:nvSpPr>
        <p:spPr>
          <a:xfrm rot="16167026">
            <a:off x="6029762" y="4143279"/>
            <a:ext cx="508560" cy="225144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Text Box 103"/>
          <p:cNvSpPr txBox="1">
            <a:spLocks noChangeArrowheads="1"/>
          </p:cNvSpPr>
          <p:nvPr/>
        </p:nvSpPr>
        <p:spPr bwMode="auto">
          <a:xfrm>
            <a:off x="4000496" y="2000240"/>
            <a:ext cx="40719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Программа «Экспресс-Бюджетирование»  импортирует данные из нескольких баз 1С и строит консолидированные отчеты по объединенным данным.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5" name="Text Box 103"/>
          <p:cNvSpPr txBox="1">
            <a:spLocks noChangeArrowheads="1"/>
          </p:cNvSpPr>
          <p:nvPr/>
        </p:nvSpPr>
        <p:spPr bwMode="auto">
          <a:xfrm>
            <a:off x="4071934" y="5929330"/>
            <a:ext cx="3214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Импорт данных осуществляется из </a:t>
            </a: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любой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конфигурации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 1С:Предприятие 7.7 и 8.х.</a:t>
            </a:r>
            <a:endParaRPr lang="ru-RU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5" name="Picture 33" descr="ASU_logo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graphicFrame>
        <p:nvGraphicFramePr>
          <p:cNvPr id="59" name="Group 3"/>
          <p:cNvGraphicFramePr>
            <a:graphicFrameLocks noGrp="1"/>
          </p:cNvGraphicFramePr>
          <p:nvPr/>
        </p:nvGraphicFramePr>
        <p:xfrm>
          <a:off x="6597665" y="2873372"/>
          <a:ext cx="1876435" cy="2377440"/>
        </p:xfrm>
        <a:graphic>
          <a:graphicData uri="http://schemas.openxmlformats.org/drawingml/2006/table">
            <a:tbl>
              <a:tblPr firstRow="1" firstCol="1">
                <a:tableStyleId>{B301B821-A1FF-4177-AEE7-76D212191A09}</a:tableStyleId>
              </a:tblPr>
              <a:tblGrid>
                <a:gridCol w="804865"/>
                <a:gridCol w="570295"/>
                <a:gridCol w="501275"/>
              </a:tblGrid>
              <a:tr h="1828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Подразделения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Поступления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Выплаты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Группа компаний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358 000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Microsoft Sans Serif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Товары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180 000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Услуги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178 000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ЗАО «Сатурн»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215 000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Арендная плата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Зарплата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116 000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72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Рабочим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33 000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72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Служащим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83 000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Материалы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Энергозатраты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Прочее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Итого: 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358 000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215 000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" name="Group 3"/>
          <p:cNvGraphicFramePr>
            <a:graphicFrameLocks noGrp="1"/>
          </p:cNvGraphicFramePr>
          <p:nvPr/>
        </p:nvGraphicFramePr>
        <p:xfrm>
          <a:off x="6750065" y="3025772"/>
          <a:ext cx="1876435" cy="2377440"/>
        </p:xfrm>
        <a:graphic>
          <a:graphicData uri="http://schemas.openxmlformats.org/drawingml/2006/table">
            <a:tbl>
              <a:tblPr firstRow="1" firstCol="1">
                <a:tableStyleId>{B301B821-A1FF-4177-AEE7-76D212191A09}</a:tableStyleId>
              </a:tblPr>
              <a:tblGrid>
                <a:gridCol w="804865"/>
                <a:gridCol w="570295"/>
                <a:gridCol w="501275"/>
              </a:tblGrid>
              <a:tr h="1828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Подразделения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Поступления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Выплаты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Группа компаний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358 000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Microsoft Sans Serif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Товары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180 000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Услуги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178 000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ЗАО «Сатурн»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215 000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Арендная плата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Зарплата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116 000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72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Рабочим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33 000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72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Служащим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83 000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Материалы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Энергозатраты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Прочее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Итого: 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358 000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215 000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Group 3"/>
          <p:cNvGraphicFramePr>
            <a:graphicFrameLocks noGrp="1"/>
          </p:cNvGraphicFramePr>
          <p:nvPr/>
        </p:nvGraphicFramePr>
        <p:xfrm>
          <a:off x="6902465" y="3178172"/>
          <a:ext cx="1876435" cy="2377440"/>
        </p:xfrm>
        <a:graphic>
          <a:graphicData uri="http://schemas.openxmlformats.org/drawingml/2006/table">
            <a:tbl>
              <a:tblPr firstRow="1" firstCol="1">
                <a:tableStyleId>{B301B821-A1FF-4177-AEE7-76D212191A09}</a:tableStyleId>
              </a:tblPr>
              <a:tblGrid>
                <a:gridCol w="804865"/>
                <a:gridCol w="570295"/>
                <a:gridCol w="501275"/>
              </a:tblGrid>
              <a:tr h="1828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Подразделения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Поступления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Выплаты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Группа компаний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358 000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Microsoft Sans Serif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Товары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180 000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Услуги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178 000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ЗАО «Сатурн»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215 000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Арендная плата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Зарплата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116 000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72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Рабочим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33 000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72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Служащим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83 000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Материалы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Энергозатраты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Прочее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17 000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8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Итого: 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358 000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215 000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Прямая соединительная линия 32"/>
          <p:cNvCxnSpPr/>
          <p:nvPr/>
        </p:nvCxnSpPr>
        <p:spPr>
          <a:xfrm rot="10800000" flipH="1">
            <a:off x="483084" y="5893611"/>
            <a:ext cx="14400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0800000" flipH="1">
            <a:off x="1923084" y="5179231"/>
            <a:ext cx="1285884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0800000" flipH="1">
            <a:off x="3208968" y="4464851"/>
            <a:ext cx="1285884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0800000" flipH="1">
            <a:off x="4494852" y="3750471"/>
            <a:ext cx="1285884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10800000" flipH="1">
            <a:off x="5780736" y="3036091"/>
            <a:ext cx="1285884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0800000" flipH="1">
            <a:off x="7063516" y="2321711"/>
            <a:ext cx="11160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1923084" y="5179231"/>
            <a:ext cx="1588" cy="71438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3208968" y="4464851"/>
            <a:ext cx="1588" cy="71438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4494852" y="3750471"/>
            <a:ext cx="1588" cy="71438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5780736" y="3036091"/>
            <a:ext cx="1588" cy="71438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7066620" y="2321711"/>
            <a:ext cx="1588" cy="71438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594" name="Picture 10" descr="C:\Documents and Settings\User\Рабочий стол\Work\IMG\cd_eu4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2952" y="5429264"/>
            <a:ext cx="1143008" cy="1143008"/>
          </a:xfrm>
          <a:prstGeom prst="rect">
            <a:avLst/>
          </a:prstGeom>
          <a:noFill/>
        </p:spPr>
      </p:pic>
      <p:sp>
        <p:nvSpPr>
          <p:cNvPr id="66" name="Text Box 33"/>
          <p:cNvSpPr txBox="1">
            <a:spLocks noChangeArrowheads="1"/>
          </p:cNvSpPr>
          <p:nvPr/>
        </p:nvSpPr>
        <p:spPr bwMode="auto">
          <a:xfrm>
            <a:off x="2208836" y="5715016"/>
            <a:ext cx="3857652" cy="738664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2"/>
                </a:solidFill>
              </a:rPr>
              <a:t>Поставка</a:t>
            </a:r>
            <a:r>
              <a:rPr lang="ru-RU" sz="1600" dirty="0" smtClean="0">
                <a:solidFill>
                  <a:schemeClr val="accent2"/>
                </a:solidFill>
              </a:rPr>
              <a:t> программного обеспечения: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accent2"/>
                </a:solidFill>
              </a:rPr>
              <a:t> установочный диск;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accent2"/>
                </a:solidFill>
              </a:rPr>
              <a:t> руководство пользователя;</a:t>
            </a:r>
            <a:endParaRPr lang="ru-RU" sz="1600" dirty="0">
              <a:solidFill>
                <a:schemeClr val="accent2"/>
              </a:solidFill>
            </a:endParaRPr>
          </a:p>
        </p:txBody>
      </p:sp>
      <p:grpSp>
        <p:nvGrpSpPr>
          <p:cNvPr id="2" name="Группа 76"/>
          <p:cNvGrpSpPr/>
          <p:nvPr/>
        </p:nvGrpSpPr>
        <p:grpSpPr>
          <a:xfrm>
            <a:off x="3566158" y="3786190"/>
            <a:ext cx="1428760" cy="1428760"/>
            <a:chOff x="3214678" y="2428868"/>
            <a:chExt cx="2000264" cy="1928826"/>
          </a:xfrm>
        </p:grpSpPr>
        <p:pic>
          <p:nvPicPr>
            <p:cNvPr id="75" name="Рисунок 74"/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3214678" y="2428868"/>
              <a:ext cx="1785950" cy="1214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" name="Рисунок 75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43306" y="2857496"/>
              <a:ext cx="1571636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2" name="Рисунок 81" descr="C:\Documents and Settings\User\Local Settings\Temporary Internet Files\Content.IE5\F2EZTA9R\MCj04339420000[1].pn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66502" y="2143116"/>
            <a:ext cx="1140780" cy="1212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" name="Рисунок 82" descr="C:\Documents and Settings\User\Local Settings\Temporary Internet Files\Content.IE5\YJ73SIDA\MCj04315760000[1].pn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94522" y="4357694"/>
            <a:ext cx="1571636" cy="1496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565762" y="4071942"/>
            <a:ext cx="2286016" cy="492443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1600" b="1" dirty="0" smtClean="0">
                <a:solidFill>
                  <a:schemeClr val="accent2"/>
                </a:solidFill>
              </a:rPr>
              <a:t>Установка</a:t>
            </a:r>
            <a:r>
              <a:rPr lang="ru-RU" sz="1600" dirty="0" smtClean="0">
                <a:solidFill>
                  <a:schemeClr val="accent2"/>
                </a:solidFill>
              </a:rPr>
              <a:t> ПО, настройка сетевого режима работы</a:t>
            </a:r>
            <a:endParaRPr lang="ru-RU" sz="1600" dirty="0">
              <a:solidFill>
                <a:schemeClr val="accent2"/>
              </a:solidFill>
            </a:endParaRPr>
          </a:p>
        </p:txBody>
      </p:sp>
      <p:pic>
        <p:nvPicPr>
          <p:cNvPr id="81" name="Рисунок 80" descr="C:\Documents and Settings\User\Local Settings\Temporary Internet Files\Content.IE5\F2EZTA9R\MCj04339410000[1].pn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80816" y="2285992"/>
            <a:ext cx="1188000" cy="12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Text Box 33"/>
          <p:cNvSpPr txBox="1">
            <a:spLocks noChangeArrowheads="1"/>
          </p:cNvSpPr>
          <p:nvPr/>
        </p:nvSpPr>
        <p:spPr bwMode="auto">
          <a:xfrm>
            <a:off x="1137266" y="3214686"/>
            <a:ext cx="3071834" cy="492443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defRPr/>
            </a:pPr>
            <a:r>
              <a:rPr lang="ru-RU" sz="1600" b="1" dirty="0" smtClean="0">
                <a:solidFill>
                  <a:schemeClr val="accent2"/>
                </a:solidFill>
              </a:rPr>
              <a:t>Экспресс-обследование</a:t>
            </a:r>
            <a:r>
              <a:rPr lang="ru-RU" sz="1600" dirty="0" smtClean="0">
                <a:solidFill>
                  <a:schemeClr val="accent2"/>
                </a:solidFill>
              </a:rPr>
              <a:t> предприятия и бизнес-процессов</a:t>
            </a:r>
            <a:endParaRPr lang="ru-RU" sz="1600" dirty="0">
              <a:solidFill>
                <a:schemeClr val="accent2"/>
              </a:solidFill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430506" y="5805528"/>
            <a:ext cx="180000" cy="18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 Box 33"/>
          <p:cNvSpPr txBox="1">
            <a:spLocks noChangeArrowheads="1"/>
          </p:cNvSpPr>
          <p:nvPr/>
        </p:nvSpPr>
        <p:spPr bwMode="auto">
          <a:xfrm>
            <a:off x="5125094" y="4202118"/>
            <a:ext cx="3071834" cy="492443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2"/>
                </a:solidFill>
              </a:rPr>
              <a:t>Настройка </a:t>
            </a:r>
            <a:r>
              <a:rPr lang="ru-RU" sz="1600" dirty="0" smtClean="0">
                <a:solidFill>
                  <a:schemeClr val="accent2"/>
                </a:solidFill>
              </a:rPr>
              <a:t>и первоначальное наполнение базы данных</a:t>
            </a:r>
            <a:endParaRPr lang="ru-RU" sz="1600" dirty="0">
              <a:solidFill>
                <a:schemeClr val="accent2"/>
              </a:solidFill>
            </a:endParaRPr>
          </a:p>
        </p:txBody>
      </p:sp>
      <p:pic>
        <p:nvPicPr>
          <p:cNvPr id="93" name="Рисунок 92" descr="C:\Documents and Settings\User\Local Settings\Temporary Internet Files\Content.IE5\YJ73SIDA\MCj04338920000[1].png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831404" y="2870196"/>
            <a:ext cx="1298584" cy="141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Text Box 33"/>
          <p:cNvSpPr txBox="1">
            <a:spLocks noChangeArrowheads="1"/>
          </p:cNvSpPr>
          <p:nvPr/>
        </p:nvSpPr>
        <p:spPr bwMode="auto">
          <a:xfrm>
            <a:off x="5715008" y="1643050"/>
            <a:ext cx="1785950" cy="492443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defRPr/>
            </a:pPr>
            <a:r>
              <a:rPr lang="ru-RU" sz="1600" dirty="0" smtClean="0">
                <a:solidFill>
                  <a:schemeClr val="accent2"/>
                </a:solidFill>
              </a:rPr>
              <a:t>Гарантийное</a:t>
            </a:r>
            <a:r>
              <a:rPr lang="ru-RU" sz="1600" b="1" dirty="0" smtClean="0">
                <a:solidFill>
                  <a:schemeClr val="accent2"/>
                </a:solidFill>
              </a:rPr>
              <a:t> сопровождение</a:t>
            </a:r>
            <a:endParaRPr lang="ru-RU" sz="1600" dirty="0">
              <a:solidFill>
                <a:schemeClr val="accent2"/>
              </a:solidFill>
            </a:endParaRPr>
          </a:p>
        </p:txBody>
      </p:sp>
      <p:sp>
        <p:nvSpPr>
          <p:cNvPr id="95" name="Text Box 33"/>
          <p:cNvSpPr txBox="1">
            <a:spLocks noChangeArrowheads="1"/>
          </p:cNvSpPr>
          <p:nvPr/>
        </p:nvSpPr>
        <p:spPr bwMode="auto">
          <a:xfrm>
            <a:off x="6637992" y="3546476"/>
            <a:ext cx="2214578" cy="492443"/>
          </a:xfrm>
          <a:prstGeom prst="rect">
            <a:avLst/>
          </a:prstGeom>
          <a:noFill/>
          <a:ln w="4699" algn="in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2"/>
                </a:solidFill>
              </a:rPr>
              <a:t>Обучение </a:t>
            </a:r>
            <a:r>
              <a:rPr lang="ru-RU" sz="1600" dirty="0" smtClean="0">
                <a:solidFill>
                  <a:schemeClr val="accent2"/>
                </a:solidFill>
              </a:rPr>
              <a:t>пользователей и ИТ-специалистов</a:t>
            </a:r>
            <a:endParaRPr lang="ru-RU" sz="1600" dirty="0">
              <a:solidFill>
                <a:schemeClr val="accent2"/>
              </a:solidFill>
            </a:endParaRPr>
          </a:p>
        </p:txBody>
      </p:sp>
      <p:sp>
        <p:nvSpPr>
          <p:cNvPr id="97" name="Овал 96"/>
          <p:cNvSpPr/>
          <p:nvPr/>
        </p:nvSpPr>
        <p:spPr>
          <a:xfrm>
            <a:off x="8143900" y="2214554"/>
            <a:ext cx="180000" cy="18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Text Box 95"/>
          <p:cNvSpPr txBox="1">
            <a:spLocks noChangeArrowheads="1"/>
          </p:cNvSpPr>
          <p:nvPr/>
        </p:nvSpPr>
        <p:spPr bwMode="auto">
          <a:xfrm>
            <a:off x="486386" y="1857364"/>
            <a:ext cx="4164014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Компания «АСУ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XXI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век» в рамках поставки семейства программ оказывает клиентам комплекс услуг: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4" name="Заголовок 3"/>
          <p:cNvSpPr>
            <a:spLocks noGrp="1"/>
          </p:cNvSpPr>
          <p:nvPr>
            <p:ph type="title"/>
          </p:nvPr>
        </p:nvSpPr>
        <p:spPr>
          <a:xfrm>
            <a:off x="609600" y="357166"/>
            <a:ext cx="8248680" cy="790596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Не программа, а услуга!</a:t>
            </a:r>
            <a:endParaRPr lang="ru-RU" sz="5400" b="1" dirty="0"/>
          </a:p>
        </p:txBody>
      </p:sp>
      <p:graphicFrame>
        <p:nvGraphicFramePr>
          <p:cNvPr id="108" name="Схема 107"/>
          <p:cNvGraphicFramePr/>
          <p:nvPr/>
        </p:nvGraphicFramePr>
        <p:xfrm>
          <a:off x="7643834" y="1714488"/>
          <a:ext cx="1152000" cy="115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pic>
        <p:nvPicPr>
          <p:cNvPr id="32" name="Picture 33" descr="ASU_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10" y="514352"/>
            <a:ext cx="8153400" cy="628632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Наши клиенты</a:t>
            </a:r>
            <a:endParaRPr lang="ru-RU" sz="4800" b="1" dirty="0"/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690536" y="1714489"/>
          <a:ext cx="7858180" cy="4697114"/>
        </p:xfrm>
        <a:graphic>
          <a:graphicData uri="http://schemas.openxmlformats.org/drawingml/2006/table">
            <a:tbl>
              <a:tblPr/>
              <a:tblGrid>
                <a:gridCol w="1122597"/>
                <a:gridCol w="841948"/>
                <a:gridCol w="280649"/>
                <a:gridCol w="1122597"/>
                <a:gridCol w="561299"/>
                <a:gridCol w="561299"/>
                <a:gridCol w="1122597"/>
                <a:gridCol w="280649"/>
                <a:gridCol w="841948"/>
                <a:gridCol w="1122597"/>
              </a:tblGrid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Завод «Масса-К»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Завод «Армалит-1»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>
                          <a:latin typeface="+mn-lt"/>
                          <a:ea typeface="Times New Roman"/>
                        </a:rPr>
                      </a:br>
                      <a:r>
                        <a:rPr lang="ru-RU" sz="800">
                          <a:latin typeface="+mn-lt"/>
                          <a:ea typeface="Times New Roman"/>
                        </a:rPr>
                        <a:t>Завод «Металлист»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 Завод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Ленинцец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Завод «Транс-Балтия»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Обуховский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завод»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МХК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«</a:t>
                      </a:r>
                      <a:r>
                        <a:rPr lang="ru-RU" sz="800" baseline="0" dirty="0" err="1" smtClean="0">
                          <a:latin typeface="+mn-lt"/>
                          <a:ea typeface="Times New Roman"/>
                        </a:rPr>
                        <a:t>Регионхимснаб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en-US" sz="800" dirty="0">
                          <a:latin typeface="+mn-lt"/>
                          <a:ea typeface="Times New Roman"/>
                        </a:rPr>
                        <a:t>Jam Hall Media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ООО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Баумит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ООО</a:t>
                      </a:r>
                      <a:br>
                        <a:rPr lang="ru-RU" sz="800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«Композит СПб»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НПФ «Уран»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Компания </a:t>
                      </a:r>
                      <a:br>
                        <a:rPr lang="ru-RU" sz="800">
                          <a:latin typeface="+mn-lt"/>
                          <a:ea typeface="Times New Roman"/>
                        </a:rPr>
                      </a:br>
                      <a:r>
                        <a:rPr lang="ru-RU" sz="80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en-US" sz="800">
                          <a:latin typeface="+mn-lt"/>
                          <a:ea typeface="Times New Roman"/>
                        </a:rPr>
                        <a:t>Vip</a:t>
                      </a:r>
                      <a:r>
                        <a:rPr lang="ru-RU" sz="800">
                          <a:latin typeface="+mn-lt"/>
                          <a:ea typeface="Times New Roman"/>
                        </a:rPr>
                        <a:t> Паркет»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Дювернуа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Консалтинг»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«Балтийский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берег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80" dirty="0" smtClean="0">
                          <a:latin typeface="+mn-lt"/>
                          <a:ea typeface="Times New Roman"/>
                        </a:rPr>
                        <a:t>Агентство</a:t>
                      </a:r>
                      <a:r>
                        <a:rPr lang="ru-RU" sz="780" baseline="0" dirty="0" smtClean="0">
                          <a:latin typeface="+mn-lt"/>
                          <a:ea typeface="Times New Roman"/>
                        </a:rPr>
                        <a:t> недвижимости «</a:t>
                      </a:r>
                      <a:r>
                        <a:rPr lang="ru-RU" sz="780" baseline="0" dirty="0" err="1" smtClean="0">
                          <a:latin typeface="+mn-lt"/>
                          <a:ea typeface="Times New Roman"/>
                        </a:rPr>
                        <a:t>Астера</a:t>
                      </a:r>
                      <a:r>
                        <a:rPr lang="ru-RU" sz="78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78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Тренинговая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компания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Реконт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Радио «Хит»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Радио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Рокс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Компания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Вектон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Радио </a:t>
                      </a:r>
                      <a:br>
                        <a:rPr lang="ru-RU" sz="800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«Эхо Москвы»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Рекламное агентство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Фричойс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«Марлоу Навигейшн»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Группа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Конти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Тренинговая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компания «</a:t>
                      </a:r>
                      <a:r>
                        <a:rPr lang="en-US" sz="800" dirty="0" err="1">
                          <a:latin typeface="+mn-lt"/>
                          <a:ea typeface="Times New Roman"/>
                        </a:rPr>
                        <a:t>Directorica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«Бизнес-журнал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Меди-Эстетик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СК «Мегалит»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5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Управляющая компания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Арсагера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3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83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 smtClean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ООО «Метроном»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ООО "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Невисс-Комплекс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Газета «Аргументы и факты»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ООО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«Прогресс»</a:t>
                      </a:r>
                      <a:br>
                        <a:rPr lang="ru-RU" sz="800" baseline="0" dirty="0" smtClean="0">
                          <a:latin typeface="+mn-lt"/>
                          <a:ea typeface="Times New Roman"/>
                        </a:rPr>
                      </a:br>
                      <a:endParaRPr lang="ru-RU" sz="3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83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Фирма «Шарм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ЗАО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Тепломаш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Морской торговый порт «Выборг»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Журнал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«Персонал </a:t>
                      </a:r>
                      <a:r>
                        <a:rPr lang="ru-RU" sz="800" baseline="0" dirty="0" err="1" smtClean="0">
                          <a:latin typeface="+mn-lt"/>
                          <a:ea typeface="Times New Roman"/>
                        </a:rPr>
                        <a:t>Микс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108" name="Picture 60" descr="Massa_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5614" y="1808786"/>
            <a:ext cx="571698" cy="614362"/>
          </a:xfrm>
          <a:prstGeom prst="rect">
            <a:avLst/>
          </a:prstGeom>
          <a:noFill/>
        </p:spPr>
      </p:pic>
      <p:pic>
        <p:nvPicPr>
          <p:cNvPr id="2107" name="Picture 59" descr="armalit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5478" y="1775741"/>
            <a:ext cx="642942" cy="618832"/>
          </a:xfrm>
          <a:prstGeom prst="rect">
            <a:avLst/>
          </a:prstGeom>
          <a:noFill/>
        </p:spPr>
      </p:pic>
      <p:pic>
        <p:nvPicPr>
          <p:cNvPr id="2106" name="Picture 58" descr="metallis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75626" y="1786879"/>
            <a:ext cx="642942" cy="634369"/>
          </a:xfrm>
          <a:prstGeom prst="rect">
            <a:avLst/>
          </a:prstGeom>
          <a:noFill/>
        </p:spPr>
      </p:pic>
      <p:pic>
        <p:nvPicPr>
          <p:cNvPr id="2105" name="Picture 57" descr="leninec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36718" y="1717346"/>
            <a:ext cx="809625" cy="723900"/>
          </a:xfrm>
          <a:prstGeom prst="rect">
            <a:avLst/>
          </a:prstGeom>
          <a:noFill/>
        </p:spPr>
      </p:pic>
      <p:pic>
        <p:nvPicPr>
          <p:cNvPr id="2104" name="Picture 56" descr="trans_baltiy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20684" y="1755446"/>
            <a:ext cx="619125" cy="676275"/>
          </a:xfrm>
          <a:prstGeom prst="rect">
            <a:avLst/>
          </a:prstGeom>
          <a:noFill/>
        </p:spPr>
      </p:pic>
      <p:pic>
        <p:nvPicPr>
          <p:cNvPr id="2103" name="Picture 55" descr="obuxovskij_zavod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40832" y="1737348"/>
            <a:ext cx="638175" cy="723900"/>
          </a:xfrm>
          <a:prstGeom prst="rect">
            <a:avLst/>
          </a:prstGeom>
          <a:noFill/>
        </p:spPr>
      </p:pic>
      <p:pic>
        <p:nvPicPr>
          <p:cNvPr id="2102" name="Picture 54" descr="JamHall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33412" y="2714620"/>
            <a:ext cx="800100" cy="523875"/>
          </a:xfrm>
          <a:prstGeom prst="rect">
            <a:avLst/>
          </a:prstGeom>
          <a:noFill/>
        </p:spPr>
      </p:pic>
      <p:pic>
        <p:nvPicPr>
          <p:cNvPr id="2101" name="Picture 53" descr="Baumit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047858" y="2643182"/>
            <a:ext cx="647700" cy="647700"/>
          </a:xfrm>
          <a:prstGeom prst="rect">
            <a:avLst/>
          </a:prstGeom>
          <a:noFill/>
        </p:spPr>
      </p:pic>
      <p:pic>
        <p:nvPicPr>
          <p:cNvPr id="2100" name="Picture 52" descr="composit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190866" y="2643182"/>
            <a:ext cx="657225" cy="581025"/>
          </a:xfrm>
          <a:prstGeom prst="rect">
            <a:avLst/>
          </a:prstGeom>
          <a:noFill/>
        </p:spPr>
      </p:pic>
      <p:pic>
        <p:nvPicPr>
          <p:cNvPr id="2099" name="Picture 51" descr="uran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093842" y="2684140"/>
            <a:ext cx="1019175" cy="571500"/>
          </a:xfrm>
          <a:prstGeom prst="rect">
            <a:avLst/>
          </a:prstGeom>
          <a:noFill/>
        </p:spPr>
      </p:pic>
      <p:pic>
        <p:nvPicPr>
          <p:cNvPr id="2098" name="Picture 50" descr="vip_parque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262568" y="2643182"/>
            <a:ext cx="962025" cy="561975"/>
          </a:xfrm>
          <a:prstGeom prst="rect">
            <a:avLst/>
          </a:prstGeom>
          <a:noFill/>
        </p:spPr>
      </p:pic>
      <p:pic>
        <p:nvPicPr>
          <p:cNvPr id="2097" name="Picture 49" descr="duvernoix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484634" y="2659970"/>
            <a:ext cx="785818" cy="503277"/>
          </a:xfrm>
          <a:prstGeom prst="rect">
            <a:avLst/>
          </a:prstGeom>
          <a:noFill/>
        </p:spPr>
      </p:pic>
      <p:pic>
        <p:nvPicPr>
          <p:cNvPr id="2095" name="Picture 47" descr="recon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76420" y="3500438"/>
            <a:ext cx="752475" cy="523875"/>
          </a:xfrm>
          <a:prstGeom prst="rect">
            <a:avLst/>
          </a:prstGeom>
          <a:noFill/>
        </p:spPr>
      </p:pic>
      <p:pic>
        <p:nvPicPr>
          <p:cNvPr id="2094" name="Picture 46" descr="hit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209916" y="3543016"/>
            <a:ext cx="571504" cy="605122"/>
          </a:xfrm>
          <a:prstGeom prst="rect">
            <a:avLst/>
          </a:prstGeom>
          <a:noFill/>
        </p:spPr>
      </p:pic>
      <p:pic>
        <p:nvPicPr>
          <p:cNvPr id="2093" name="Picture 45" descr="roks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295774" y="3562351"/>
            <a:ext cx="628650" cy="581025"/>
          </a:xfrm>
          <a:prstGeom prst="rect">
            <a:avLst/>
          </a:prstGeom>
          <a:noFill/>
        </p:spPr>
      </p:pic>
      <p:pic>
        <p:nvPicPr>
          <p:cNvPr id="2091" name="Picture 43" descr="echo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477014" y="3571876"/>
            <a:ext cx="714375" cy="457200"/>
          </a:xfrm>
          <a:prstGeom prst="rect">
            <a:avLst/>
          </a:prstGeom>
          <a:noFill/>
        </p:spPr>
      </p:pic>
      <p:pic>
        <p:nvPicPr>
          <p:cNvPr id="2090" name="Picture 42" descr="marlow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904850" y="4500570"/>
            <a:ext cx="685800" cy="495300"/>
          </a:xfrm>
          <a:prstGeom prst="rect">
            <a:avLst/>
          </a:prstGeom>
          <a:noFill/>
        </p:spPr>
      </p:pic>
      <p:pic>
        <p:nvPicPr>
          <p:cNvPr id="2089" name="Picture 41" descr="conti_group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897362" y="4518668"/>
            <a:ext cx="962025" cy="371475"/>
          </a:xfrm>
          <a:prstGeom prst="rect">
            <a:avLst/>
          </a:prstGeom>
          <a:noFill/>
        </p:spPr>
      </p:pic>
      <p:pic>
        <p:nvPicPr>
          <p:cNvPr id="2088" name="Picture 40" descr="directorica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3047990" y="4480570"/>
            <a:ext cx="942975" cy="361950"/>
          </a:xfrm>
          <a:prstGeom prst="rect">
            <a:avLst/>
          </a:prstGeom>
          <a:noFill/>
        </p:spPr>
      </p:pic>
      <p:pic>
        <p:nvPicPr>
          <p:cNvPr id="2087" name="Picture 39" descr="biznes-zhyrn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4190998" y="4572008"/>
            <a:ext cx="800100" cy="352425"/>
          </a:xfrm>
          <a:prstGeom prst="rect">
            <a:avLst/>
          </a:prstGeom>
          <a:noFill/>
        </p:spPr>
      </p:pic>
      <p:pic>
        <p:nvPicPr>
          <p:cNvPr id="2086" name="Picture 38" descr="medi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5405444" y="4429132"/>
            <a:ext cx="600075" cy="609600"/>
          </a:xfrm>
          <a:prstGeom prst="rect">
            <a:avLst/>
          </a:prstGeom>
          <a:noFill/>
        </p:spPr>
      </p:pic>
      <p:pic>
        <p:nvPicPr>
          <p:cNvPr id="2084" name="Picture 36" descr="metronom"/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1047726" y="5291151"/>
            <a:ext cx="1437471" cy="357190"/>
          </a:xfrm>
          <a:prstGeom prst="rect">
            <a:avLst/>
          </a:prstGeom>
          <a:noFill/>
        </p:spPr>
      </p:pic>
      <p:pic>
        <p:nvPicPr>
          <p:cNvPr id="2083" name="Picture 35" descr="neviss_komplex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3047990" y="5267338"/>
            <a:ext cx="1209675" cy="428625"/>
          </a:xfrm>
          <a:prstGeom prst="rect">
            <a:avLst/>
          </a:prstGeom>
          <a:noFill/>
        </p:spPr>
      </p:pic>
      <p:pic>
        <p:nvPicPr>
          <p:cNvPr id="2082" name="Picture 34" descr="aif"/>
          <p:cNvPicPr>
            <a:picLocks noChangeAspect="1" noChangeArrowheads="1"/>
          </p:cNvPicPr>
          <p:nvPr/>
        </p:nvPicPr>
        <p:blipFill>
          <a:blip r:embed="rId26"/>
          <a:srcRect/>
          <a:stretch>
            <a:fillRect/>
          </a:stretch>
        </p:blipFill>
        <p:spPr bwMode="auto">
          <a:xfrm>
            <a:off x="4886328" y="5243525"/>
            <a:ext cx="1485900" cy="428625"/>
          </a:xfrm>
          <a:prstGeom prst="rect">
            <a:avLst/>
          </a:prstGeom>
          <a:noFill/>
        </p:spPr>
      </p:pic>
      <p:pic>
        <p:nvPicPr>
          <p:cNvPr id="2081" name="Picture 33" descr="sharm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976288" y="5881705"/>
            <a:ext cx="1543050" cy="352425"/>
          </a:xfrm>
          <a:prstGeom prst="rect">
            <a:avLst/>
          </a:prstGeom>
          <a:noFill/>
        </p:spPr>
      </p:pic>
      <p:pic>
        <p:nvPicPr>
          <p:cNvPr id="2080" name="Picture 32" descr="Image1"/>
          <p:cNvPicPr>
            <a:picLocks noChangeAspect="1" noChangeArrowheads="1"/>
          </p:cNvPicPr>
          <p:nvPr/>
        </p:nvPicPr>
        <p:blipFill>
          <a:blip r:embed="rId28"/>
          <a:srcRect/>
          <a:stretch>
            <a:fillRect/>
          </a:stretch>
        </p:blipFill>
        <p:spPr bwMode="auto">
          <a:xfrm>
            <a:off x="2905114" y="5891230"/>
            <a:ext cx="1609725" cy="342900"/>
          </a:xfrm>
          <a:prstGeom prst="rect">
            <a:avLst/>
          </a:prstGeom>
          <a:noFill/>
        </p:spPr>
      </p:pic>
      <p:pic>
        <p:nvPicPr>
          <p:cNvPr id="2079" name="Picture 31" descr="viborgsky_port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4905378" y="5895993"/>
            <a:ext cx="1438275" cy="323850"/>
          </a:xfrm>
          <a:prstGeom prst="rect">
            <a:avLst/>
          </a:prstGeom>
          <a:noFill/>
        </p:spPr>
      </p:pic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10" name="Picture 62" descr="\\Notebook4\рабочий стол 4\Logo\ready\rhs.jpg"/>
          <p:cNvPicPr>
            <a:picLocks noChangeAspect="1" noChangeArrowheads="1"/>
          </p:cNvPicPr>
          <p:nvPr/>
        </p:nvPicPr>
        <p:blipFill>
          <a:blip r:embed="rId30"/>
          <a:srcRect/>
          <a:stretch>
            <a:fillRect/>
          </a:stretch>
        </p:blipFill>
        <p:spPr bwMode="auto">
          <a:xfrm>
            <a:off x="7548584" y="2000240"/>
            <a:ext cx="928694" cy="335236"/>
          </a:xfrm>
          <a:prstGeom prst="rect">
            <a:avLst/>
          </a:prstGeom>
          <a:noFill/>
        </p:spPr>
      </p:pic>
      <p:pic>
        <p:nvPicPr>
          <p:cNvPr id="2111" name="Picture 63" descr="\\Notebook4\рабочий стол 4\Logo\ready\progress.jpg"/>
          <p:cNvPicPr>
            <a:picLocks noChangeAspect="1" noChangeArrowheads="1"/>
          </p:cNvPicPr>
          <p:nvPr/>
        </p:nvPicPr>
        <p:blipFill>
          <a:blip r:embed="rId31"/>
          <a:srcRect/>
          <a:stretch>
            <a:fillRect/>
          </a:stretch>
        </p:blipFill>
        <p:spPr bwMode="auto">
          <a:xfrm>
            <a:off x="6949458" y="5282956"/>
            <a:ext cx="1214446" cy="360622"/>
          </a:xfrm>
          <a:prstGeom prst="rect">
            <a:avLst/>
          </a:prstGeom>
          <a:noFill/>
        </p:spPr>
      </p:pic>
      <p:pic>
        <p:nvPicPr>
          <p:cNvPr id="2112" name="Picture 64" descr="\\Notebook4\рабочий стол 4\Logo\ready\free_choise.jpg"/>
          <p:cNvPicPr>
            <a:picLocks noChangeAspect="1" noChangeArrowheads="1"/>
          </p:cNvPicPr>
          <p:nvPr/>
        </p:nvPicPr>
        <p:blipFill>
          <a:blip r:embed="rId32"/>
          <a:srcRect/>
          <a:stretch>
            <a:fillRect/>
          </a:stretch>
        </p:blipFill>
        <p:spPr bwMode="auto">
          <a:xfrm>
            <a:off x="7548584" y="3643314"/>
            <a:ext cx="870862" cy="285752"/>
          </a:xfrm>
          <a:prstGeom prst="rect">
            <a:avLst/>
          </a:prstGeom>
          <a:noFill/>
        </p:spPr>
      </p:pic>
      <p:pic>
        <p:nvPicPr>
          <p:cNvPr id="2113" name="Picture 65" descr="\\Notebook4\рабочий стол 4\Logo\ready\personal-mix.jpg"/>
          <p:cNvPicPr>
            <a:picLocks noChangeAspect="1" noChangeArrowheads="1"/>
          </p:cNvPicPr>
          <p:nvPr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6933290" y="5888372"/>
            <a:ext cx="1309672" cy="353965"/>
          </a:xfrm>
          <a:prstGeom prst="rect">
            <a:avLst/>
          </a:prstGeom>
          <a:noFill/>
        </p:spPr>
      </p:pic>
      <p:pic>
        <p:nvPicPr>
          <p:cNvPr id="2115" name="Picture 67" descr="\\Notebook4\рабочий стол 4\Logo\ready\Terminal (baltbereg).jpg"/>
          <p:cNvPicPr>
            <a:picLocks noChangeAspect="1" noChangeArrowheads="1"/>
          </p:cNvPicPr>
          <p:nvPr/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7660980" y="2714620"/>
            <a:ext cx="688164" cy="500066"/>
          </a:xfrm>
          <a:prstGeom prst="rect">
            <a:avLst/>
          </a:prstGeom>
          <a:noFill/>
        </p:spPr>
      </p:pic>
      <p:pic>
        <p:nvPicPr>
          <p:cNvPr id="1026" name="Picture 2" descr="C:\Documents and Settings\User\Рабочий стол\Logo\ready\vekton.jpg"/>
          <p:cNvPicPr>
            <a:picLocks noChangeAspect="1" noChangeArrowheads="1"/>
          </p:cNvPicPr>
          <p:nvPr/>
        </p:nvPicPr>
        <p:blipFill>
          <a:blip r:embed="rId35"/>
          <a:srcRect/>
          <a:stretch>
            <a:fillRect/>
          </a:stretch>
        </p:blipFill>
        <p:spPr bwMode="auto">
          <a:xfrm>
            <a:off x="5353056" y="3561417"/>
            <a:ext cx="714380" cy="653396"/>
          </a:xfrm>
          <a:prstGeom prst="rect">
            <a:avLst/>
          </a:prstGeom>
          <a:noFill/>
        </p:spPr>
      </p:pic>
      <p:pic>
        <p:nvPicPr>
          <p:cNvPr id="2" name="Picture 2" descr="C:\Documents and Settings\User\Рабочий стол\Логотипы клиентов\ready\astera.jpg"/>
          <p:cNvPicPr>
            <a:picLocks noChangeAspect="1" noChangeArrowheads="1"/>
          </p:cNvPicPr>
          <p:nvPr/>
        </p:nvPicPr>
        <p:blipFill>
          <a:blip r:embed="rId36"/>
          <a:srcRect/>
          <a:stretch>
            <a:fillRect/>
          </a:stretch>
        </p:blipFill>
        <p:spPr bwMode="auto">
          <a:xfrm>
            <a:off x="814361" y="3714752"/>
            <a:ext cx="900108" cy="300036"/>
          </a:xfrm>
          <a:prstGeom prst="rect">
            <a:avLst/>
          </a:prstGeom>
          <a:noFill/>
        </p:spPr>
      </p:pic>
      <p:pic>
        <p:nvPicPr>
          <p:cNvPr id="1027" name="Picture 3" descr="arsagera"/>
          <p:cNvPicPr>
            <a:picLocks noChangeAspect="1" noChangeArrowheads="1"/>
          </p:cNvPicPr>
          <p:nvPr/>
        </p:nvPicPr>
        <p:blipFill>
          <a:blip r:embed="rId37"/>
          <a:srcRect/>
          <a:stretch>
            <a:fillRect/>
          </a:stretch>
        </p:blipFill>
        <p:spPr bwMode="auto">
          <a:xfrm>
            <a:off x="7482860" y="4564070"/>
            <a:ext cx="985733" cy="30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2" descr="C:\Documents and Settings\User\Рабочий стол\ОТДЕЛ ПРОДАЖ\Наши клиенты\Логотипы клиентов\Логотипы\megalit.jpg"/>
          <p:cNvPicPr>
            <a:picLocks noChangeAspect="1" noChangeArrowheads="1"/>
          </p:cNvPicPr>
          <p:nvPr/>
        </p:nvPicPr>
        <p:blipFill>
          <a:blip r:embed="rId38"/>
          <a:srcRect/>
          <a:stretch>
            <a:fillRect/>
          </a:stretch>
        </p:blipFill>
        <p:spPr bwMode="auto">
          <a:xfrm>
            <a:off x="6283314" y="4572009"/>
            <a:ext cx="1012557" cy="28575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10" y="500042"/>
            <a:ext cx="8153400" cy="628632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Разработчик</a:t>
            </a:r>
            <a:endParaRPr lang="ru-RU" sz="4800" b="1" dirty="0"/>
          </a:p>
        </p:txBody>
      </p:sp>
      <p:sp>
        <p:nvSpPr>
          <p:cNvPr id="182279" name="Text Box 7"/>
          <p:cNvSpPr txBox="1">
            <a:spLocks noChangeArrowheads="1"/>
          </p:cNvSpPr>
          <p:nvPr/>
        </p:nvSpPr>
        <p:spPr bwMode="auto">
          <a:xfrm>
            <a:off x="3330258" y="2129468"/>
            <a:ext cx="4857784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ru-RU" sz="2800" b="1" dirty="0">
                <a:solidFill>
                  <a:schemeClr val="tx1"/>
                </a:solidFill>
              </a:rPr>
              <a:t>ООО </a:t>
            </a:r>
            <a:r>
              <a:rPr lang="ru-RU" sz="2800" b="1" dirty="0" smtClean="0">
                <a:solidFill>
                  <a:schemeClr val="tx1"/>
                </a:solidFill>
              </a:rPr>
              <a:t>«Компания АСУ </a:t>
            </a:r>
            <a:r>
              <a:rPr lang="ru-RU" sz="2800" b="1" dirty="0">
                <a:solidFill>
                  <a:schemeClr val="tx1"/>
                </a:solidFill>
              </a:rPr>
              <a:t>XXI век»</a:t>
            </a:r>
          </a:p>
          <a:p>
            <a:pPr algn="l"/>
            <a:r>
              <a:rPr lang="ru-RU" sz="1600" dirty="0" smtClean="0">
                <a:solidFill>
                  <a:srgbClr val="000066"/>
                </a:solidFill>
              </a:rPr>
              <a:t>Разработка информационных систем для бизнеса.</a:t>
            </a:r>
            <a:endParaRPr lang="ru-RU" sz="1600" dirty="0">
              <a:solidFill>
                <a:srgbClr val="000066"/>
              </a:solidFill>
            </a:endParaRPr>
          </a:p>
          <a:p>
            <a:pPr algn="l"/>
            <a:endParaRPr lang="ru-RU" sz="1600" i="1" dirty="0">
              <a:solidFill>
                <a:srgbClr val="003399"/>
              </a:solidFill>
            </a:endParaRP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197110</a:t>
            </a:r>
            <a:r>
              <a:rPr lang="ru-RU" sz="1600" dirty="0">
                <a:solidFill>
                  <a:schemeClr val="tx1"/>
                </a:solidFill>
              </a:rPr>
              <a:t>, Санкт-Петербург, Петровский пр</a:t>
            </a:r>
            <a:r>
              <a:rPr lang="ru-RU" sz="1600" dirty="0" smtClean="0">
                <a:solidFill>
                  <a:schemeClr val="tx1"/>
                </a:solidFill>
              </a:rPr>
              <a:t>., д. 26</a:t>
            </a:r>
            <a:endParaRPr lang="ru-RU" sz="1600" dirty="0">
              <a:solidFill>
                <a:schemeClr val="tx1"/>
              </a:solidFill>
            </a:endParaRP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тел</a:t>
            </a:r>
            <a:r>
              <a:rPr lang="ru-RU" sz="1600" dirty="0" smtClean="0">
                <a:solidFill>
                  <a:schemeClr val="tx1"/>
                </a:solidFill>
              </a:rPr>
              <a:t>. / факс</a:t>
            </a:r>
            <a:r>
              <a:rPr lang="ru-RU" sz="1600" dirty="0">
                <a:solidFill>
                  <a:schemeClr val="tx1"/>
                </a:solidFill>
              </a:rPr>
              <a:t>: (812) 350-94-14; 235-48-90</a:t>
            </a:r>
          </a:p>
          <a:p>
            <a:pPr algn="l"/>
            <a:r>
              <a:rPr lang="ru-RU" sz="1600" dirty="0" err="1" smtClean="0">
                <a:solidFill>
                  <a:schemeClr val="tx1"/>
                </a:solidFill>
                <a:hlinkClick r:id="rId3"/>
              </a:rPr>
              <a:t>www.asuxxivek.ru</a:t>
            </a:r>
            <a:endParaRPr lang="ru-RU" sz="1600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latin typeface="Calibri" pitchFamily="34" charset="0"/>
                <a:hlinkClick r:id="rId4"/>
              </a:rPr>
              <a:t>mailbox</a:t>
            </a:r>
            <a:r>
              <a:rPr lang="ru-RU" sz="1600" dirty="0" smtClean="0">
                <a:solidFill>
                  <a:schemeClr val="tx1"/>
                </a:solidFill>
                <a:hlinkClick r:id="rId4"/>
              </a:rPr>
              <a:t>@</a:t>
            </a:r>
            <a:r>
              <a:rPr lang="ru-RU" sz="1600" dirty="0" err="1" smtClean="0">
                <a:solidFill>
                  <a:schemeClr val="tx1"/>
                </a:solidFill>
                <a:hlinkClick r:id="rId4"/>
              </a:rPr>
              <a:t>asuxxivek.ru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182283" name="Picture 11" descr="ASU_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2253172"/>
            <a:ext cx="1738335" cy="60432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Важные</a:t>
            </a:r>
            <a:r>
              <a:rPr kumimoji="0" lang="ru-RU" sz="4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термины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852462" y="1785926"/>
            <a:ext cx="7643866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1588">
              <a:buBlip>
                <a:blip r:embed="rId3"/>
              </a:buBlip>
            </a:pPr>
            <a:r>
              <a:rPr lang="ru-RU" sz="1500" b="1" dirty="0" smtClean="0">
                <a:solidFill>
                  <a:schemeClr val="accent6"/>
                </a:solidFill>
              </a:rPr>
              <a:t> Управленческий учет </a:t>
            </a:r>
            <a:r>
              <a:rPr lang="ru-RU" sz="1500" dirty="0" smtClean="0"/>
              <a:t> — процесс сбора, обработки и анализа информации о состоянии предприятия целью принятия верных управленческих решений.</a:t>
            </a:r>
          </a:p>
          <a:p>
            <a:pPr>
              <a:spcBef>
                <a:spcPts val="1200"/>
              </a:spcBef>
              <a:buBlip>
                <a:blip r:embed="rId4"/>
              </a:buBlip>
            </a:pPr>
            <a:r>
              <a:rPr lang="ru-RU" sz="1500" b="1" dirty="0" smtClean="0">
                <a:solidFill>
                  <a:schemeClr val="accent6"/>
                </a:solidFill>
              </a:rPr>
              <a:t> Бюджет</a:t>
            </a:r>
            <a:r>
              <a:rPr lang="ru-RU" sz="1500" b="1" dirty="0" smtClean="0">
                <a:solidFill>
                  <a:srgbClr val="C00000"/>
                </a:solidFill>
              </a:rPr>
              <a:t> </a:t>
            </a:r>
            <a:r>
              <a:rPr lang="ru-RU" sz="1500" dirty="0" smtClean="0"/>
              <a:t>—</a:t>
            </a:r>
            <a:r>
              <a:rPr lang="en-US" sz="1500" dirty="0" smtClean="0">
                <a:solidFill>
                  <a:srgbClr val="C00000"/>
                </a:solidFill>
              </a:rPr>
              <a:t> </a:t>
            </a:r>
            <a:r>
              <a:rPr lang="ru-RU" sz="1500" dirty="0" smtClean="0"/>
              <a:t>квантифицированный (выраженный количественно) план, ориентирующий на достижение цели или целей компании. </a:t>
            </a:r>
            <a:endParaRPr lang="ru-RU" sz="1500" b="1" dirty="0" smtClean="0">
              <a:solidFill>
                <a:srgbClr val="C00000"/>
              </a:solidFill>
            </a:endParaRPr>
          </a:p>
          <a:p>
            <a:pPr>
              <a:spcBef>
                <a:spcPts val="1200"/>
              </a:spcBef>
              <a:buBlip>
                <a:blip r:embed="rId4"/>
              </a:buBlip>
            </a:pPr>
            <a:r>
              <a:rPr lang="ru-RU" sz="1500" b="1" dirty="0" smtClean="0">
                <a:solidFill>
                  <a:schemeClr val="accent6"/>
                </a:solidFill>
              </a:rPr>
              <a:t> Бюджетное управление </a:t>
            </a:r>
            <a:r>
              <a:rPr lang="ru-RU" sz="1500" dirty="0" smtClean="0"/>
              <a:t>—</a:t>
            </a:r>
            <a:r>
              <a:rPr lang="en-US" sz="1500" dirty="0" smtClean="0">
                <a:solidFill>
                  <a:srgbClr val="C00000"/>
                </a:solidFill>
              </a:rPr>
              <a:t> </a:t>
            </a:r>
            <a:r>
              <a:rPr lang="ru-RU" sz="1500" dirty="0" smtClean="0"/>
              <a:t>оперативная система управления компанией по центрам ответственности через </a:t>
            </a:r>
            <a:r>
              <a:rPr lang="ru-RU" sz="1500" i="1" dirty="0" smtClean="0"/>
              <a:t>бюджеты</a:t>
            </a:r>
            <a:r>
              <a:rPr lang="ru-RU" sz="1500" dirty="0" smtClean="0"/>
              <a:t>, позволяющая достигать поставленные цели путем наиболее эффективного использования ресурсов.</a:t>
            </a:r>
            <a:endParaRPr lang="en-US" sz="1500" dirty="0" smtClean="0"/>
          </a:p>
          <a:p>
            <a:pPr>
              <a:spcBef>
                <a:spcPts val="1200"/>
              </a:spcBef>
              <a:buBlip>
                <a:blip r:embed="rId4"/>
              </a:buBlip>
            </a:pPr>
            <a:r>
              <a:rPr lang="ru-RU" sz="1500" b="1" dirty="0" smtClean="0">
                <a:solidFill>
                  <a:schemeClr val="accent6"/>
                </a:solidFill>
              </a:rPr>
              <a:t> Постановка бюджетного управления </a:t>
            </a:r>
            <a:r>
              <a:rPr lang="ru-RU" sz="1500" dirty="0" smtClean="0"/>
              <a:t>— комплекс организационно-технических мероприятий по разработке и внедрению системы, которая обеспечит осуществление</a:t>
            </a:r>
            <a:r>
              <a:rPr lang="en-US" sz="1500" dirty="0" smtClean="0"/>
              <a:t> </a:t>
            </a:r>
            <a:r>
              <a:rPr lang="ru-RU" sz="1500" dirty="0" smtClean="0"/>
              <a:t>бюджетного управления. </a:t>
            </a:r>
          </a:p>
          <a:p>
            <a:pPr>
              <a:spcBef>
                <a:spcPts val="1200"/>
              </a:spcBef>
              <a:buBlip>
                <a:blip r:embed="rId4"/>
              </a:buBlip>
            </a:pPr>
            <a:r>
              <a:rPr lang="ru-RU" sz="1500" b="1" dirty="0" smtClean="0">
                <a:solidFill>
                  <a:schemeClr val="accent6"/>
                </a:solidFill>
              </a:rPr>
              <a:t> Финансовая структура предприятия</a:t>
            </a:r>
            <a:r>
              <a:rPr lang="ru-RU" sz="1500" dirty="0" smtClean="0"/>
              <a:t> — это иерархия центров финансовой ответственности, взаимодействующих между собой через бюджеты.</a:t>
            </a:r>
          </a:p>
          <a:p>
            <a:pPr>
              <a:spcBef>
                <a:spcPts val="1200"/>
              </a:spcBef>
              <a:buBlip>
                <a:blip r:embed="rId4"/>
              </a:buBlip>
            </a:pPr>
            <a:r>
              <a:rPr lang="ru-RU" sz="1500" b="1" dirty="0" smtClean="0">
                <a:solidFill>
                  <a:schemeClr val="accent6"/>
                </a:solidFill>
              </a:rPr>
              <a:t> Центр финансовой ответственности (ЦФО) </a:t>
            </a:r>
            <a:r>
              <a:rPr lang="ru-RU" sz="1500" dirty="0" smtClean="0"/>
              <a:t>— структурное подразделение (или группа подразделений), осуществляющее определенный набор хозяйственных операций, способное оказывать непосредственное воздействие на расходы и/или доходы от данной деятельности, и, соответственно, отвечающее за эти статьи расходов и/или доходов.</a:t>
            </a:r>
            <a:endParaRPr lang="ru-RU" sz="1500" dirty="0">
              <a:solidFill>
                <a:schemeClr val="tx1"/>
              </a:solidFill>
              <a:latin typeface="Verdana" pitchFamily="34" charset="0"/>
            </a:endParaRPr>
          </a:p>
        </p:txBody>
      </p:sp>
      <p:pic>
        <p:nvPicPr>
          <p:cNvPr id="4" name="Picture 33" descr="ASU_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5" name="Нижний колонтитул 12"/>
          <p:cNvSpPr>
            <a:spLocks noGrp="1"/>
          </p:cNvSpPr>
          <p:nvPr>
            <p:ph type="ftr" sz="quarter" idx="11"/>
          </p:nvPr>
        </p:nvSpPr>
        <p:spPr bwMode="auto">
          <a:xfrm>
            <a:off x="71438" y="6515100"/>
            <a:ext cx="2500312" cy="29368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Программа «</a:t>
            </a:r>
            <a:r>
              <a:rPr lang="ru-RU" sz="1000" dirty="0" smtClean="0"/>
              <a:t>Экспресс-Бюджетирование»</a:t>
            </a:r>
            <a:endParaRPr 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Цикл</a:t>
            </a:r>
            <a:r>
              <a:rPr kumimoji="0" lang="ru-RU" sz="42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управления предприятием</a:t>
            </a:r>
            <a:endParaRPr kumimoji="0" lang="ru-RU" sz="4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2000232" y="2071678"/>
          <a:ext cx="5000660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Выноска 1 (граница и черта) 10"/>
          <p:cNvSpPr/>
          <p:nvPr/>
        </p:nvSpPr>
        <p:spPr>
          <a:xfrm>
            <a:off x="6357950" y="5643578"/>
            <a:ext cx="1928826" cy="714380"/>
          </a:xfrm>
          <a:prstGeom prst="accentBorderCallout1">
            <a:avLst>
              <a:gd name="adj1" fmla="val 18750"/>
              <a:gd name="adj2" fmla="val -8333"/>
              <a:gd name="adj3" fmla="val -38707"/>
              <a:gd name="adj4" fmla="val -2572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/>
              <a:t>Ведение бизнеса и, соответственно, исполнение планов по достижению поставленных целей.</a:t>
            </a:r>
            <a:endParaRPr lang="ru-RU" sz="1100" dirty="0"/>
          </a:p>
        </p:txBody>
      </p:sp>
      <p:sp>
        <p:nvSpPr>
          <p:cNvPr id="12" name="Выноска 1 (граница и черта) 11"/>
          <p:cNvSpPr/>
          <p:nvPr/>
        </p:nvSpPr>
        <p:spPr>
          <a:xfrm>
            <a:off x="7000892" y="2357430"/>
            <a:ext cx="1857388" cy="2928958"/>
          </a:xfrm>
          <a:prstGeom prst="accentBorderCallout1">
            <a:avLst>
              <a:gd name="adj1" fmla="val 56703"/>
              <a:gd name="adj2" fmla="val -8277"/>
              <a:gd name="adj3" fmla="val 42589"/>
              <a:gd name="adj4" fmla="val -3127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u="sng" dirty="0" smtClean="0"/>
              <a:t>Стратегическое</a:t>
            </a:r>
            <a:endParaRPr lang="ru-RU" sz="1100" b="1" u="sng" dirty="0" smtClean="0"/>
          </a:p>
          <a:p>
            <a:pPr>
              <a:spcAft>
                <a:spcPts val="600"/>
              </a:spcAft>
            </a:pPr>
            <a:r>
              <a:rPr lang="ru-RU" sz="1100" dirty="0" smtClean="0"/>
              <a:t>Разработка долгосрочных планов по достижению поставленных целей (концепция развития и планы мероприятий).</a:t>
            </a:r>
          </a:p>
          <a:p>
            <a:r>
              <a:rPr lang="ru-RU" sz="1100" u="sng" dirty="0" smtClean="0"/>
              <a:t>Оперативное</a:t>
            </a:r>
          </a:p>
          <a:p>
            <a:r>
              <a:rPr lang="ru-RU" sz="1100" dirty="0" smtClean="0"/>
              <a:t>Разработка краткосрочных планов по достижению показателей, установленных в соответствии с целями долгосрочного периода, в том числе в финансовом выражении (посредством бюджетов).</a:t>
            </a:r>
            <a:endParaRPr lang="ru-RU" sz="1100" dirty="0"/>
          </a:p>
        </p:txBody>
      </p:sp>
      <p:sp>
        <p:nvSpPr>
          <p:cNvPr id="13" name="Выноска 1 (граница и черта) 12"/>
          <p:cNvSpPr/>
          <p:nvPr/>
        </p:nvSpPr>
        <p:spPr>
          <a:xfrm>
            <a:off x="5357818" y="1714488"/>
            <a:ext cx="2928958" cy="428628"/>
          </a:xfrm>
          <a:prstGeom prst="accentBorderCallout1">
            <a:avLst>
              <a:gd name="adj1" fmla="val 35681"/>
              <a:gd name="adj2" fmla="val -4853"/>
              <a:gd name="adj3" fmla="val 106720"/>
              <a:gd name="adj4" fmla="val -1397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/>
              <a:t>Выработка и установка целей на уровне предприятия.</a:t>
            </a:r>
            <a:endParaRPr lang="ru-RU" sz="1100" dirty="0"/>
          </a:p>
        </p:txBody>
      </p:sp>
      <p:sp>
        <p:nvSpPr>
          <p:cNvPr id="14" name="Выноска 1 (граница и черта) 13"/>
          <p:cNvSpPr/>
          <p:nvPr/>
        </p:nvSpPr>
        <p:spPr>
          <a:xfrm>
            <a:off x="571472" y="6000768"/>
            <a:ext cx="2786082" cy="642942"/>
          </a:xfrm>
          <a:prstGeom prst="accentBorderCallout1">
            <a:avLst>
              <a:gd name="adj1" fmla="val 32972"/>
              <a:gd name="adj2" fmla="val 104475"/>
              <a:gd name="adj3" fmla="val 15229"/>
              <a:gd name="adj4" fmla="val 12529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/>
              <a:t>Фиксация достижения или отклонения от планов (с помощью систем бухгалтерского и управленческого учета).</a:t>
            </a:r>
            <a:endParaRPr lang="ru-RU" sz="1100" dirty="0"/>
          </a:p>
        </p:txBody>
      </p:sp>
      <p:sp>
        <p:nvSpPr>
          <p:cNvPr id="15" name="Выноска 1 (граница и черта) 14"/>
          <p:cNvSpPr/>
          <p:nvPr/>
        </p:nvSpPr>
        <p:spPr>
          <a:xfrm>
            <a:off x="214282" y="4000504"/>
            <a:ext cx="1928826" cy="1714512"/>
          </a:xfrm>
          <a:prstGeom prst="accentBorderCallout1">
            <a:avLst>
              <a:gd name="adj1" fmla="val 35194"/>
              <a:gd name="adj2" fmla="val 106336"/>
              <a:gd name="adj3" fmla="val 51525"/>
              <a:gd name="adj4" fmla="val 1221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/>
              <a:t>Анализ причин отклонений результатов от планов проводится для выработ­ки корректировки курса и осуществляется на основе данных учета. Представля­ет данные для принятия решений, в том числе по корректировке целей.</a:t>
            </a:r>
            <a:endParaRPr lang="ru-RU" sz="1100" dirty="0"/>
          </a:p>
        </p:txBody>
      </p:sp>
      <p:sp>
        <p:nvSpPr>
          <p:cNvPr id="16" name="Выноска 1 (граница и черта) 15"/>
          <p:cNvSpPr/>
          <p:nvPr/>
        </p:nvSpPr>
        <p:spPr>
          <a:xfrm>
            <a:off x="285720" y="1643050"/>
            <a:ext cx="1928826" cy="2071702"/>
          </a:xfrm>
          <a:prstGeom prst="accentBorderCallout1">
            <a:avLst>
              <a:gd name="adj1" fmla="val 45386"/>
              <a:gd name="adj2" fmla="val 106336"/>
              <a:gd name="adj3" fmla="val 66850"/>
              <a:gd name="adj4" fmla="val 12153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ru-RU" sz="1100" dirty="0" smtClean="0"/>
              <a:t>Подготовка действий фирм, направленных на достижение поставленных целей с учетом возникших отклонений. </a:t>
            </a:r>
          </a:p>
          <a:p>
            <a:r>
              <a:rPr lang="ru-RU" sz="1100" dirty="0" smtClean="0"/>
              <a:t>Проведение корректировки планов (в соответствующих случаях — целей) проводится как завершение цепи обратной связи управленческого цикла.</a:t>
            </a:r>
            <a:endParaRPr lang="ru-RU" sz="1100" dirty="0"/>
          </a:p>
        </p:txBody>
      </p:sp>
      <p:pic>
        <p:nvPicPr>
          <p:cNvPr id="10" name="Picture 33" descr="ASU_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Бюджеты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Group 3"/>
          <p:cNvGraphicFramePr>
            <a:graphicFrameLocks noGrp="1"/>
          </p:cNvGraphicFramePr>
          <p:nvPr/>
        </p:nvGraphicFramePr>
        <p:xfrm>
          <a:off x="779390" y="1844168"/>
          <a:ext cx="3652932" cy="4114800"/>
        </p:xfrm>
        <a:graphic>
          <a:graphicData uri="http://schemas.openxmlformats.org/drawingml/2006/table">
            <a:tbl>
              <a:tblPr firstRow="1" firstCol="1">
                <a:tableStyleId>{B301B821-A1FF-4177-AEE7-76D212191A09}</a:tableStyleId>
              </a:tblPr>
              <a:tblGrid>
                <a:gridCol w="2652800"/>
                <a:gridCol w="1000132"/>
              </a:tblGrid>
              <a:tr h="22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Статья бюджета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Сумма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Поступления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Microsoft Sans Serif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6939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 отгруженную продукцию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Наличный расчет и предоплата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Поступления от операций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Кредит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Выплаты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Товары, материалы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Услуги, обслуживание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Зарплата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Аренда, комм. платежи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Хозяйственные нужды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Реклама и маркетинг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Проценты по кредиту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9" name="Text Box 52"/>
          <p:cNvSpPr txBox="1">
            <a:spLocks noChangeArrowheads="1"/>
          </p:cNvSpPr>
          <p:nvPr/>
        </p:nvSpPr>
        <p:spPr bwMode="auto">
          <a:xfrm>
            <a:off x="5194866" y="2103028"/>
            <a:ext cx="3367212" cy="392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>
              <a:spcAft>
                <a:spcPts val="600"/>
              </a:spcAft>
              <a:buBlip>
                <a:blip r:embed="rId3"/>
              </a:buBlip>
            </a:pPr>
            <a:r>
              <a:rPr lang="en-US" dirty="0" smtClean="0"/>
              <a:t> </a:t>
            </a:r>
            <a:r>
              <a:rPr lang="ru-RU" dirty="0" smtClean="0"/>
              <a:t>Неограниченное </a:t>
            </a:r>
            <a:r>
              <a:rPr lang="ru-RU" b="1" dirty="0" smtClean="0"/>
              <a:t>число типов бюджетов </a:t>
            </a:r>
            <a:r>
              <a:rPr lang="ru-RU" dirty="0" smtClean="0"/>
              <a:t>(БДДС, БДР, ББЛ</a:t>
            </a:r>
            <a:r>
              <a:rPr lang="ru-RU" dirty="0" smtClean="0"/>
              <a:t>);</a:t>
            </a:r>
            <a:endParaRPr lang="en-US" dirty="0" smtClean="0"/>
          </a:p>
          <a:p>
            <a:pPr>
              <a:spcAft>
                <a:spcPts val="600"/>
              </a:spcAft>
              <a:buBlip>
                <a:blip r:embed="rId3"/>
              </a:buBlip>
            </a:pPr>
            <a:r>
              <a:rPr lang="en-US" dirty="0" smtClean="0"/>
              <a:t> </a:t>
            </a:r>
            <a:r>
              <a:rPr lang="ru-RU" dirty="0" smtClean="0"/>
              <a:t>Произвольное </a:t>
            </a:r>
            <a:r>
              <a:rPr lang="ru-RU" b="1" dirty="0" smtClean="0"/>
              <a:t>число видов бюджетов</a:t>
            </a:r>
            <a:r>
              <a:rPr lang="ru-RU" dirty="0" smtClean="0"/>
              <a:t> (пессимистичный, оптимистичный, </a:t>
            </a:r>
            <a:r>
              <a:rPr lang="ru-RU" dirty="0" smtClean="0"/>
              <a:t>наиболее</a:t>
            </a:r>
            <a:r>
              <a:rPr lang="en-US" dirty="0" smtClean="0"/>
              <a:t> </a:t>
            </a:r>
            <a:r>
              <a:rPr lang="ru-RU" dirty="0" smtClean="0"/>
              <a:t>вероятный </a:t>
            </a:r>
            <a:r>
              <a:rPr lang="ru-RU" dirty="0" smtClean="0"/>
              <a:t>и т. п</a:t>
            </a:r>
            <a:r>
              <a:rPr lang="ru-RU" dirty="0" smtClean="0"/>
              <a:t>.);</a:t>
            </a:r>
            <a:endParaRPr lang="en-US" dirty="0" smtClean="0"/>
          </a:p>
          <a:p>
            <a:pPr>
              <a:spcAft>
                <a:spcPts val="600"/>
              </a:spcAft>
              <a:buBlip>
                <a:blip r:embed="rId3"/>
              </a:buBlip>
            </a:pPr>
            <a:r>
              <a:rPr lang="en-US" dirty="0" smtClean="0"/>
              <a:t> </a:t>
            </a:r>
            <a:r>
              <a:rPr lang="ru-RU" b="1" dirty="0" smtClean="0"/>
              <a:t>Вычисляемые </a:t>
            </a:r>
            <a:r>
              <a:rPr lang="ru-RU" b="1" dirty="0" smtClean="0"/>
              <a:t>статьи </a:t>
            </a:r>
            <a:r>
              <a:rPr lang="ru-RU" dirty="0" smtClean="0"/>
              <a:t>в </a:t>
            </a:r>
            <a:r>
              <a:rPr lang="ru-RU" dirty="0" smtClean="0"/>
              <a:t>бюджетах.</a:t>
            </a:r>
            <a:r>
              <a:rPr lang="en-US" dirty="0" smtClean="0"/>
              <a:t> </a:t>
            </a:r>
            <a:r>
              <a:rPr lang="ru-RU" dirty="0" smtClean="0"/>
              <a:t>Возможность </a:t>
            </a:r>
            <a:r>
              <a:rPr lang="ru-RU" dirty="0" smtClean="0"/>
              <a:t>задания формулы, по которой </a:t>
            </a:r>
            <a:r>
              <a:rPr lang="ru-RU" dirty="0" smtClean="0"/>
              <a:t>будут</a:t>
            </a:r>
            <a:r>
              <a:rPr lang="en-US" dirty="0" smtClean="0"/>
              <a:t> </a:t>
            </a:r>
            <a:r>
              <a:rPr lang="ru-RU" dirty="0" smtClean="0"/>
              <a:t>рассчитываться </a:t>
            </a:r>
            <a:r>
              <a:rPr lang="ru-RU" dirty="0" smtClean="0"/>
              <a:t>статьи;</a:t>
            </a:r>
          </a:p>
          <a:p>
            <a:pPr>
              <a:buBlip>
                <a:blip r:embed="rId3"/>
              </a:buBlip>
            </a:pPr>
            <a:r>
              <a:rPr lang="en-US" dirty="0" smtClean="0"/>
              <a:t> </a:t>
            </a:r>
            <a:r>
              <a:rPr lang="ru-RU" b="1" dirty="0" smtClean="0"/>
              <a:t>Расчет </a:t>
            </a:r>
            <a:r>
              <a:rPr lang="ru-RU" dirty="0" smtClean="0"/>
              <a:t>произвольных экономических показателей эффективности</a:t>
            </a:r>
            <a:r>
              <a:rPr lang="ru-RU" dirty="0" smtClean="0"/>
              <a:t>;</a:t>
            </a:r>
            <a:endParaRPr lang="ru-RU" sz="1600" dirty="0" smtClean="0"/>
          </a:p>
        </p:txBody>
      </p:sp>
      <p:graphicFrame>
        <p:nvGraphicFramePr>
          <p:cNvPr id="12" name="Group 3"/>
          <p:cNvGraphicFramePr>
            <a:graphicFrameLocks noGrp="1"/>
          </p:cNvGraphicFramePr>
          <p:nvPr/>
        </p:nvGraphicFramePr>
        <p:xfrm>
          <a:off x="1146174" y="2244192"/>
          <a:ext cx="3652932" cy="4121986"/>
        </p:xfrm>
        <a:graphic>
          <a:graphicData uri="http://schemas.openxmlformats.org/drawingml/2006/table">
            <a:tbl>
              <a:tblPr firstRow="1" firstCol="1">
                <a:tableStyleId>{B301B821-A1FF-4177-AEE7-76D212191A09}</a:tableStyleId>
              </a:tblPr>
              <a:tblGrid>
                <a:gridCol w="2724238"/>
                <a:gridCol w="928694"/>
              </a:tblGrid>
              <a:tr h="2725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Статья бюджета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Сумма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Доходы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Microsoft Sans Serif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50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Реализация продукции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Поступление готовой продукции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Расходы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Прямы затраты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355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Сырье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Производственные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Зарплата произв. рабочих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Накладные расходы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355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Зарплата ИТР и АУП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Представительские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Аренда, коммунальные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Прибыль (убыток)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" name="Picture 33" descr="ASU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Бюджеты</a:t>
            </a:r>
            <a:r>
              <a:rPr lang="ru-RU" sz="5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5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(пример)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Group 3"/>
          <p:cNvGraphicFramePr>
            <a:graphicFrameLocks noGrp="1"/>
          </p:cNvGraphicFramePr>
          <p:nvPr/>
        </p:nvGraphicFramePr>
        <p:xfrm>
          <a:off x="847630" y="2171720"/>
          <a:ext cx="3652932" cy="4114800"/>
        </p:xfrm>
        <a:graphic>
          <a:graphicData uri="http://schemas.openxmlformats.org/drawingml/2006/table">
            <a:tbl>
              <a:tblPr firstRow="1" firstCol="1">
                <a:tableStyleId>{B301B821-A1FF-4177-AEE7-76D212191A09}</a:tableStyleId>
              </a:tblPr>
              <a:tblGrid>
                <a:gridCol w="2652800"/>
                <a:gridCol w="1000132"/>
              </a:tblGrid>
              <a:tr h="22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Статья бюджета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Сумма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Поступления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Microsoft Sans Serif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6939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 отгруженную продукцию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Наличный расчет и предоплата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Поступления от операций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Кредит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Выплаты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Товары, материалы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Услуги, обслуживание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Зарплата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Аренда, комм. платежи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Хозяйственные нужды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Реклама и маркетинг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114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Проценты по кредиту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9" name="Text Box 52"/>
          <p:cNvSpPr txBox="1">
            <a:spLocks noChangeArrowheads="1"/>
          </p:cNvSpPr>
          <p:nvPr/>
        </p:nvSpPr>
        <p:spPr bwMode="auto">
          <a:xfrm>
            <a:off x="847630" y="1747826"/>
            <a:ext cx="38672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600" b="1" dirty="0" smtClean="0">
                <a:solidFill>
                  <a:srgbClr val="C00000"/>
                </a:solidFill>
              </a:rPr>
              <a:t>Движения денежных средств (БДДС)</a:t>
            </a:r>
            <a:endParaRPr lang="ru-RU" sz="1600" b="1" dirty="0">
              <a:solidFill>
                <a:srgbClr val="C00000"/>
              </a:solidFill>
            </a:endParaRPr>
          </a:p>
        </p:txBody>
      </p:sp>
      <p:graphicFrame>
        <p:nvGraphicFramePr>
          <p:cNvPr id="12" name="Group 3"/>
          <p:cNvGraphicFramePr>
            <a:graphicFrameLocks noGrp="1"/>
          </p:cNvGraphicFramePr>
          <p:nvPr/>
        </p:nvGraphicFramePr>
        <p:xfrm>
          <a:off x="4848158" y="2164534"/>
          <a:ext cx="3652932" cy="4121986"/>
        </p:xfrm>
        <a:graphic>
          <a:graphicData uri="http://schemas.openxmlformats.org/drawingml/2006/table">
            <a:tbl>
              <a:tblPr firstRow="1" firstCol="1">
                <a:tableStyleId>{B301B821-A1FF-4177-AEE7-76D212191A09}</a:tableStyleId>
              </a:tblPr>
              <a:tblGrid>
                <a:gridCol w="2724238"/>
                <a:gridCol w="928694"/>
              </a:tblGrid>
              <a:tr h="2725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Статья бюджета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Сумма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Доходы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Microsoft Sans Serif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50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Реализация продукции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Поступление готовой продукции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Расходы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Прямы затраты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355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Сырье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Производственные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Зарплата произв. рабочих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Накладные расходы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355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Зарплата ИТР и АУП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Представительские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Аренда, коммунальные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7251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Прибыль (убыток)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 Box 52"/>
          <p:cNvSpPr txBox="1">
            <a:spLocks noChangeArrowheads="1"/>
          </p:cNvSpPr>
          <p:nvPr/>
        </p:nvSpPr>
        <p:spPr bwMode="auto">
          <a:xfrm>
            <a:off x="4848158" y="1749128"/>
            <a:ext cx="38672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600" b="1" dirty="0" smtClean="0">
                <a:solidFill>
                  <a:srgbClr val="C00000"/>
                </a:solidFill>
              </a:rPr>
              <a:t>Доход и расходов (БДР)</a:t>
            </a:r>
            <a:endParaRPr lang="ru-RU" sz="1600" b="1" dirty="0">
              <a:solidFill>
                <a:srgbClr val="C00000"/>
              </a:solidFill>
            </a:endParaRPr>
          </a:p>
        </p:txBody>
      </p:sp>
      <p:pic>
        <p:nvPicPr>
          <p:cNvPr id="11" name="Picture 33" descr="ASU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14" name="Нижний колонтитул 12"/>
          <p:cNvSpPr>
            <a:spLocks noGrp="1"/>
          </p:cNvSpPr>
          <p:nvPr>
            <p:ph type="ftr" sz="quarter" idx="11"/>
          </p:nvPr>
        </p:nvSpPr>
        <p:spPr bwMode="auto">
          <a:xfrm>
            <a:off x="71438" y="6515100"/>
            <a:ext cx="2500312" cy="29368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Программа «</a:t>
            </a:r>
            <a:r>
              <a:rPr lang="ru-RU" sz="1000" dirty="0" smtClean="0"/>
              <a:t>Экспресс-Бюджетирование»</a:t>
            </a:r>
            <a:endParaRPr 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Дерево бюджетов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931942"/>
            <a:ext cx="1000132" cy="83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9880" y="2877294"/>
            <a:ext cx="905063" cy="69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04527" y="5646718"/>
            <a:ext cx="905063" cy="78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C:\Documents and Settings\User\Local Settings\Temporary Internet Files\Content.IE5\ORPIKEY8\MCj03111620000[1].wm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69175" y="4593359"/>
            <a:ext cx="775768" cy="775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54458" y="3717892"/>
            <a:ext cx="840415" cy="767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 Box 103"/>
          <p:cNvSpPr txBox="1">
            <a:spLocks noChangeArrowheads="1"/>
          </p:cNvSpPr>
          <p:nvPr/>
        </p:nvSpPr>
        <p:spPr bwMode="auto">
          <a:xfrm>
            <a:off x="2082464" y="2000240"/>
            <a:ext cx="211583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400" b="1" dirty="0" smtClean="0"/>
              <a:t>Группа компаний «Марс»</a:t>
            </a:r>
            <a:br>
              <a:rPr lang="ru-RU" sz="1400" b="1" dirty="0" smtClean="0"/>
            </a:br>
            <a:r>
              <a:rPr lang="ru-RU" sz="1200" dirty="0" smtClean="0"/>
              <a:t>Центр финансовой ответственности</a:t>
            </a:r>
            <a:endParaRPr lang="ru-RU" sz="1400" dirty="0"/>
          </a:p>
        </p:txBody>
      </p:sp>
      <p:sp>
        <p:nvSpPr>
          <p:cNvPr id="43" name="Text Box 103"/>
          <p:cNvSpPr txBox="1">
            <a:spLocks noChangeArrowheads="1"/>
          </p:cNvSpPr>
          <p:nvPr/>
        </p:nvSpPr>
        <p:spPr bwMode="auto">
          <a:xfrm>
            <a:off x="4926332" y="3778218"/>
            <a:ext cx="165672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dirty="0" smtClean="0"/>
              <a:t>ООО «Юпитер»</a:t>
            </a:r>
            <a:br>
              <a:rPr lang="ru-RU" sz="1400" b="1" dirty="0" smtClean="0"/>
            </a:br>
            <a:r>
              <a:rPr lang="ru-RU" sz="1200" dirty="0" smtClean="0"/>
              <a:t> Центр финансовой ответственности</a:t>
            </a:r>
            <a:endParaRPr lang="ru-RU" sz="1400" b="1" dirty="0"/>
          </a:p>
        </p:txBody>
      </p:sp>
      <p:sp>
        <p:nvSpPr>
          <p:cNvPr id="44" name="Text Box 103"/>
          <p:cNvSpPr txBox="1">
            <a:spLocks noChangeArrowheads="1"/>
          </p:cNvSpPr>
          <p:nvPr/>
        </p:nvSpPr>
        <p:spPr bwMode="auto">
          <a:xfrm>
            <a:off x="2719374" y="2929216"/>
            <a:ext cx="1434792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dirty="0" smtClean="0"/>
              <a:t>ЗАО «Сатурн»</a:t>
            </a:r>
            <a:br>
              <a:rPr lang="ru-RU" sz="1400" b="1" dirty="0" smtClean="0"/>
            </a:br>
            <a:r>
              <a:rPr lang="ru-RU" sz="1200" dirty="0" smtClean="0"/>
              <a:t>Центр финансовой ответственности</a:t>
            </a:r>
            <a:endParaRPr lang="ru-RU" sz="1600" dirty="0" smtClean="0"/>
          </a:p>
        </p:txBody>
      </p:sp>
      <p:sp>
        <p:nvSpPr>
          <p:cNvPr id="46" name="Text Box 103"/>
          <p:cNvSpPr txBox="1">
            <a:spLocks noChangeArrowheads="1"/>
          </p:cNvSpPr>
          <p:nvPr/>
        </p:nvSpPr>
        <p:spPr bwMode="auto">
          <a:xfrm>
            <a:off x="2732074" y="4736303"/>
            <a:ext cx="136335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400" b="1" dirty="0" smtClean="0"/>
              <a:t>ООО</a:t>
            </a:r>
            <a:r>
              <a:rPr lang="ru-RU" sz="1400" dirty="0" smtClean="0"/>
              <a:t> «</a:t>
            </a:r>
            <a:r>
              <a:rPr lang="ru-RU" sz="1400" b="1" dirty="0" smtClean="0"/>
              <a:t>Венера</a:t>
            </a:r>
            <a:r>
              <a:rPr lang="ru-RU" sz="1400" dirty="0" smtClean="0"/>
              <a:t>»</a:t>
            </a:r>
            <a:br>
              <a:rPr lang="ru-RU" sz="1400" dirty="0" smtClean="0"/>
            </a:br>
            <a:r>
              <a:rPr lang="ru-RU" sz="1200" dirty="0" smtClean="0"/>
              <a:t>Центр финансовой ответственности</a:t>
            </a:r>
            <a:endParaRPr lang="ru-RU" sz="1200" dirty="0"/>
          </a:p>
        </p:txBody>
      </p:sp>
      <p:sp>
        <p:nvSpPr>
          <p:cNvPr id="47" name="Text Box 103"/>
          <p:cNvSpPr txBox="1">
            <a:spLocks noChangeArrowheads="1"/>
          </p:cNvSpPr>
          <p:nvPr/>
        </p:nvSpPr>
        <p:spPr bwMode="auto">
          <a:xfrm>
            <a:off x="2809544" y="5790727"/>
            <a:ext cx="142876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dirty="0" smtClean="0"/>
              <a:t>ЗАО «Уран»</a:t>
            </a:r>
            <a:br>
              <a:rPr lang="ru-RU" sz="1400" b="1" dirty="0" smtClean="0"/>
            </a:br>
            <a:r>
              <a:rPr lang="ru-RU" sz="1200" dirty="0" smtClean="0"/>
              <a:t> Центр финансовой ответственности</a:t>
            </a:r>
            <a:endParaRPr lang="ru-RU" sz="1400" b="1" dirty="0"/>
          </a:p>
        </p:txBody>
      </p:sp>
      <p:cxnSp>
        <p:nvCxnSpPr>
          <p:cNvPr id="49" name="Shape 48"/>
          <p:cNvCxnSpPr>
            <a:stCxn id="12" idx="2"/>
            <a:endCxn id="15" idx="1"/>
          </p:cNvCxnSpPr>
          <p:nvPr/>
        </p:nvCxnSpPr>
        <p:spPr>
          <a:xfrm rot="16200000" flipH="1">
            <a:off x="1390829" y="2877104"/>
            <a:ext cx="458388" cy="239714"/>
          </a:xfrm>
          <a:prstGeom prst="bentConnector2">
            <a:avLst/>
          </a:prstGeom>
          <a:ln w="2032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hape 49"/>
          <p:cNvCxnSpPr>
            <a:stCxn id="12" idx="2"/>
            <a:endCxn id="23" idx="1"/>
          </p:cNvCxnSpPr>
          <p:nvPr/>
        </p:nvCxnSpPr>
        <p:spPr>
          <a:xfrm rot="16200000" flipH="1">
            <a:off x="2060376" y="2207557"/>
            <a:ext cx="1333872" cy="2454292"/>
          </a:xfrm>
          <a:prstGeom prst="bentConnector2">
            <a:avLst/>
          </a:prstGeom>
          <a:ln w="2032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hape 52"/>
          <p:cNvCxnSpPr>
            <a:stCxn id="12" idx="2"/>
            <a:endCxn id="18" idx="1"/>
          </p:cNvCxnSpPr>
          <p:nvPr/>
        </p:nvCxnSpPr>
        <p:spPr>
          <a:xfrm rot="16200000" flipH="1">
            <a:off x="577988" y="3689944"/>
            <a:ext cx="2213365" cy="369009"/>
          </a:xfrm>
          <a:prstGeom prst="bentConnector2">
            <a:avLst/>
          </a:prstGeom>
          <a:ln w="2032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hape 55"/>
          <p:cNvCxnSpPr>
            <a:stCxn id="12" idx="2"/>
            <a:endCxn id="17" idx="1"/>
          </p:cNvCxnSpPr>
          <p:nvPr/>
        </p:nvCxnSpPr>
        <p:spPr>
          <a:xfrm rot="16200000" flipH="1">
            <a:off x="17201" y="4250731"/>
            <a:ext cx="3270290" cy="304361"/>
          </a:xfrm>
          <a:prstGeom prst="bentConnector2">
            <a:avLst/>
          </a:prstGeom>
          <a:ln w="2032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Text Box 103"/>
          <p:cNvSpPr txBox="1">
            <a:spLocks noChangeArrowheads="1"/>
          </p:cNvSpPr>
          <p:nvPr/>
        </p:nvSpPr>
        <p:spPr bwMode="auto">
          <a:xfrm>
            <a:off x="5000628" y="1928803"/>
            <a:ext cx="3429024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r>
              <a:rPr lang="ru-RU" sz="1600" b="1" dirty="0" smtClean="0">
                <a:solidFill>
                  <a:schemeClr val="accent2"/>
                </a:solidFill>
              </a:rPr>
              <a:t>Бюджеты могут быть организованны </a:t>
            </a:r>
            <a:br>
              <a:rPr lang="ru-RU" sz="1600" b="1" dirty="0" smtClean="0">
                <a:solidFill>
                  <a:schemeClr val="accent2"/>
                </a:solidFill>
              </a:rPr>
            </a:br>
            <a:r>
              <a:rPr lang="ru-RU" sz="1600" b="1" dirty="0" smtClean="0">
                <a:solidFill>
                  <a:schemeClr val="accent2"/>
                </a:solidFill>
              </a:rPr>
              <a:t>в иерархическую структуру. Статьи бюджетов верхних уровней либо</a:t>
            </a:r>
          </a:p>
          <a:p>
            <a:r>
              <a:rPr lang="ru-RU" sz="1600" b="1" dirty="0" smtClean="0">
                <a:solidFill>
                  <a:schemeClr val="accent2"/>
                </a:solidFill>
              </a:rPr>
              <a:t>включаются, либо детализируются в бюджетах нижних уровней.</a:t>
            </a:r>
          </a:p>
          <a:p>
            <a:pPr algn="l">
              <a:spcBef>
                <a:spcPct val="50000"/>
              </a:spcBef>
            </a:pPr>
            <a:endParaRPr lang="ru-RU" sz="1600" b="1" dirty="0">
              <a:solidFill>
                <a:schemeClr val="accent2"/>
              </a:solidFill>
            </a:endParaRPr>
          </a:p>
        </p:txBody>
      </p:sp>
      <p:pic>
        <p:nvPicPr>
          <p:cNvPr id="45" name="Picture 33" descr="ASU_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48" name="Правая фигурная скобка 47"/>
          <p:cNvSpPr/>
          <p:nvPr/>
        </p:nvSpPr>
        <p:spPr>
          <a:xfrm>
            <a:off x="5906778" y="4592646"/>
            <a:ext cx="142876" cy="1071570"/>
          </a:xfrm>
          <a:prstGeom prst="rightBrace">
            <a:avLst>
              <a:gd name="adj1" fmla="val 65873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 Box 103"/>
          <p:cNvSpPr txBox="1">
            <a:spLocks noChangeArrowheads="1"/>
          </p:cNvSpPr>
          <p:nvPr/>
        </p:nvSpPr>
        <p:spPr bwMode="auto">
          <a:xfrm>
            <a:off x="4627246" y="4594232"/>
            <a:ext cx="16567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400" b="1" dirty="0" smtClean="0"/>
              <a:t>  Склад</a:t>
            </a:r>
          </a:p>
        </p:txBody>
      </p:sp>
      <p:sp>
        <p:nvSpPr>
          <p:cNvPr id="60" name="Text Box 103"/>
          <p:cNvSpPr txBox="1">
            <a:spLocks noChangeArrowheads="1"/>
          </p:cNvSpPr>
          <p:nvPr/>
        </p:nvSpPr>
        <p:spPr bwMode="auto">
          <a:xfrm>
            <a:off x="4627246" y="4857959"/>
            <a:ext cx="16567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400" b="1" dirty="0" smtClean="0"/>
              <a:t>  Производство</a:t>
            </a:r>
          </a:p>
        </p:txBody>
      </p:sp>
      <p:sp>
        <p:nvSpPr>
          <p:cNvPr id="61" name="Text Box 103"/>
          <p:cNvSpPr txBox="1">
            <a:spLocks noChangeArrowheads="1"/>
          </p:cNvSpPr>
          <p:nvPr/>
        </p:nvSpPr>
        <p:spPr bwMode="auto">
          <a:xfrm>
            <a:off x="4627246" y="5094298"/>
            <a:ext cx="16567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400" b="1" dirty="0" smtClean="0"/>
              <a:t>  Цех №1</a:t>
            </a:r>
          </a:p>
        </p:txBody>
      </p:sp>
      <p:sp>
        <p:nvSpPr>
          <p:cNvPr id="62" name="Text Box 103"/>
          <p:cNvSpPr txBox="1">
            <a:spLocks noChangeArrowheads="1"/>
          </p:cNvSpPr>
          <p:nvPr/>
        </p:nvSpPr>
        <p:spPr bwMode="auto">
          <a:xfrm>
            <a:off x="4627246" y="5370725"/>
            <a:ext cx="16567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400" b="1" dirty="0" smtClean="0"/>
              <a:t>  Цех №2</a:t>
            </a:r>
          </a:p>
        </p:txBody>
      </p:sp>
      <p:cxnSp>
        <p:nvCxnSpPr>
          <p:cNvPr id="65" name="Shape 64"/>
          <p:cNvCxnSpPr>
            <a:stCxn id="23" idx="2"/>
            <a:endCxn id="59" idx="1"/>
          </p:cNvCxnSpPr>
          <p:nvPr/>
        </p:nvCxnSpPr>
        <p:spPr>
          <a:xfrm rot="16200000" flipH="1">
            <a:off x="4369589" y="4490463"/>
            <a:ext cx="262735" cy="252580"/>
          </a:xfrm>
          <a:prstGeom prst="bentConnector2">
            <a:avLst/>
          </a:prstGeom>
          <a:ln w="2032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hape 68"/>
          <p:cNvCxnSpPr>
            <a:stCxn id="23" idx="2"/>
            <a:endCxn id="60" idx="1"/>
          </p:cNvCxnSpPr>
          <p:nvPr/>
        </p:nvCxnSpPr>
        <p:spPr>
          <a:xfrm rot="16200000" flipH="1">
            <a:off x="4237725" y="4622327"/>
            <a:ext cx="526462" cy="252580"/>
          </a:xfrm>
          <a:prstGeom prst="bentConnector2">
            <a:avLst/>
          </a:prstGeom>
          <a:ln w="2032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hape 72"/>
          <p:cNvCxnSpPr>
            <a:stCxn id="23" idx="2"/>
            <a:endCxn id="61" idx="1"/>
          </p:cNvCxnSpPr>
          <p:nvPr/>
        </p:nvCxnSpPr>
        <p:spPr>
          <a:xfrm rot="16200000" flipH="1">
            <a:off x="4119556" y="4740496"/>
            <a:ext cx="762801" cy="252580"/>
          </a:xfrm>
          <a:prstGeom prst="bentConnector2">
            <a:avLst/>
          </a:prstGeom>
          <a:ln w="2032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hape 75"/>
          <p:cNvCxnSpPr>
            <a:stCxn id="23" idx="2"/>
            <a:endCxn id="62" idx="1"/>
          </p:cNvCxnSpPr>
          <p:nvPr/>
        </p:nvCxnSpPr>
        <p:spPr>
          <a:xfrm rot="16200000" flipH="1">
            <a:off x="3981342" y="4878710"/>
            <a:ext cx="1039228" cy="252580"/>
          </a:xfrm>
          <a:prstGeom prst="bentConnector2">
            <a:avLst/>
          </a:prstGeom>
          <a:ln w="2032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Text Box 103"/>
          <p:cNvSpPr txBox="1">
            <a:spLocks noChangeArrowheads="1"/>
          </p:cNvSpPr>
          <p:nvPr/>
        </p:nvSpPr>
        <p:spPr bwMode="auto">
          <a:xfrm>
            <a:off x="6154430" y="4840298"/>
            <a:ext cx="16567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dirty="0" smtClean="0"/>
              <a:t> Центры</a:t>
            </a:r>
            <a:br>
              <a:rPr lang="ru-RU" sz="1200" dirty="0" smtClean="0"/>
            </a:br>
            <a:r>
              <a:rPr lang="ru-RU" sz="1200" dirty="0" smtClean="0"/>
              <a:t> финансовой ответственности</a:t>
            </a:r>
            <a:endParaRPr lang="ru-RU" sz="1400" b="1" dirty="0"/>
          </a:p>
        </p:txBody>
      </p:sp>
      <p:sp>
        <p:nvSpPr>
          <p:cNvPr id="30" name="Нижний колонтитул 12"/>
          <p:cNvSpPr>
            <a:spLocks noGrp="1"/>
          </p:cNvSpPr>
          <p:nvPr>
            <p:ph type="ftr" sz="quarter" idx="11"/>
          </p:nvPr>
        </p:nvSpPr>
        <p:spPr bwMode="auto">
          <a:xfrm>
            <a:off x="71438" y="6515100"/>
            <a:ext cx="2500312" cy="29368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Программа «</a:t>
            </a:r>
            <a:r>
              <a:rPr lang="ru-RU" sz="1000" dirty="0" smtClean="0"/>
              <a:t>Экспресс-Бюджетирование»</a:t>
            </a:r>
            <a:endParaRPr 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Разрезы </a:t>
            </a:r>
            <a:r>
              <a:rPr lang="ru-RU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бюджетов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5" name="Picture 33" descr="ASU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1214414" y="19288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graphicFrame>
        <p:nvGraphicFramePr>
          <p:cNvPr id="5" name="Схема 4"/>
          <p:cNvGraphicFramePr/>
          <p:nvPr/>
        </p:nvGraphicFramePr>
        <p:xfrm>
          <a:off x="1068026" y="1959296"/>
          <a:ext cx="6858048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Нижний колонтитул 12"/>
          <p:cNvSpPr>
            <a:spLocks noGrp="1"/>
          </p:cNvSpPr>
          <p:nvPr>
            <p:ph type="ftr" sz="quarter" idx="11"/>
          </p:nvPr>
        </p:nvSpPr>
        <p:spPr bwMode="auto">
          <a:xfrm>
            <a:off x="71438" y="6515100"/>
            <a:ext cx="2500312" cy="29368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Программа «</a:t>
            </a:r>
            <a:r>
              <a:rPr lang="ru-RU" sz="1000" dirty="0" smtClean="0"/>
              <a:t>Экспресс-Бюджетирование»</a:t>
            </a:r>
            <a:endParaRPr 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5">
                                            <p:graphicEl>
                                              <a:dgm id="{2992C895-409A-4F3F-A422-6167C75D1B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5">
                                            <p:graphicEl>
                                              <a:dgm id="{2992C895-409A-4F3F-A422-6167C75D1B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5">
                                            <p:graphicEl>
                                              <a:dgm id="{2992C895-409A-4F3F-A422-6167C75D1B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5">
                                            <p:graphicEl>
                                              <a:dgm id="{2992C895-409A-4F3F-A422-6167C75D1B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250" autoRev="1" fill="hold"/>
                                        <p:tgtEl>
                                          <p:spTgt spid="5">
                                            <p:graphicEl>
                                              <a:dgm id="{AD3A5483-5CB3-4BE8-8FC0-14152B806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3" dur="250" autoRev="1" fill="hold"/>
                                        <p:tgtEl>
                                          <p:spTgt spid="5">
                                            <p:graphicEl>
                                              <a:dgm id="{AD3A5483-5CB3-4BE8-8FC0-14152B806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5">
                                            <p:graphicEl>
                                              <a:dgm id="{AD3A5483-5CB3-4BE8-8FC0-14152B806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5">
                                            <p:graphicEl>
                                              <a:dgm id="{AD3A5483-5CB3-4BE8-8FC0-14152B806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250" autoRev="1" fill="hold"/>
                                        <p:tgtEl>
                                          <p:spTgt spid="5">
                                            <p:graphicEl>
                                              <a:dgm id="{97A13BBC-3F38-4663-94E9-B940F2D394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9" dur="250" autoRev="1" fill="hold"/>
                                        <p:tgtEl>
                                          <p:spTgt spid="5">
                                            <p:graphicEl>
                                              <a:dgm id="{97A13BBC-3F38-4663-94E9-B940F2D394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5">
                                            <p:graphicEl>
                                              <a:dgm id="{97A13BBC-3F38-4663-94E9-B940F2D394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hold"/>
                                        <p:tgtEl>
                                          <p:spTgt spid="5">
                                            <p:graphicEl>
                                              <a:dgm id="{97A13BBC-3F38-4663-94E9-B940F2D394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250" autoRev="1" fill="hold"/>
                                        <p:tgtEl>
                                          <p:spTgt spid="5">
                                            <p:graphicEl>
                                              <a:dgm id="{7310035E-280C-4C48-ADC6-FDB41BF3C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5" dur="250" autoRev="1" fill="hold"/>
                                        <p:tgtEl>
                                          <p:spTgt spid="5">
                                            <p:graphicEl>
                                              <a:dgm id="{7310035E-280C-4C48-ADC6-FDB41BF3C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250" autoRev="1" fill="hold"/>
                                        <p:tgtEl>
                                          <p:spTgt spid="5">
                                            <p:graphicEl>
                                              <a:dgm id="{7310035E-280C-4C48-ADC6-FDB41BF3C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autoRev="1" fill="hold"/>
                                        <p:tgtEl>
                                          <p:spTgt spid="5">
                                            <p:graphicEl>
                                              <a:dgm id="{7310035E-280C-4C48-ADC6-FDB41BF3C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250" autoRev="1" fill="hold"/>
                                        <p:tgtEl>
                                          <p:spTgt spid="5">
                                            <p:graphicEl>
                                              <a:dgm id="{3298F0BC-036D-404D-82DD-1E57E70FD9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1" dur="250" autoRev="1" fill="hold"/>
                                        <p:tgtEl>
                                          <p:spTgt spid="5">
                                            <p:graphicEl>
                                              <a:dgm id="{3298F0BC-036D-404D-82DD-1E57E70FD9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250" autoRev="1" fill="hold"/>
                                        <p:tgtEl>
                                          <p:spTgt spid="5">
                                            <p:graphicEl>
                                              <a:dgm id="{3298F0BC-036D-404D-82DD-1E57E70FD9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50" autoRev="1" fill="hold"/>
                                        <p:tgtEl>
                                          <p:spTgt spid="5">
                                            <p:graphicEl>
                                              <a:dgm id="{3298F0BC-036D-404D-82DD-1E57E70FD9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250" autoRev="1" fill="hold"/>
                                        <p:tgtEl>
                                          <p:spTgt spid="5">
                                            <p:graphicEl>
                                              <a:dgm id="{64478C35-BFA1-42E5-8CAD-8A71C5F85C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7" dur="250" autoRev="1" fill="hold"/>
                                        <p:tgtEl>
                                          <p:spTgt spid="5">
                                            <p:graphicEl>
                                              <a:dgm id="{64478C35-BFA1-42E5-8CAD-8A71C5F85C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250" autoRev="1" fill="hold"/>
                                        <p:tgtEl>
                                          <p:spTgt spid="5">
                                            <p:graphicEl>
                                              <a:dgm id="{64478C35-BFA1-42E5-8CAD-8A71C5F85C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50" autoRev="1" fill="hold"/>
                                        <p:tgtEl>
                                          <p:spTgt spid="5">
                                            <p:graphicEl>
                                              <a:dgm id="{64478C35-BFA1-42E5-8CAD-8A71C5F85C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Проводки</a:t>
            </a:r>
            <a:r>
              <a:rPr kumimoji="0" lang="ru-RU" sz="4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 </a:t>
            </a:r>
            <a:r>
              <a:rPr kumimoji="0" lang="ru-RU" sz="48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хоз</a:t>
            </a:r>
            <a:r>
              <a:rPr kumimoji="0" lang="ru-RU" sz="4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операции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1830896"/>
            <a:ext cx="7643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dirty="0" smtClean="0"/>
              <a:t> </a:t>
            </a:r>
            <a:r>
              <a:rPr lang="ru-RU" sz="2000" b="1" dirty="0" smtClean="0">
                <a:solidFill>
                  <a:schemeClr val="accent2"/>
                </a:solidFill>
              </a:rPr>
              <a:t>Одна хозяйственная операция может включать несколько хозяйственных операций.</a:t>
            </a:r>
            <a:endParaRPr lang="ru-RU" sz="2000" b="1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2066" y="3071810"/>
            <a:ext cx="3571900" cy="2810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b="1" dirty="0" smtClean="0"/>
              <a:t>Хозяйственная операция</a:t>
            </a:r>
            <a:r>
              <a:rPr lang="ru-RU" dirty="0" smtClean="0"/>
              <a:t> — событие, которое характеризует отдельные хозяйственные действия (факты), вызывающие изменения в составе, размещении имущества и источниках его образования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Проводка </a:t>
            </a:r>
            <a:r>
              <a:rPr lang="ru-RU" dirty="0" smtClean="0"/>
              <a:t>— </a:t>
            </a:r>
            <a:r>
              <a:rPr lang="ru-RU" dirty="0" smtClean="0"/>
              <a:t>запись </a:t>
            </a:r>
            <a:r>
              <a:rPr lang="ru-RU" dirty="0" smtClean="0"/>
              <a:t>об </a:t>
            </a:r>
            <a:r>
              <a:rPr lang="ru-RU" dirty="0" smtClean="0"/>
              <a:t>изменении состояния учитываемых объектов</a:t>
            </a:r>
            <a:r>
              <a:rPr lang="ru-RU" dirty="0" smtClean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14414" y="3143248"/>
            <a:ext cx="3429024" cy="50006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Начисление заработной платы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214414" y="2786058"/>
            <a:ext cx="24244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/>
              <a:t>Хозяйственная операция</a:t>
            </a:r>
            <a:endParaRPr lang="ru-RU" sz="1600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43042" y="4214818"/>
            <a:ext cx="3000396" cy="50006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Заработная плата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643042" y="3816170"/>
            <a:ext cx="10329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/>
              <a:t>Проводка</a:t>
            </a:r>
            <a:endParaRPr lang="ru-RU" sz="1600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643042" y="5286388"/>
            <a:ext cx="3000396" cy="50006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Налоги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643042" y="4887076"/>
            <a:ext cx="10329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/>
              <a:t>Проводка</a:t>
            </a:r>
            <a:endParaRPr lang="ru-RU" sz="1600" i="1" dirty="0"/>
          </a:p>
        </p:txBody>
      </p:sp>
      <p:cxnSp>
        <p:nvCxnSpPr>
          <p:cNvPr id="16" name="Shape 15"/>
          <p:cNvCxnSpPr>
            <a:stCxn id="7" idx="1"/>
            <a:endCxn id="11" idx="1"/>
          </p:cNvCxnSpPr>
          <p:nvPr/>
        </p:nvCxnSpPr>
        <p:spPr>
          <a:xfrm rot="10800000" flipH="1" flipV="1">
            <a:off x="1214414" y="3393281"/>
            <a:ext cx="428628" cy="1071570"/>
          </a:xfrm>
          <a:prstGeom prst="bentConnector3">
            <a:avLst>
              <a:gd name="adj1" fmla="val -53333"/>
            </a:avLst>
          </a:prstGeom>
          <a:ln w="190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" name="Shape 15"/>
          <p:cNvCxnSpPr>
            <a:stCxn id="7" idx="1"/>
            <a:endCxn id="13" idx="1"/>
          </p:cNvCxnSpPr>
          <p:nvPr/>
        </p:nvCxnSpPr>
        <p:spPr>
          <a:xfrm rot="10800000" flipH="1" flipV="1">
            <a:off x="1214414" y="3393281"/>
            <a:ext cx="428628" cy="2143140"/>
          </a:xfrm>
          <a:prstGeom prst="bentConnector3">
            <a:avLst>
              <a:gd name="adj1" fmla="val -53333"/>
            </a:avLst>
          </a:prstGeom>
          <a:ln w="190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21" name="Picture 33" descr="ASU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  <p:sp>
        <p:nvSpPr>
          <p:cNvPr id="22" name="Нижний колонтитул 12"/>
          <p:cNvSpPr>
            <a:spLocks noGrp="1"/>
          </p:cNvSpPr>
          <p:nvPr>
            <p:ph type="ftr" sz="quarter" idx="11"/>
          </p:nvPr>
        </p:nvSpPr>
        <p:spPr bwMode="auto">
          <a:xfrm>
            <a:off x="71438" y="6515100"/>
            <a:ext cx="2500312" cy="29368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/>
              <a:t>Программа «</a:t>
            </a:r>
            <a:r>
              <a:rPr lang="ru-RU" sz="1000" dirty="0" smtClean="0"/>
              <a:t>Экспресс-Бюджетирование»</a:t>
            </a:r>
            <a:endParaRPr 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 txBox="1">
            <a:spLocks/>
          </p:cNvSpPr>
          <p:nvPr/>
        </p:nvSpPr>
        <p:spPr>
          <a:xfrm>
            <a:off x="609600" y="357166"/>
            <a:ext cx="8248680" cy="79059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Баланс. Структура баланса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Group 3"/>
          <p:cNvGraphicFramePr>
            <a:graphicFrameLocks noGrp="1"/>
          </p:cNvGraphicFramePr>
          <p:nvPr/>
        </p:nvGraphicFramePr>
        <p:xfrm>
          <a:off x="847630" y="1822790"/>
          <a:ext cx="3652932" cy="4663440"/>
        </p:xfrm>
        <a:graphic>
          <a:graphicData uri="http://schemas.openxmlformats.org/drawingml/2006/table">
            <a:tbl>
              <a:tblPr firstRow="1" firstCol="1">
                <a:tableStyleId>{B301B821-A1FF-4177-AEE7-76D212191A09}</a:tableStyleId>
              </a:tblPr>
              <a:tblGrid>
                <a:gridCol w="2652800"/>
                <a:gridCol w="1000132"/>
              </a:tblGrid>
              <a:tr h="2555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Статья бюджета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Сумма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Активы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Microsoft Sans Serif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2243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Нематериальные активы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5548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Основные средства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5548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Производство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5548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Текущие активы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5548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Банк и касса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55548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Кредиторы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55548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Мат. запасы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55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Пассивы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55548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Долгосрочная задолженность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5548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Налоги и платежи в бюджет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5548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Проценты по кредитам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5548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Собственный капитал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5548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Текущая задолженность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5548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Авансы полученные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55548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Краткосрочные долги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9" name="Text Box 52"/>
          <p:cNvSpPr txBox="1">
            <a:spLocks noChangeArrowheads="1"/>
          </p:cNvSpPr>
          <p:nvPr/>
        </p:nvSpPr>
        <p:spPr bwMode="auto">
          <a:xfrm>
            <a:off x="4929190" y="1857364"/>
            <a:ext cx="371477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>
              <a:spcBef>
                <a:spcPct val="50000"/>
              </a:spcBef>
              <a:buBlip>
                <a:blip r:embed="rId3"/>
              </a:buBlip>
            </a:pPr>
            <a:r>
              <a:rPr lang="ru-RU" sz="1600" b="1" dirty="0" smtClean="0"/>
              <a:t> Баланс</a:t>
            </a:r>
            <a:r>
              <a:rPr lang="ru-RU" sz="1600" dirty="0" smtClean="0"/>
              <a:t> — группировка активов и пассивов организации в денежном выражении, призванный характеризовать ее финансовое положение на определенную дату.</a:t>
            </a:r>
          </a:p>
          <a:p>
            <a:pPr>
              <a:spcBef>
                <a:spcPct val="50000"/>
              </a:spcBef>
              <a:buBlip>
                <a:blip r:embed="rId3"/>
              </a:buBlip>
            </a:pPr>
            <a:r>
              <a:rPr lang="ru-RU" sz="1600" dirty="0" smtClean="0"/>
              <a:t>Баланс необходим для управления стоимостью активов компании.</a:t>
            </a:r>
          </a:p>
          <a:p>
            <a:pPr>
              <a:spcBef>
                <a:spcPct val="50000"/>
              </a:spcBef>
              <a:buBlip>
                <a:blip r:embed="rId3"/>
              </a:buBlip>
            </a:pPr>
            <a:r>
              <a:rPr lang="ru-RU" sz="1600" dirty="0" smtClean="0"/>
              <a:t>Суммарные активы всегда равны суммарным пассивам.</a:t>
            </a:r>
            <a:endParaRPr lang="ru-RU" sz="1600" dirty="0"/>
          </a:p>
        </p:txBody>
      </p:sp>
      <p:sp>
        <p:nvSpPr>
          <p:cNvPr id="10" name="Text Box 52"/>
          <p:cNvSpPr txBox="1">
            <a:spLocks noChangeArrowheads="1"/>
          </p:cNvSpPr>
          <p:nvPr/>
        </p:nvSpPr>
        <p:spPr bwMode="auto">
          <a:xfrm>
            <a:off x="5072066" y="4929198"/>
            <a:ext cx="3571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marL="266700" algn="l">
              <a:spcBef>
                <a:spcPct val="50000"/>
              </a:spcBef>
            </a:pPr>
            <a:r>
              <a:rPr lang="ru-RU" b="1" dirty="0" smtClean="0">
                <a:solidFill>
                  <a:srgbClr val="C00000"/>
                </a:solidFill>
              </a:rPr>
              <a:t>Может быть настроена произвольная структура баланса.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14" name="Прямая со стрелкой 13"/>
          <p:cNvCxnSpPr>
            <a:stCxn id="10" idx="1"/>
          </p:cNvCxnSpPr>
          <p:nvPr/>
        </p:nvCxnSpPr>
        <p:spPr>
          <a:xfrm rot="10800000">
            <a:off x="3143240" y="3000373"/>
            <a:ext cx="1928826" cy="239049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0" idx="1"/>
          </p:cNvCxnSpPr>
          <p:nvPr/>
        </p:nvCxnSpPr>
        <p:spPr>
          <a:xfrm rot="10800000" flipV="1">
            <a:off x="3786182" y="5390862"/>
            <a:ext cx="1285884" cy="39559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0" idx="1"/>
          </p:cNvCxnSpPr>
          <p:nvPr/>
        </p:nvCxnSpPr>
        <p:spPr>
          <a:xfrm rot="10800000">
            <a:off x="3071802" y="4143381"/>
            <a:ext cx="2000264" cy="124748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1" name="Picture 33" descr="ASU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76" y="6500834"/>
            <a:ext cx="714380" cy="24798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1391</Words>
  <Application>Microsoft Office PowerPoint</Application>
  <PresentationFormat>Экран (4:3)</PresentationFormat>
  <Paragraphs>433</Paragraphs>
  <Slides>15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Student presentation</vt:lpstr>
      <vt:lpstr>«ЭКСПРЕСС-БЮДЖЕТИРОВАНИЕ» ЭФФЕКТИВНОЕ БЮДЖЕТНОЕ УПРАВЛЕНИЕ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Не программа, а услуга!</vt:lpstr>
      <vt:lpstr>Наши клиенты</vt:lpstr>
      <vt:lpstr>Разработчик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Построение отдела продаж</dc:subject>
  <dc:creator/>
  <cp:lastModifiedBy/>
  <cp:revision>1</cp:revision>
  <dcterms:created xsi:type="dcterms:W3CDTF">2007-06-17T18:44:40Z</dcterms:created>
  <dcterms:modified xsi:type="dcterms:W3CDTF">2009-03-13T09:48:18Z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1049</vt:lpwstr>
  </property>
  <property fmtid="{D5CDD505-2E9C-101B-9397-08002B2CF9AE}" pid="3" name="_TemplateID">
    <vt:lpwstr>TC101671251049</vt:lpwstr>
  </property>
</Properties>
</file>