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package" ContentType="application/vnd.openxmlformats-officedocument.package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0" r:id="rId3"/>
    <p:sldId id="273" r:id="rId4"/>
    <p:sldId id="278" r:id="rId5"/>
    <p:sldId id="352" r:id="rId6"/>
    <p:sldId id="350" r:id="rId7"/>
    <p:sldId id="351" r:id="rId8"/>
    <p:sldId id="283" r:id="rId9"/>
    <p:sldId id="286" r:id="rId10"/>
    <p:sldId id="269" r:id="rId11"/>
    <p:sldId id="295" r:id="rId12"/>
    <p:sldId id="367" r:id="rId13"/>
    <p:sldId id="374" r:id="rId14"/>
    <p:sldId id="368" r:id="rId15"/>
    <p:sldId id="305" r:id="rId16"/>
    <p:sldId id="307" r:id="rId17"/>
    <p:sldId id="370" r:id="rId18"/>
    <p:sldId id="335" r:id="rId19"/>
    <p:sldId id="334" r:id="rId20"/>
    <p:sldId id="365" r:id="rId21"/>
    <p:sldId id="353" r:id="rId22"/>
    <p:sldId id="369" r:id="rId23"/>
    <p:sldId id="381" r:id="rId24"/>
    <p:sldId id="376" r:id="rId25"/>
    <p:sldId id="371" r:id="rId26"/>
    <p:sldId id="309" r:id="rId27"/>
    <p:sldId id="327" r:id="rId28"/>
    <p:sldId id="328" r:id="rId29"/>
    <p:sldId id="385" r:id="rId30"/>
    <p:sldId id="291" r:id="rId31"/>
    <p:sldId id="383" r:id="rId32"/>
    <p:sldId id="395" r:id="rId33"/>
    <p:sldId id="323" r:id="rId34"/>
    <p:sldId id="379" r:id="rId35"/>
    <p:sldId id="398" r:id="rId36"/>
    <p:sldId id="400" r:id="rId37"/>
    <p:sldId id="380" r:id="rId38"/>
    <p:sldId id="297" r:id="rId39"/>
    <p:sldId id="289" r:id="rId40"/>
    <p:sldId id="396" r:id="rId41"/>
    <p:sldId id="397" r:id="rId42"/>
  </p:sldIdLst>
  <p:sldSz cx="9144000" cy="6858000" type="screen4x3"/>
  <p:notesSz cx="6858000" cy="994568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CE8"/>
    <a:srgbClr val="007E00"/>
    <a:srgbClr val="EAE8E8"/>
    <a:srgbClr val="EAF0F6"/>
    <a:srgbClr val="355D7E"/>
    <a:srgbClr val="A65528"/>
    <a:srgbClr val="FFFFFF"/>
    <a:srgbClr val="294F6E"/>
    <a:srgbClr val="43625B"/>
    <a:srgbClr val="8746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03" autoAdjust="0"/>
    <p:restoredTop sz="91611" autoAdjust="0"/>
  </p:normalViewPr>
  <p:slideViewPr>
    <p:cSldViewPr>
      <p:cViewPr varScale="1">
        <p:scale>
          <a:sx n="68" d="100"/>
          <a:sy n="68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39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8888888888889725E-2"/>
          <c:y val="0.24460431654676376"/>
          <c:w val="0.89523809523809683"/>
          <c:h val="0.5899280575539580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9353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 w="9353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9353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ln w="9353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  <a:ln w="9353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accent2">
                  <a:lumMod val="20000"/>
                  <a:lumOff val="80000"/>
                </a:schemeClr>
              </a:solidFill>
              <a:ln w="9353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8706">
                <a:noFill/>
              </a:ln>
            </c:spPr>
            <c:txPr>
              <a:bodyPr/>
              <a:lstStyle/>
              <a:p>
                <a:pPr>
                  <a:defRPr sz="1344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18</c:v>
                </c:pt>
                <c:pt idx="1">
                  <c:v>38</c:v>
                </c:pt>
                <c:pt idx="2">
                  <c:v>41</c:v>
                </c:pt>
                <c:pt idx="3">
                  <c:v>14</c:v>
                </c:pt>
                <c:pt idx="4">
                  <c:v>10</c:v>
                </c:pt>
              </c:numCache>
            </c:numRef>
          </c:val>
        </c:ser>
        <c:dLbls>
          <c:showVal val="1"/>
        </c:dLbls>
        <c:axId val="124447360"/>
        <c:axId val="124641664"/>
      </c:barChart>
      <c:catAx>
        <c:axId val="124447360"/>
        <c:scaling>
          <c:orientation val="minMax"/>
        </c:scaling>
        <c:axPos val="b"/>
        <c:numFmt formatCode="General" sourceLinked="1"/>
        <c:tickLblPos val="nextTo"/>
        <c:spPr>
          <a:ln w="23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4641664"/>
        <c:crosses val="autoZero"/>
        <c:auto val="1"/>
        <c:lblAlgn val="ctr"/>
        <c:lblOffset val="100"/>
        <c:tickLblSkip val="1"/>
        <c:tickMarkSkip val="1"/>
      </c:catAx>
      <c:valAx>
        <c:axId val="124641664"/>
        <c:scaling>
          <c:orientation val="minMax"/>
        </c:scaling>
        <c:axPos val="l"/>
        <c:majorGridlines>
          <c:spPr>
            <a:ln w="233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23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4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4447360"/>
        <c:crosses val="autoZero"/>
        <c:crossBetween val="between"/>
      </c:valAx>
      <c:spPr>
        <a:noFill/>
        <a:ln w="9353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4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Pos val="outEnd"/>
            <c:showPercent val="1"/>
            <c:showLeaderLines val="1"/>
          </c:dLbls>
          <c:cat>
            <c:strRef>
              <c:f>Лист1!$A$1:$A$5</c:f>
              <c:strCache>
                <c:ptCount val="5"/>
                <c:pt idx="0">
                  <c:v>Договор </c:v>
                </c:pt>
                <c:pt idx="1">
                  <c:v>Будут работать с другими </c:v>
                </c:pt>
                <c:pt idx="2">
                  <c:v>Дорого </c:v>
                </c:pt>
                <c:pt idx="3">
                  <c:v>Не интересно </c:v>
                </c:pt>
                <c:pt idx="4">
                  <c:v>Отсрочено / Контакт позже 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218</c:v>
                </c:pt>
                <c:pt idx="1">
                  <c:v>49</c:v>
                </c:pt>
                <c:pt idx="2">
                  <c:v>74</c:v>
                </c:pt>
                <c:pt idx="3">
                  <c:v>78</c:v>
                </c:pt>
                <c:pt idx="4">
                  <c:v>19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Pos val="outEnd"/>
            <c:showPercent val="1"/>
          </c:dLbls>
          <c:cat>
            <c:strRef>
              <c:f>Лист2!$A$1:$A$5</c:f>
              <c:strCache>
                <c:ptCount val="5"/>
                <c:pt idx="0">
                  <c:v>Коммерческое предложение </c:v>
                </c:pt>
                <c:pt idx="1">
                  <c:v>Все есть </c:v>
                </c:pt>
                <c:pt idx="2">
                  <c:v>Не интересно / Ничего не надо </c:v>
                </c:pt>
                <c:pt idx="3">
                  <c:v>Работают с другими</c:v>
                </c:pt>
                <c:pt idx="4">
                  <c:v>Отсрочено / Контакт позже </c:v>
                </c:pt>
              </c:strCache>
            </c:strRef>
          </c:cat>
          <c:val>
            <c:numRef>
              <c:f>Лист2!$B$1:$B$5</c:f>
              <c:numCache>
                <c:formatCode>General</c:formatCode>
                <c:ptCount val="5"/>
                <c:pt idx="0">
                  <c:v>438</c:v>
                </c:pt>
                <c:pt idx="1">
                  <c:v>177</c:v>
                </c:pt>
                <c:pt idx="2">
                  <c:v>354</c:v>
                </c:pt>
                <c:pt idx="3">
                  <c:v>101</c:v>
                </c:pt>
                <c:pt idx="4">
                  <c:v>34</c:v>
                </c:pt>
              </c:numCache>
            </c:numRef>
          </c:val>
        </c:ser>
        <c:dLbls>
          <c:showVal val="1"/>
        </c:dLbls>
      </c:pie3DChart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0584A-A981-4456-BEEC-9D55BB7BCE24}" type="doc">
      <dgm:prSet loTypeId="urn:microsoft.com/office/officeart/2005/8/layout/process2" loCatId="process" qsTypeId="urn:microsoft.com/office/officeart/2005/8/quickstyle/simple2" qsCatId="simple" csTypeId="urn:microsoft.com/office/officeart/2005/8/colors/colorful1" csCatId="colorful" phldr="1"/>
      <dgm:spPr/>
    </dgm:pt>
    <dgm:pt modelId="{E211DC0E-2FAE-4B51-81A5-4BB64E67762D}">
      <dgm:prSet phldrT="[Текст]"/>
      <dgm:spPr/>
      <dgm:t>
        <a:bodyPr/>
        <a:lstStyle/>
        <a:p>
          <a:r>
            <a:rPr lang="ru-RU" dirty="0" smtClean="0"/>
            <a:t>Поиск клиента и получение заказа</a:t>
          </a:r>
          <a:endParaRPr lang="ru-RU" dirty="0"/>
        </a:p>
      </dgm:t>
    </dgm:pt>
    <dgm:pt modelId="{23A618F1-AAE1-4FD7-921E-D2849EE84B5D}" type="parTrans" cxnId="{89F8FDA6-ABDA-41B6-882A-1081CA57EB8E}">
      <dgm:prSet/>
      <dgm:spPr/>
      <dgm:t>
        <a:bodyPr/>
        <a:lstStyle/>
        <a:p>
          <a:endParaRPr lang="ru-RU"/>
        </a:p>
      </dgm:t>
    </dgm:pt>
    <dgm:pt modelId="{ECFB86A5-E0D7-4B79-86DB-77294145649B}" type="sibTrans" cxnId="{89F8FDA6-ABDA-41B6-882A-1081CA57EB8E}">
      <dgm:prSet/>
      <dgm:spPr/>
      <dgm:t>
        <a:bodyPr/>
        <a:lstStyle/>
        <a:p>
          <a:endParaRPr lang="ru-RU"/>
        </a:p>
      </dgm:t>
    </dgm:pt>
    <dgm:pt modelId="{A2AE0F84-616D-42DD-BD88-F1292C0C9F22}">
      <dgm:prSet phldrT="[Текст]"/>
      <dgm:spPr/>
      <dgm:t>
        <a:bodyPr/>
        <a:lstStyle/>
        <a:p>
          <a:r>
            <a:rPr lang="ru-RU" dirty="0" smtClean="0"/>
            <a:t>Производство товара или услуги</a:t>
          </a:r>
          <a:endParaRPr lang="ru-RU" dirty="0"/>
        </a:p>
      </dgm:t>
    </dgm:pt>
    <dgm:pt modelId="{F72750E9-FD4A-46E2-86E4-7F49D02DC3FA}" type="parTrans" cxnId="{47A82318-660D-4DB8-8797-BB3A62BD128F}">
      <dgm:prSet/>
      <dgm:spPr/>
      <dgm:t>
        <a:bodyPr/>
        <a:lstStyle/>
        <a:p>
          <a:endParaRPr lang="ru-RU"/>
        </a:p>
      </dgm:t>
    </dgm:pt>
    <dgm:pt modelId="{1DCFE9D0-C0B0-4DA0-8728-C6854BC156A7}" type="sibTrans" cxnId="{47A82318-660D-4DB8-8797-BB3A62BD128F}">
      <dgm:prSet/>
      <dgm:spPr/>
      <dgm:t>
        <a:bodyPr/>
        <a:lstStyle/>
        <a:p>
          <a:endParaRPr lang="ru-RU"/>
        </a:p>
      </dgm:t>
    </dgm:pt>
    <dgm:pt modelId="{3E97D8AD-C567-43F7-91C1-8BE2CA801D45}">
      <dgm:prSet phldrT="[Текст]"/>
      <dgm:spPr/>
      <dgm:t>
        <a:bodyPr/>
        <a:lstStyle/>
        <a:p>
          <a:r>
            <a:rPr lang="ru-RU" dirty="0" smtClean="0"/>
            <a:t>Передача заказа клиенту</a:t>
          </a:r>
          <a:endParaRPr lang="ru-RU" dirty="0"/>
        </a:p>
      </dgm:t>
    </dgm:pt>
    <dgm:pt modelId="{662552F5-CF14-4AD6-9F0B-B65A44AA6559}" type="parTrans" cxnId="{C7C292B9-4CC3-407B-B19A-12B6F8DA2AB2}">
      <dgm:prSet/>
      <dgm:spPr/>
      <dgm:t>
        <a:bodyPr/>
        <a:lstStyle/>
        <a:p>
          <a:endParaRPr lang="ru-RU"/>
        </a:p>
      </dgm:t>
    </dgm:pt>
    <dgm:pt modelId="{3E22B9FA-EADE-4BB0-A42A-E7C8AE46779D}" type="sibTrans" cxnId="{C7C292B9-4CC3-407B-B19A-12B6F8DA2AB2}">
      <dgm:prSet/>
      <dgm:spPr/>
      <dgm:t>
        <a:bodyPr/>
        <a:lstStyle/>
        <a:p>
          <a:endParaRPr lang="ru-RU"/>
        </a:p>
      </dgm:t>
    </dgm:pt>
    <dgm:pt modelId="{5FD5C494-58DB-4101-94F8-4D034BEDE7CE}" type="pres">
      <dgm:prSet presAssocID="{D780584A-A981-4456-BEEC-9D55BB7BCE24}" presName="linearFlow" presStyleCnt="0">
        <dgm:presLayoutVars>
          <dgm:resizeHandles val="exact"/>
        </dgm:presLayoutVars>
      </dgm:prSet>
      <dgm:spPr/>
    </dgm:pt>
    <dgm:pt modelId="{49FDA0A4-F8C3-4471-9DED-C21D738270FB}" type="pres">
      <dgm:prSet presAssocID="{E211DC0E-2FAE-4B51-81A5-4BB64E67762D}" presName="node" presStyleLbl="node1" presStyleIdx="0" presStyleCnt="3" custLinFactX="-57423" custLinFactY="4062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D2C58-8FEE-4D52-93C0-77EE807837B5}" type="pres">
      <dgm:prSet presAssocID="{ECFB86A5-E0D7-4B79-86DB-77294145649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B9F6BA0-B8A5-4494-8024-8578ED264711}" type="pres">
      <dgm:prSet presAssocID="{ECFB86A5-E0D7-4B79-86DB-77294145649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A8B0C55-FBE2-4CAA-A43B-2191FD5048EE}" type="pres">
      <dgm:prSet presAssocID="{A2AE0F84-616D-42DD-BD88-F1292C0C9F22}" presName="node" presStyleLbl="node1" presStyleIdx="1" presStyleCnt="3" custLinFactY="-7815" custLinFactNeighborX="-117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FFF0E-975F-4198-8818-74D560ED5554}" type="pres">
      <dgm:prSet presAssocID="{1DCFE9D0-C0B0-4DA0-8728-C6854BC156A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1CE01BA-B648-4D29-981D-47C288BB3310}" type="pres">
      <dgm:prSet presAssocID="{1DCFE9D0-C0B0-4DA0-8728-C6854BC156A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441EDBB-742C-460D-A197-8D7AA6D9E341}" type="pres">
      <dgm:prSet presAssocID="{3E97D8AD-C567-43F7-91C1-8BE2CA801D45}" presName="node" presStyleLbl="node1" presStyleIdx="2" presStyleCnt="3" custLinFactX="49610" custLinFactY="-109377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F8FDA6-ABDA-41B6-882A-1081CA57EB8E}" srcId="{D780584A-A981-4456-BEEC-9D55BB7BCE24}" destId="{E211DC0E-2FAE-4B51-81A5-4BB64E67762D}" srcOrd="0" destOrd="0" parTransId="{23A618F1-AAE1-4FD7-921E-D2849EE84B5D}" sibTransId="{ECFB86A5-E0D7-4B79-86DB-77294145649B}"/>
    <dgm:cxn modelId="{76240E55-04E9-44F6-B210-A281F606DB11}" type="presOf" srcId="{ECFB86A5-E0D7-4B79-86DB-77294145649B}" destId="{6B9F6BA0-B8A5-4494-8024-8578ED264711}" srcOrd="1" destOrd="0" presId="urn:microsoft.com/office/officeart/2005/8/layout/process2"/>
    <dgm:cxn modelId="{BB755442-3ADB-41E7-8568-6BBA75CDC7ED}" type="presOf" srcId="{D780584A-A981-4456-BEEC-9D55BB7BCE24}" destId="{5FD5C494-58DB-4101-94F8-4D034BEDE7CE}" srcOrd="0" destOrd="0" presId="urn:microsoft.com/office/officeart/2005/8/layout/process2"/>
    <dgm:cxn modelId="{06A24E53-54DF-41F8-9262-547C0A856BD5}" type="presOf" srcId="{ECFB86A5-E0D7-4B79-86DB-77294145649B}" destId="{3F8D2C58-8FEE-4D52-93C0-77EE807837B5}" srcOrd="0" destOrd="0" presId="urn:microsoft.com/office/officeart/2005/8/layout/process2"/>
    <dgm:cxn modelId="{85667C45-23A9-4A01-9875-0E2B433DD66C}" type="presOf" srcId="{E211DC0E-2FAE-4B51-81A5-4BB64E67762D}" destId="{49FDA0A4-F8C3-4471-9DED-C21D738270FB}" srcOrd="0" destOrd="0" presId="urn:microsoft.com/office/officeart/2005/8/layout/process2"/>
    <dgm:cxn modelId="{92FB0A7A-6519-4377-9FF2-7174F707815D}" type="presOf" srcId="{1DCFE9D0-C0B0-4DA0-8728-C6854BC156A7}" destId="{520FFF0E-975F-4198-8818-74D560ED5554}" srcOrd="0" destOrd="0" presId="urn:microsoft.com/office/officeart/2005/8/layout/process2"/>
    <dgm:cxn modelId="{C7C292B9-4CC3-407B-B19A-12B6F8DA2AB2}" srcId="{D780584A-A981-4456-BEEC-9D55BB7BCE24}" destId="{3E97D8AD-C567-43F7-91C1-8BE2CA801D45}" srcOrd="2" destOrd="0" parTransId="{662552F5-CF14-4AD6-9F0B-B65A44AA6559}" sibTransId="{3E22B9FA-EADE-4BB0-A42A-E7C8AE46779D}"/>
    <dgm:cxn modelId="{47A82318-660D-4DB8-8797-BB3A62BD128F}" srcId="{D780584A-A981-4456-BEEC-9D55BB7BCE24}" destId="{A2AE0F84-616D-42DD-BD88-F1292C0C9F22}" srcOrd="1" destOrd="0" parTransId="{F72750E9-FD4A-46E2-86E4-7F49D02DC3FA}" sibTransId="{1DCFE9D0-C0B0-4DA0-8728-C6854BC156A7}"/>
    <dgm:cxn modelId="{238F84C4-74A5-4BC8-8607-197FFC356BF6}" type="presOf" srcId="{1DCFE9D0-C0B0-4DA0-8728-C6854BC156A7}" destId="{E1CE01BA-B648-4D29-981D-47C288BB3310}" srcOrd="1" destOrd="0" presId="urn:microsoft.com/office/officeart/2005/8/layout/process2"/>
    <dgm:cxn modelId="{1B2AED40-E83B-411E-AD01-B04E128FF36D}" type="presOf" srcId="{A2AE0F84-616D-42DD-BD88-F1292C0C9F22}" destId="{CA8B0C55-FBE2-4CAA-A43B-2191FD5048EE}" srcOrd="0" destOrd="0" presId="urn:microsoft.com/office/officeart/2005/8/layout/process2"/>
    <dgm:cxn modelId="{D7BBF78C-F7DA-47F7-B834-33EE359A6FF8}" type="presOf" srcId="{3E97D8AD-C567-43F7-91C1-8BE2CA801D45}" destId="{5441EDBB-742C-460D-A197-8D7AA6D9E341}" srcOrd="0" destOrd="0" presId="urn:microsoft.com/office/officeart/2005/8/layout/process2"/>
    <dgm:cxn modelId="{C8059834-CAFE-40AB-B956-E75F84B5FB92}" type="presParOf" srcId="{5FD5C494-58DB-4101-94F8-4D034BEDE7CE}" destId="{49FDA0A4-F8C3-4471-9DED-C21D738270FB}" srcOrd="0" destOrd="0" presId="urn:microsoft.com/office/officeart/2005/8/layout/process2"/>
    <dgm:cxn modelId="{F9644F36-22A4-494F-A15D-0D45F85F10BC}" type="presParOf" srcId="{5FD5C494-58DB-4101-94F8-4D034BEDE7CE}" destId="{3F8D2C58-8FEE-4D52-93C0-77EE807837B5}" srcOrd="1" destOrd="0" presId="urn:microsoft.com/office/officeart/2005/8/layout/process2"/>
    <dgm:cxn modelId="{24AA9B40-31DC-4106-9B55-09F5C3764A18}" type="presParOf" srcId="{3F8D2C58-8FEE-4D52-93C0-77EE807837B5}" destId="{6B9F6BA0-B8A5-4494-8024-8578ED264711}" srcOrd="0" destOrd="0" presId="urn:microsoft.com/office/officeart/2005/8/layout/process2"/>
    <dgm:cxn modelId="{18453C30-9D04-409A-B36A-7153A4BD1840}" type="presParOf" srcId="{5FD5C494-58DB-4101-94F8-4D034BEDE7CE}" destId="{CA8B0C55-FBE2-4CAA-A43B-2191FD5048EE}" srcOrd="2" destOrd="0" presId="urn:microsoft.com/office/officeart/2005/8/layout/process2"/>
    <dgm:cxn modelId="{C2F6036F-8AD5-4EFA-B77E-FD87CE7DF018}" type="presParOf" srcId="{5FD5C494-58DB-4101-94F8-4D034BEDE7CE}" destId="{520FFF0E-975F-4198-8818-74D560ED5554}" srcOrd="3" destOrd="0" presId="urn:microsoft.com/office/officeart/2005/8/layout/process2"/>
    <dgm:cxn modelId="{ADC071A4-3EA8-4DA3-A51B-F7EF5B3CD611}" type="presParOf" srcId="{520FFF0E-975F-4198-8818-74D560ED5554}" destId="{E1CE01BA-B648-4D29-981D-47C288BB3310}" srcOrd="0" destOrd="0" presId="urn:microsoft.com/office/officeart/2005/8/layout/process2"/>
    <dgm:cxn modelId="{E278AAF3-2128-455F-B466-C1B6D1779743}" type="presParOf" srcId="{5FD5C494-58DB-4101-94F8-4D034BEDE7CE}" destId="{5441EDBB-742C-460D-A197-8D7AA6D9E341}" srcOrd="4" destOrd="0" presId="urn:microsoft.com/office/officeart/2005/8/layout/process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B80B50-B461-4A64-93C8-43C1F7EAE082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A3EC452-8944-4477-9321-004A506216BE}">
      <dgm:prSet phldrT="[Текст]" custT="1"/>
      <dgm:spPr/>
      <dgm:t>
        <a:bodyPr/>
        <a:lstStyle/>
        <a:p>
          <a:pPr algn="ctr"/>
          <a:r>
            <a:rPr lang="ru-RU" sz="1000" dirty="0" smtClean="0">
              <a:solidFill>
                <a:schemeClr val="accent2">
                  <a:lumMod val="50000"/>
                </a:schemeClr>
              </a:solidFill>
            </a:rPr>
            <a:t>Выход на лицо, </a:t>
          </a:r>
          <a:br>
            <a:rPr lang="ru-RU" sz="1000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1000" dirty="0" smtClean="0">
              <a:solidFill>
                <a:schemeClr val="accent2">
                  <a:lumMod val="50000"/>
                </a:schemeClr>
              </a:solidFill>
            </a:rPr>
            <a:t>принимающее решение</a:t>
          </a:r>
          <a:endParaRPr lang="ru-RU" sz="1000" dirty="0">
            <a:solidFill>
              <a:schemeClr val="accent2">
                <a:lumMod val="50000"/>
              </a:schemeClr>
            </a:solidFill>
          </a:endParaRPr>
        </a:p>
      </dgm:t>
    </dgm:pt>
    <dgm:pt modelId="{49B963A8-7DD1-4AF3-9C95-FF94AFA9F4BC}" type="parTrans" cxnId="{6E4117C1-7ECB-4947-B8F0-BD05B24E5547}">
      <dgm:prSet/>
      <dgm:spPr/>
      <dgm:t>
        <a:bodyPr/>
        <a:lstStyle/>
        <a:p>
          <a:pPr algn="ctr"/>
          <a:endParaRPr lang="ru-RU" sz="1000">
            <a:solidFill>
              <a:schemeClr val="accent2">
                <a:lumMod val="50000"/>
              </a:schemeClr>
            </a:solidFill>
          </a:endParaRPr>
        </a:p>
      </dgm:t>
    </dgm:pt>
    <dgm:pt modelId="{C1DC4D74-1994-4FCE-A817-DE89A72277E1}" type="sibTrans" cxnId="{6E4117C1-7ECB-4947-B8F0-BD05B24E5547}">
      <dgm:prSet/>
      <dgm:spPr/>
      <dgm:t>
        <a:bodyPr/>
        <a:lstStyle/>
        <a:p>
          <a:pPr algn="ctr"/>
          <a:endParaRPr lang="ru-RU" sz="1000">
            <a:solidFill>
              <a:schemeClr val="accent2">
                <a:lumMod val="50000"/>
              </a:schemeClr>
            </a:solidFill>
          </a:endParaRPr>
        </a:p>
      </dgm:t>
    </dgm:pt>
    <dgm:pt modelId="{0AA1AF1F-84D9-46C0-A3BE-5FF140485798}">
      <dgm:prSet phldrT="[Текст]" custT="1"/>
      <dgm:spPr/>
      <dgm:t>
        <a:bodyPr/>
        <a:lstStyle/>
        <a:p>
          <a:pPr algn="ctr"/>
          <a:r>
            <a:rPr lang="ru-RU" sz="1000" dirty="0" smtClean="0">
              <a:solidFill>
                <a:schemeClr val="accent2">
                  <a:lumMod val="50000"/>
                </a:schemeClr>
              </a:solidFill>
            </a:rPr>
            <a:t>Коммерческое предложение</a:t>
          </a:r>
          <a:endParaRPr lang="ru-RU" sz="1000" dirty="0">
            <a:solidFill>
              <a:schemeClr val="accent2">
                <a:lumMod val="50000"/>
              </a:schemeClr>
            </a:solidFill>
          </a:endParaRPr>
        </a:p>
      </dgm:t>
    </dgm:pt>
    <dgm:pt modelId="{0B483207-0E67-4356-ABAA-E1171C3915B9}" type="parTrans" cxnId="{99D32D64-D6B7-4045-9379-85FC5A25AA19}">
      <dgm:prSet/>
      <dgm:spPr/>
      <dgm:t>
        <a:bodyPr/>
        <a:lstStyle/>
        <a:p>
          <a:pPr algn="ctr"/>
          <a:endParaRPr lang="ru-RU" sz="1000">
            <a:solidFill>
              <a:schemeClr val="accent2">
                <a:lumMod val="50000"/>
              </a:schemeClr>
            </a:solidFill>
          </a:endParaRPr>
        </a:p>
      </dgm:t>
    </dgm:pt>
    <dgm:pt modelId="{54C566D9-DB7A-4AA5-B5BA-B3D54FC3E2D5}" type="sibTrans" cxnId="{99D32D64-D6B7-4045-9379-85FC5A25AA19}">
      <dgm:prSet/>
      <dgm:spPr/>
      <dgm:t>
        <a:bodyPr/>
        <a:lstStyle/>
        <a:p>
          <a:pPr algn="ctr"/>
          <a:endParaRPr lang="ru-RU" sz="1000">
            <a:solidFill>
              <a:schemeClr val="accent2">
                <a:lumMod val="50000"/>
              </a:schemeClr>
            </a:solidFill>
          </a:endParaRPr>
        </a:p>
      </dgm:t>
    </dgm:pt>
    <dgm:pt modelId="{E333432A-65F4-4AC6-9F3F-B6A50468895C}">
      <dgm:prSet phldrT="[Текст]" custT="1"/>
      <dgm:spPr/>
      <dgm:t>
        <a:bodyPr/>
        <a:lstStyle/>
        <a:p>
          <a:pPr algn="ctr"/>
          <a:r>
            <a:rPr lang="ru-RU" sz="1000" dirty="0" smtClean="0">
              <a:solidFill>
                <a:schemeClr val="accent2">
                  <a:lumMod val="50000"/>
                </a:schemeClr>
              </a:solidFill>
            </a:rPr>
            <a:t>Договор</a:t>
          </a:r>
          <a:endParaRPr lang="ru-RU" sz="1000" dirty="0">
            <a:solidFill>
              <a:schemeClr val="accent2">
                <a:lumMod val="50000"/>
              </a:schemeClr>
            </a:solidFill>
          </a:endParaRPr>
        </a:p>
      </dgm:t>
    </dgm:pt>
    <dgm:pt modelId="{F486639F-E6E4-4C5C-B318-8F28BD392CD4}" type="parTrans" cxnId="{21F58422-CF4F-4CA1-8AA5-1FA20A0CFF86}">
      <dgm:prSet/>
      <dgm:spPr/>
      <dgm:t>
        <a:bodyPr/>
        <a:lstStyle/>
        <a:p>
          <a:pPr algn="ctr"/>
          <a:endParaRPr lang="ru-RU" sz="1000">
            <a:solidFill>
              <a:schemeClr val="accent2">
                <a:lumMod val="50000"/>
              </a:schemeClr>
            </a:solidFill>
          </a:endParaRPr>
        </a:p>
      </dgm:t>
    </dgm:pt>
    <dgm:pt modelId="{BFD0D000-01E7-4C4D-A793-9092E1E3EA6B}" type="sibTrans" cxnId="{21F58422-CF4F-4CA1-8AA5-1FA20A0CFF86}">
      <dgm:prSet/>
      <dgm:spPr/>
      <dgm:t>
        <a:bodyPr/>
        <a:lstStyle/>
        <a:p>
          <a:pPr algn="ctr"/>
          <a:endParaRPr lang="ru-RU" sz="1000">
            <a:solidFill>
              <a:schemeClr val="accent2">
                <a:lumMod val="50000"/>
              </a:schemeClr>
            </a:solidFill>
          </a:endParaRPr>
        </a:p>
      </dgm:t>
    </dgm:pt>
    <dgm:pt modelId="{C6DC6053-6D14-4BED-844B-DAB262CC11DC}">
      <dgm:prSet phldrT="[Текст]" custT="1"/>
      <dgm:spPr/>
      <dgm:t>
        <a:bodyPr/>
        <a:lstStyle/>
        <a:p>
          <a:pPr algn="ctr"/>
          <a:r>
            <a:rPr lang="ru-RU" sz="1000" dirty="0" smtClean="0">
              <a:solidFill>
                <a:schemeClr val="accent2">
                  <a:lumMod val="50000"/>
                </a:schemeClr>
              </a:solidFill>
            </a:rPr>
            <a:t>Оплата</a:t>
          </a:r>
          <a:endParaRPr lang="ru-RU" sz="1000" dirty="0">
            <a:solidFill>
              <a:schemeClr val="accent2">
                <a:lumMod val="50000"/>
              </a:schemeClr>
            </a:solidFill>
          </a:endParaRPr>
        </a:p>
      </dgm:t>
    </dgm:pt>
    <dgm:pt modelId="{714E142D-CDA7-440C-A497-C37B5F546130}" type="parTrans" cxnId="{2BCE332F-620E-4B34-B737-193B7F47EED7}">
      <dgm:prSet/>
      <dgm:spPr/>
      <dgm:t>
        <a:bodyPr/>
        <a:lstStyle/>
        <a:p>
          <a:pPr algn="ctr"/>
          <a:endParaRPr lang="ru-RU" sz="1000">
            <a:solidFill>
              <a:schemeClr val="accent2">
                <a:lumMod val="50000"/>
              </a:schemeClr>
            </a:solidFill>
          </a:endParaRPr>
        </a:p>
      </dgm:t>
    </dgm:pt>
    <dgm:pt modelId="{527AB33F-7980-4BB7-AABD-98CDF996B457}" type="sibTrans" cxnId="{2BCE332F-620E-4B34-B737-193B7F47EED7}">
      <dgm:prSet/>
      <dgm:spPr/>
      <dgm:t>
        <a:bodyPr/>
        <a:lstStyle/>
        <a:p>
          <a:pPr algn="ctr"/>
          <a:endParaRPr lang="ru-RU" sz="1000">
            <a:solidFill>
              <a:schemeClr val="accent2">
                <a:lumMod val="50000"/>
              </a:schemeClr>
            </a:solidFill>
          </a:endParaRPr>
        </a:p>
      </dgm:t>
    </dgm:pt>
    <dgm:pt modelId="{9E8208E5-AA2D-4C19-9F0C-8AE477B0B2D9}">
      <dgm:prSet phldrT="[Текст]" custT="1"/>
      <dgm:spPr/>
      <dgm:t>
        <a:bodyPr/>
        <a:lstStyle/>
        <a:p>
          <a:pPr algn="ctr"/>
          <a:r>
            <a:rPr lang="ru-RU" sz="1000" dirty="0" smtClean="0">
              <a:solidFill>
                <a:schemeClr val="accent2">
                  <a:lumMod val="50000"/>
                </a:schemeClr>
              </a:solidFill>
            </a:rPr>
            <a:t>Презентация / встреча</a:t>
          </a:r>
          <a:endParaRPr lang="ru-RU" sz="1000" dirty="0">
            <a:solidFill>
              <a:schemeClr val="accent2">
                <a:lumMod val="50000"/>
              </a:schemeClr>
            </a:solidFill>
          </a:endParaRPr>
        </a:p>
      </dgm:t>
    </dgm:pt>
    <dgm:pt modelId="{C092FC79-6190-47DE-8497-B609FA368847}" type="parTrans" cxnId="{49E48452-D258-4943-82F2-991759BA9D2E}">
      <dgm:prSet/>
      <dgm:spPr/>
      <dgm:t>
        <a:bodyPr/>
        <a:lstStyle/>
        <a:p>
          <a:pPr algn="ctr"/>
          <a:endParaRPr lang="ru-RU" sz="1000">
            <a:solidFill>
              <a:schemeClr val="accent2">
                <a:lumMod val="50000"/>
              </a:schemeClr>
            </a:solidFill>
          </a:endParaRPr>
        </a:p>
      </dgm:t>
    </dgm:pt>
    <dgm:pt modelId="{E70AB544-EC96-446A-B250-A8A991CAD41F}" type="sibTrans" cxnId="{49E48452-D258-4943-82F2-991759BA9D2E}">
      <dgm:prSet/>
      <dgm:spPr/>
      <dgm:t>
        <a:bodyPr/>
        <a:lstStyle/>
        <a:p>
          <a:pPr algn="ctr"/>
          <a:endParaRPr lang="ru-RU" sz="1000">
            <a:solidFill>
              <a:schemeClr val="accent2">
                <a:lumMod val="50000"/>
              </a:schemeClr>
            </a:solidFill>
          </a:endParaRPr>
        </a:p>
      </dgm:t>
    </dgm:pt>
    <dgm:pt modelId="{4FD8B108-49F7-4E47-BCE4-5CF6A8849B8A}" type="pres">
      <dgm:prSet presAssocID="{EEB80B50-B461-4A64-93C8-43C1F7EAE0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8E7E97-B22B-4544-B97B-CDD9CD7E9F8B}" type="pres">
      <dgm:prSet presAssocID="{BA3EC452-8944-4477-9321-004A506216BE}" presName="parentText" presStyleLbl="node1" presStyleIdx="0" presStyleCnt="5" custScaleY="58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F5A80-EC70-439A-A080-E9F754676E54}" type="pres">
      <dgm:prSet presAssocID="{C1DC4D74-1994-4FCE-A817-DE89A72277E1}" presName="spacer" presStyleCnt="0"/>
      <dgm:spPr/>
      <dgm:t>
        <a:bodyPr/>
        <a:lstStyle/>
        <a:p>
          <a:endParaRPr lang="ru-RU"/>
        </a:p>
      </dgm:t>
    </dgm:pt>
    <dgm:pt modelId="{F7C278E8-1BC6-4B22-9FBF-87ED6BA8DF1F}" type="pres">
      <dgm:prSet presAssocID="{9E8208E5-AA2D-4C19-9F0C-8AE477B0B2D9}" presName="parentText" presStyleLbl="node1" presStyleIdx="1" presStyleCnt="5" custScaleY="58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530E3-85FC-4FCC-A388-EB7FB66977AA}" type="pres">
      <dgm:prSet presAssocID="{E70AB544-EC96-446A-B250-A8A991CAD41F}" presName="spacer" presStyleCnt="0"/>
      <dgm:spPr/>
      <dgm:t>
        <a:bodyPr/>
        <a:lstStyle/>
        <a:p>
          <a:endParaRPr lang="ru-RU"/>
        </a:p>
      </dgm:t>
    </dgm:pt>
    <dgm:pt modelId="{47644805-364D-463C-944D-8A490281E2B3}" type="pres">
      <dgm:prSet presAssocID="{0AA1AF1F-84D9-46C0-A3BE-5FF140485798}" presName="parentText" presStyleLbl="node1" presStyleIdx="2" presStyleCnt="5" custScaleY="58332" custLinFactNeighborY="124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1CE74-8B54-4F4F-A4EC-7CE6A63BAD22}" type="pres">
      <dgm:prSet presAssocID="{54C566D9-DB7A-4AA5-B5BA-B3D54FC3E2D5}" presName="spacer" presStyleCnt="0"/>
      <dgm:spPr/>
      <dgm:t>
        <a:bodyPr/>
        <a:lstStyle/>
        <a:p>
          <a:endParaRPr lang="ru-RU"/>
        </a:p>
      </dgm:t>
    </dgm:pt>
    <dgm:pt modelId="{87194164-9615-4FEB-B072-7B177D91D8A7}" type="pres">
      <dgm:prSet presAssocID="{E333432A-65F4-4AC6-9F3F-B6A50468895C}" presName="parentText" presStyleLbl="node1" presStyleIdx="3" presStyleCnt="5" custScaleY="58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A87AF-D00F-435F-B78C-A0228B0C6DA4}" type="pres">
      <dgm:prSet presAssocID="{BFD0D000-01E7-4C4D-A793-9092E1E3EA6B}" presName="spacer" presStyleCnt="0"/>
      <dgm:spPr/>
      <dgm:t>
        <a:bodyPr/>
        <a:lstStyle/>
        <a:p>
          <a:endParaRPr lang="ru-RU"/>
        </a:p>
      </dgm:t>
    </dgm:pt>
    <dgm:pt modelId="{DE1FF338-6BD4-49A9-B479-9ACA5AA80F6A}" type="pres">
      <dgm:prSet presAssocID="{C6DC6053-6D14-4BED-844B-DAB262CC11DC}" presName="parentText" presStyleLbl="node1" presStyleIdx="4" presStyleCnt="5" custScaleY="58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6A9F6E-83CC-44E7-AE02-9C7B84FF9351}" type="presOf" srcId="{EEB80B50-B461-4A64-93C8-43C1F7EAE082}" destId="{4FD8B108-49F7-4E47-BCE4-5CF6A8849B8A}" srcOrd="0" destOrd="0" presId="urn:microsoft.com/office/officeart/2005/8/layout/vList2"/>
    <dgm:cxn modelId="{21F58422-CF4F-4CA1-8AA5-1FA20A0CFF86}" srcId="{EEB80B50-B461-4A64-93C8-43C1F7EAE082}" destId="{E333432A-65F4-4AC6-9F3F-B6A50468895C}" srcOrd="3" destOrd="0" parTransId="{F486639F-E6E4-4C5C-B318-8F28BD392CD4}" sibTransId="{BFD0D000-01E7-4C4D-A793-9092E1E3EA6B}"/>
    <dgm:cxn modelId="{1AB983C1-9040-4554-AE7B-E9E55ED11242}" type="presOf" srcId="{BA3EC452-8944-4477-9321-004A506216BE}" destId="{048E7E97-B22B-4544-B97B-CDD9CD7E9F8B}" srcOrd="0" destOrd="0" presId="urn:microsoft.com/office/officeart/2005/8/layout/vList2"/>
    <dgm:cxn modelId="{99D32D64-D6B7-4045-9379-85FC5A25AA19}" srcId="{EEB80B50-B461-4A64-93C8-43C1F7EAE082}" destId="{0AA1AF1F-84D9-46C0-A3BE-5FF140485798}" srcOrd="2" destOrd="0" parTransId="{0B483207-0E67-4356-ABAA-E1171C3915B9}" sibTransId="{54C566D9-DB7A-4AA5-B5BA-B3D54FC3E2D5}"/>
    <dgm:cxn modelId="{880EABE7-6F08-4A3E-9C60-ACF87113FF0B}" type="presOf" srcId="{C6DC6053-6D14-4BED-844B-DAB262CC11DC}" destId="{DE1FF338-6BD4-49A9-B479-9ACA5AA80F6A}" srcOrd="0" destOrd="0" presId="urn:microsoft.com/office/officeart/2005/8/layout/vList2"/>
    <dgm:cxn modelId="{D4EF8BE7-DFFD-4E59-8A91-0B81C9C0AC12}" type="presOf" srcId="{9E8208E5-AA2D-4C19-9F0C-8AE477B0B2D9}" destId="{F7C278E8-1BC6-4B22-9FBF-87ED6BA8DF1F}" srcOrd="0" destOrd="0" presId="urn:microsoft.com/office/officeart/2005/8/layout/vList2"/>
    <dgm:cxn modelId="{49E48452-D258-4943-82F2-991759BA9D2E}" srcId="{EEB80B50-B461-4A64-93C8-43C1F7EAE082}" destId="{9E8208E5-AA2D-4C19-9F0C-8AE477B0B2D9}" srcOrd="1" destOrd="0" parTransId="{C092FC79-6190-47DE-8497-B609FA368847}" sibTransId="{E70AB544-EC96-446A-B250-A8A991CAD41F}"/>
    <dgm:cxn modelId="{BF874EDB-2451-4316-84DD-9820664509E9}" type="presOf" srcId="{E333432A-65F4-4AC6-9F3F-B6A50468895C}" destId="{87194164-9615-4FEB-B072-7B177D91D8A7}" srcOrd="0" destOrd="0" presId="urn:microsoft.com/office/officeart/2005/8/layout/vList2"/>
    <dgm:cxn modelId="{2BCE332F-620E-4B34-B737-193B7F47EED7}" srcId="{EEB80B50-B461-4A64-93C8-43C1F7EAE082}" destId="{C6DC6053-6D14-4BED-844B-DAB262CC11DC}" srcOrd="4" destOrd="0" parTransId="{714E142D-CDA7-440C-A497-C37B5F546130}" sibTransId="{527AB33F-7980-4BB7-AABD-98CDF996B457}"/>
    <dgm:cxn modelId="{251EB4EB-C714-44E0-95B8-11D7FD63D57A}" type="presOf" srcId="{0AA1AF1F-84D9-46C0-A3BE-5FF140485798}" destId="{47644805-364D-463C-944D-8A490281E2B3}" srcOrd="0" destOrd="0" presId="urn:microsoft.com/office/officeart/2005/8/layout/vList2"/>
    <dgm:cxn modelId="{6E4117C1-7ECB-4947-B8F0-BD05B24E5547}" srcId="{EEB80B50-B461-4A64-93C8-43C1F7EAE082}" destId="{BA3EC452-8944-4477-9321-004A506216BE}" srcOrd="0" destOrd="0" parTransId="{49B963A8-7DD1-4AF3-9C95-FF94AFA9F4BC}" sibTransId="{C1DC4D74-1994-4FCE-A817-DE89A72277E1}"/>
    <dgm:cxn modelId="{AB5FA41D-A76B-46A2-BAAF-BCEF78500C6C}" type="presParOf" srcId="{4FD8B108-49F7-4E47-BCE4-5CF6A8849B8A}" destId="{048E7E97-B22B-4544-B97B-CDD9CD7E9F8B}" srcOrd="0" destOrd="0" presId="urn:microsoft.com/office/officeart/2005/8/layout/vList2"/>
    <dgm:cxn modelId="{F6686582-E534-4EAC-8D19-9CF6566D1756}" type="presParOf" srcId="{4FD8B108-49F7-4E47-BCE4-5CF6A8849B8A}" destId="{905F5A80-EC70-439A-A080-E9F754676E54}" srcOrd="1" destOrd="0" presId="urn:microsoft.com/office/officeart/2005/8/layout/vList2"/>
    <dgm:cxn modelId="{B3127F1D-967B-4ABA-A573-21477D722ECB}" type="presParOf" srcId="{4FD8B108-49F7-4E47-BCE4-5CF6A8849B8A}" destId="{F7C278E8-1BC6-4B22-9FBF-87ED6BA8DF1F}" srcOrd="2" destOrd="0" presId="urn:microsoft.com/office/officeart/2005/8/layout/vList2"/>
    <dgm:cxn modelId="{01DF2578-2BF8-4667-BAC6-2AD1008D1D63}" type="presParOf" srcId="{4FD8B108-49F7-4E47-BCE4-5CF6A8849B8A}" destId="{531530E3-85FC-4FCC-A388-EB7FB66977AA}" srcOrd="3" destOrd="0" presId="urn:microsoft.com/office/officeart/2005/8/layout/vList2"/>
    <dgm:cxn modelId="{6EF8405F-6853-4937-9D49-8C26B7A6C8AC}" type="presParOf" srcId="{4FD8B108-49F7-4E47-BCE4-5CF6A8849B8A}" destId="{47644805-364D-463C-944D-8A490281E2B3}" srcOrd="4" destOrd="0" presId="urn:microsoft.com/office/officeart/2005/8/layout/vList2"/>
    <dgm:cxn modelId="{7F41E434-9372-477F-BB03-0FDE212FE9E2}" type="presParOf" srcId="{4FD8B108-49F7-4E47-BCE4-5CF6A8849B8A}" destId="{AC41CE74-8B54-4F4F-A4EC-7CE6A63BAD22}" srcOrd="5" destOrd="0" presId="urn:microsoft.com/office/officeart/2005/8/layout/vList2"/>
    <dgm:cxn modelId="{1FE231D7-422F-4A4A-B300-774DF8AD6384}" type="presParOf" srcId="{4FD8B108-49F7-4E47-BCE4-5CF6A8849B8A}" destId="{87194164-9615-4FEB-B072-7B177D91D8A7}" srcOrd="6" destOrd="0" presId="urn:microsoft.com/office/officeart/2005/8/layout/vList2"/>
    <dgm:cxn modelId="{F1FA62E2-9BA7-458F-821D-F12C9694D1BC}" type="presParOf" srcId="{4FD8B108-49F7-4E47-BCE4-5CF6A8849B8A}" destId="{E52A87AF-D00F-435F-B78C-A0228B0C6DA4}" srcOrd="7" destOrd="0" presId="urn:microsoft.com/office/officeart/2005/8/layout/vList2"/>
    <dgm:cxn modelId="{5E6D95DD-6A25-4185-A663-3B240AA25CBA}" type="presParOf" srcId="{4FD8B108-49F7-4E47-BCE4-5CF6A8849B8A}" destId="{DE1FF338-6BD4-49A9-B479-9ACA5AA80F6A}" srcOrd="8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B80B50-B461-4A64-93C8-43C1F7EAE082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A3EC452-8944-4477-9321-004A506216BE}">
      <dgm:prSet phldrT="[Текст]" custT="1"/>
      <dgm:spPr/>
      <dgm:t>
        <a:bodyPr/>
        <a:lstStyle/>
        <a:p>
          <a:pPr algn="ctr"/>
          <a:r>
            <a:rPr lang="ru-RU" sz="1050" dirty="0" smtClean="0"/>
            <a:t>Этап 1</a:t>
          </a:r>
          <a:endParaRPr lang="ru-RU" sz="1050" dirty="0"/>
        </a:p>
      </dgm:t>
    </dgm:pt>
    <dgm:pt modelId="{49B963A8-7DD1-4AF3-9C95-FF94AFA9F4BC}" type="parTrans" cxnId="{6E4117C1-7ECB-4947-B8F0-BD05B24E5547}">
      <dgm:prSet/>
      <dgm:spPr/>
      <dgm:t>
        <a:bodyPr/>
        <a:lstStyle/>
        <a:p>
          <a:pPr algn="ctr"/>
          <a:endParaRPr lang="ru-RU" sz="1050"/>
        </a:p>
      </dgm:t>
    </dgm:pt>
    <dgm:pt modelId="{C1DC4D74-1994-4FCE-A817-DE89A72277E1}" type="sibTrans" cxnId="{6E4117C1-7ECB-4947-B8F0-BD05B24E5547}">
      <dgm:prSet/>
      <dgm:spPr/>
      <dgm:t>
        <a:bodyPr/>
        <a:lstStyle/>
        <a:p>
          <a:pPr algn="ctr"/>
          <a:endParaRPr lang="ru-RU" sz="1050"/>
        </a:p>
      </dgm:t>
    </dgm:pt>
    <dgm:pt modelId="{0AA1AF1F-84D9-46C0-A3BE-5FF140485798}">
      <dgm:prSet phldrT="[Текст]" custT="1"/>
      <dgm:spPr/>
      <dgm:t>
        <a:bodyPr/>
        <a:lstStyle/>
        <a:p>
          <a:pPr algn="ctr"/>
          <a:r>
            <a:rPr lang="ru-RU" sz="1050" dirty="0" smtClean="0"/>
            <a:t>Этап 3</a:t>
          </a:r>
          <a:endParaRPr lang="ru-RU" sz="1050" dirty="0"/>
        </a:p>
      </dgm:t>
    </dgm:pt>
    <dgm:pt modelId="{0B483207-0E67-4356-ABAA-E1171C3915B9}" type="parTrans" cxnId="{99D32D64-D6B7-4045-9379-85FC5A25AA19}">
      <dgm:prSet/>
      <dgm:spPr/>
      <dgm:t>
        <a:bodyPr/>
        <a:lstStyle/>
        <a:p>
          <a:pPr algn="ctr"/>
          <a:endParaRPr lang="ru-RU" sz="1050"/>
        </a:p>
      </dgm:t>
    </dgm:pt>
    <dgm:pt modelId="{54C566D9-DB7A-4AA5-B5BA-B3D54FC3E2D5}" type="sibTrans" cxnId="{99D32D64-D6B7-4045-9379-85FC5A25AA19}">
      <dgm:prSet/>
      <dgm:spPr/>
      <dgm:t>
        <a:bodyPr/>
        <a:lstStyle/>
        <a:p>
          <a:pPr algn="ctr"/>
          <a:endParaRPr lang="ru-RU" sz="1050"/>
        </a:p>
      </dgm:t>
    </dgm:pt>
    <dgm:pt modelId="{E333432A-65F4-4AC6-9F3F-B6A50468895C}">
      <dgm:prSet phldrT="[Текст]" custT="1"/>
      <dgm:spPr/>
      <dgm:t>
        <a:bodyPr/>
        <a:lstStyle/>
        <a:p>
          <a:pPr algn="ctr"/>
          <a:r>
            <a:rPr lang="ru-RU" sz="1050" dirty="0" smtClean="0"/>
            <a:t>Этап 4</a:t>
          </a:r>
          <a:endParaRPr lang="ru-RU" sz="1050" dirty="0"/>
        </a:p>
      </dgm:t>
    </dgm:pt>
    <dgm:pt modelId="{F486639F-E6E4-4C5C-B318-8F28BD392CD4}" type="parTrans" cxnId="{21F58422-CF4F-4CA1-8AA5-1FA20A0CFF86}">
      <dgm:prSet/>
      <dgm:spPr/>
      <dgm:t>
        <a:bodyPr/>
        <a:lstStyle/>
        <a:p>
          <a:pPr algn="ctr"/>
          <a:endParaRPr lang="ru-RU" sz="1050"/>
        </a:p>
      </dgm:t>
    </dgm:pt>
    <dgm:pt modelId="{BFD0D000-01E7-4C4D-A793-9092E1E3EA6B}" type="sibTrans" cxnId="{21F58422-CF4F-4CA1-8AA5-1FA20A0CFF86}">
      <dgm:prSet/>
      <dgm:spPr/>
      <dgm:t>
        <a:bodyPr/>
        <a:lstStyle/>
        <a:p>
          <a:pPr algn="ctr"/>
          <a:endParaRPr lang="ru-RU" sz="1050"/>
        </a:p>
      </dgm:t>
    </dgm:pt>
    <dgm:pt modelId="{C6DC6053-6D14-4BED-844B-DAB262CC11DC}">
      <dgm:prSet phldrT="[Текст]" custT="1"/>
      <dgm:spPr/>
      <dgm:t>
        <a:bodyPr/>
        <a:lstStyle/>
        <a:p>
          <a:pPr algn="ctr"/>
          <a:r>
            <a:rPr lang="ru-RU" sz="1050" dirty="0" smtClean="0"/>
            <a:t>Этап </a:t>
          </a:r>
          <a:r>
            <a:rPr lang="en-US" sz="1050" dirty="0" smtClean="0"/>
            <a:t>N</a:t>
          </a:r>
          <a:endParaRPr lang="ru-RU" sz="1050" dirty="0"/>
        </a:p>
      </dgm:t>
    </dgm:pt>
    <dgm:pt modelId="{714E142D-CDA7-440C-A497-C37B5F546130}" type="parTrans" cxnId="{2BCE332F-620E-4B34-B737-193B7F47EED7}">
      <dgm:prSet/>
      <dgm:spPr/>
      <dgm:t>
        <a:bodyPr/>
        <a:lstStyle/>
        <a:p>
          <a:pPr algn="ctr"/>
          <a:endParaRPr lang="ru-RU" sz="1050"/>
        </a:p>
      </dgm:t>
    </dgm:pt>
    <dgm:pt modelId="{527AB33F-7980-4BB7-AABD-98CDF996B457}" type="sibTrans" cxnId="{2BCE332F-620E-4B34-B737-193B7F47EED7}">
      <dgm:prSet/>
      <dgm:spPr/>
      <dgm:t>
        <a:bodyPr/>
        <a:lstStyle/>
        <a:p>
          <a:pPr algn="ctr"/>
          <a:endParaRPr lang="ru-RU" sz="1050"/>
        </a:p>
      </dgm:t>
    </dgm:pt>
    <dgm:pt modelId="{9E8208E5-AA2D-4C19-9F0C-8AE477B0B2D9}">
      <dgm:prSet phldrT="[Текст]" custT="1"/>
      <dgm:spPr/>
      <dgm:t>
        <a:bodyPr/>
        <a:lstStyle/>
        <a:p>
          <a:pPr algn="ctr"/>
          <a:r>
            <a:rPr lang="ru-RU" sz="1050" dirty="0" smtClean="0"/>
            <a:t>Этап 2</a:t>
          </a:r>
          <a:endParaRPr lang="ru-RU" sz="1050" dirty="0"/>
        </a:p>
      </dgm:t>
    </dgm:pt>
    <dgm:pt modelId="{C092FC79-6190-47DE-8497-B609FA368847}" type="parTrans" cxnId="{49E48452-D258-4943-82F2-991759BA9D2E}">
      <dgm:prSet/>
      <dgm:spPr/>
      <dgm:t>
        <a:bodyPr/>
        <a:lstStyle/>
        <a:p>
          <a:pPr algn="ctr"/>
          <a:endParaRPr lang="ru-RU" sz="1050"/>
        </a:p>
      </dgm:t>
    </dgm:pt>
    <dgm:pt modelId="{E70AB544-EC96-446A-B250-A8A991CAD41F}" type="sibTrans" cxnId="{49E48452-D258-4943-82F2-991759BA9D2E}">
      <dgm:prSet/>
      <dgm:spPr/>
      <dgm:t>
        <a:bodyPr/>
        <a:lstStyle/>
        <a:p>
          <a:pPr algn="ctr"/>
          <a:endParaRPr lang="ru-RU" sz="1050"/>
        </a:p>
      </dgm:t>
    </dgm:pt>
    <dgm:pt modelId="{4FD8B108-49F7-4E47-BCE4-5CF6A8849B8A}" type="pres">
      <dgm:prSet presAssocID="{EEB80B50-B461-4A64-93C8-43C1F7EAE0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8E7E97-B22B-4544-B97B-CDD9CD7E9F8B}" type="pres">
      <dgm:prSet presAssocID="{BA3EC452-8944-4477-9321-004A506216BE}" presName="parentText" presStyleLbl="node1" presStyleIdx="0" presStyleCnt="5" custScaleY="58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F5A80-EC70-439A-A080-E9F754676E54}" type="pres">
      <dgm:prSet presAssocID="{C1DC4D74-1994-4FCE-A817-DE89A72277E1}" presName="spacer" presStyleCnt="0"/>
      <dgm:spPr/>
      <dgm:t>
        <a:bodyPr/>
        <a:lstStyle/>
        <a:p>
          <a:endParaRPr lang="ru-RU"/>
        </a:p>
      </dgm:t>
    </dgm:pt>
    <dgm:pt modelId="{F7C278E8-1BC6-4B22-9FBF-87ED6BA8DF1F}" type="pres">
      <dgm:prSet presAssocID="{9E8208E5-AA2D-4C19-9F0C-8AE477B0B2D9}" presName="parentText" presStyleLbl="node1" presStyleIdx="1" presStyleCnt="5" custScaleY="58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530E3-85FC-4FCC-A388-EB7FB66977AA}" type="pres">
      <dgm:prSet presAssocID="{E70AB544-EC96-446A-B250-A8A991CAD41F}" presName="spacer" presStyleCnt="0"/>
      <dgm:spPr/>
      <dgm:t>
        <a:bodyPr/>
        <a:lstStyle/>
        <a:p>
          <a:endParaRPr lang="ru-RU"/>
        </a:p>
      </dgm:t>
    </dgm:pt>
    <dgm:pt modelId="{47644805-364D-463C-944D-8A490281E2B3}" type="pres">
      <dgm:prSet presAssocID="{0AA1AF1F-84D9-46C0-A3BE-5FF140485798}" presName="parentText" presStyleLbl="node1" presStyleIdx="2" presStyleCnt="5" custScaleY="58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1CE74-8B54-4F4F-A4EC-7CE6A63BAD22}" type="pres">
      <dgm:prSet presAssocID="{54C566D9-DB7A-4AA5-B5BA-B3D54FC3E2D5}" presName="spacer" presStyleCnt="0"/>
      <dgm:spPr/>
      <dgm:t>
        <a:bodyPr/>
        <a:lstStyle/>
        <a:p>
          <a:endParaRPr lang="ru-RU"/>
        </a:p>
      </dgm:t>
    </dgm:pt>
    <dgm:pt modelId="{87194164-9615-4FEB-B072-7B177D91D8A7}" type="pres">
      <dgm:prSet presAssocID="{E333432A-65F4-4AC6-9F3F-B6A50468895C}" presName="parentText" presStyleLbl="node1" presStyleIdx="3" presStyleCnt="5" custScaleY="58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A87AF-D00F-435F-B78C-A0228B0C6DA4}" type="pres">
      <dgm:prSet presAssocID="{BFD0D000-01E7-4C4D-A793-9092E1E3EA6B}" presName="spacer" presStyleCnt="0"/>
      <dgm:spPr/>
      <dgm:t>
        <a:bodyPr/>
        <a:lstStyle/>
        <a:p>
          <a:endParaRPr lang="ru-RU"/>
        </a:p>
      </dgm:t>
    </dgm:pt>
    <dgm:pt modelId="{DE1FF338-6BD4-49A9-B479-9ACA5AA80F6A}" type="pres">
      <dgm:prSet presAssocID="{C6DC6053-6D14-4BED-844B-DAB262CC11DC}" presName="parentText" presStyleLbl="node1" presStyleIdx="4" presStyleCnt="5" custScaleY="58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24CEB-B093-4038-9D8B-79BBB5AF3C7E}" type="presOf" srcId="{9E8208E5-AA2D-4C19-9F0C-8AE477B0B2D9}" destId="{F7C278E8-1BC6-4B22-9FBF-87ED6BA8DF1F}" srcOrd="0" destOrd="0" presId="urn:microsoft.com/office/officeart/2005/8/layout/vList2"/>
    <dgm:cxn modelId="{0E3C1B85-F630-4D87-99D2-91832B876241}" type="presOf" srcId="{C6DC6053-6D14-4BED-844B-DAB262CC11DC}" destId="{DE1FF338-6BD4-49A9-B479-9ACA5AA80F6A}" srcOrd="0" destOrd="0" presId="urn:microsoft.com/office/officeart/2005/8/layout/vList2"/>
    <dgm:cxn modelId="{6DCFBCF8-181E-473A-812D-2E4939490BF7}" type="presOf" srcId="{0AA1AF1F-84D9-46C0-A3BE-5FF140485798}" destId="{47644805-364D-463C-944D-8A490281E2B3}" srcOrd="0" destOrd="0" presId="urn:microsoft.com/office/officeart/2005/8/layout/vList2"/>
    <dgm:cxn modelId="{21F58422-CF4F-4CA1-8AA5-1FA20A0CFF86}" srcId="{EEB80B50-B461-4A64-93C8-43C1F7EAE082}" destId="{E333432A-65F4-4AC6-9F3F-B6A50468895C}" srcOrd="3" destOrd="0" parTransId="{F486639F-E6E4-4C5C-B318-8F28BD392CD4}" sibTransId="{BFD0D000-01E7-4C4D-A793-9092E1E3EA6B}"/>
    <dgm:cxn modelId="{08396A57-6743-46D9-BF73-8EED8E87AA5B}" type="presOf" srcId="{E333432A-65F4-4AC6-9F3F-B6A50468895C}" destId="{87194164-9615-4FEB-B072-7B177D91D8A7}" srcOrd="0" destOrd="0" presId="urn:microsoft.com/office/officeart/2005/8/layout/vList2"/>
    <dgm:cxn modelId="{99D32D64-D6B7-4045-9379-85FC5A25AA19}" srcId="{EEB80B50-B461-4A64-93C8-43C1F7EAE082}" destId="{0AA1AF1F-84D9-46C0-A3BE-5FF140485798}" srcOrd="2" destOrd="0" parTransId="{0B483207-0E67-4356-ABAA-E1171C3915B9}" sibTransId="{54C566D9-DB7A-4AA5-B5BA-B3D54FC3E2D5}"/>
    <dgm:cxn modelId="{793DA1F7-665A-4907-AD5B-B4E3A4B8507A}" type="presOf" srcId="{BA3EC452-8944-4477-9321-004A506216BE}" destId="{048E7E97-B22B-4544-B97B-CDD9CD7E9F8B}" srcOrd="0" destOrd="0" presId="urn:microsoft.com/office/officeart/2005/8/layout/vList2"/>
    <dgm:cxn modelId="{49E48452-D258-4943-82F2-991759BA9D2E}" srcId="{EEB80B50-B461-4A64-93C8-43C1F7EAE082}" destId="{9E8208E5-AA2D-4C19-9F0C-8AE477B0B2D9}" srcOrd="1" destOrd="0" parTransId="{C092FC79-6190-47DE-8497-B609FA368847}" sibTransId="{E70AB544-EC96-446A-B250-A8A991CAD41F}"/>
    <dgm:cxn modelId="{2BCE332F-620E-4B34-B737-193B7F47EED7}" srcId="{EEB80B50-B461-4A64-93C8-43C1F7EAE082}" destId="{C6DC6053-6D14-4BED-844B-DAB262CC11DC}" srcOrd="4" destOrd="0" parTransId="{714E142D-CDA7-440C-A497-C37B5F546130}" sibTransId="{527AB33F-7980-4BB7-AABD-98CDF996B457}"/>
    <dgm:cxn modelId="{6E4117C1-7ECB-4947-B8F0-BD05B24E5547}" srcId="{EEB80B50-B461-4A64-93C8-43C1F7EAE082}" destId="{BA3EC452-8944-4477-9321-004A506216BE}" srcOrd="0" destOrd="0" parTransId="{49B963A8-7DD1-4AF3-9C95-FF94AFA9F4BC}" sibTransId="{C1DC4D74-1994-4FCE-A817-DE89A72277E1}"/>
    <dgm:cxn modelId="{AD185E78-6C51-42B2-8433-56411463AC58}" type="presOf" srcId="{EEB80B50-B461-4A64-93C8-43C1F7EAE082}" destId="{4FD8B108-49F7-4E47-BCE4-5CF6A8849B8A}" srcOrd="0" destOrd="0" presId="urn:microsoft.com/office/officeart/2005/8/layout/vList2"/>
    <dgm:cxn modelId="{71F4B3FE-1495-4B95-B513-4A02B7665412}" type="presParOf" srcId="{4FD8B108-49F7-4E47-BCE4-5CF6A8849B8A}" destId="{048E7E97-B22B-4544-B97B-CDD9CD7E9F8B}" srcOrd="0" destOrd="0" presId="urn:microsoft.com/office/officeart/2005/8/layout/vList2"/>
    <dgm:cxn modelId="{2125551B-398F-4E4F-BFE6-A56AA29E02B1}" type="presParOf" srcId="{4FD8B108-49F7-4E47-BCE4-5CF6A8849B8A}" destId="{905F5A80-EC70-439A-A080-E9F754676E54}" srcOrd="1" destOrd="0" presId="urn:microsoft.com/office/officeart/2005/8/layout/vList2"/>
    <dgm:cxn modelId="{D10AFDE4-D8A4-406C-8718-AEB807C6162F}" type="presParOf" srcId="{4FD8B108-49F7-4E47-BCE4-5CF6A8849B8A}" destId="{F7C278E8-1BC6-4B22-9FBF-87ED6BA8DF1F}" srcOrd="2" destOrd="0" presId="urn:microsoft.com/office/officeart/2005/8/layout/vList2"/>
    <dgm:cxn modelId="{4C08B674-543F-45FD-910E-AD5A40FF010E}" type="presParOf" srcId="{4FD8B108-49F7-4E47-BCE4-5CF6A8849B8A}" destId="{531530E3-85FC-4FCC-A388-EB7FB66977AA}" srcOrd="3" destOrd="0" presId="urn:microsoft.com/office/officeart/2005/8/layout/vList2"/>
    <dgm:cxn modelId="{E3869524-E98A-4D84-9187-C03C4655EAF9}" type="presParOf" srcId="{4FD8B108-49F7-4E47-BCE4-5CF6A8849B8A}" destId="{47644805-364D-463C-944D-8A490281E2B3}" srcOrd="4" destOrd="0" presId="urn:microsoft.com/office/officeart/2005/8/layout/vList2"/>
    <dgm:cxn modelId="{0CB9F278-89D7-4226-AA1B-D8D7E126DC60}" type="presParOf" srcId="{4FD8B108-49F7-4E47-BCE4-5CF6A8849B8A}" destId="{AC41CE74-8B54-4F4F-A4EC-7CE6A63BAD22}" srcOrd="5" destOrd="0" presId="urn:microsoft.com/office/officeart/2005/8/layout/vList2"/>
    <dgm:cxn modelId="{EF7237C7-E906-4D00-9F47-393F0BABEC14}" type="presParOf" srcId="{4FD8B108-49F7-4E47-BCE4-5CF6A8849B8A}" destId="{87194164-9615-4FEB-B072-7B177D91D8A7}" srcOrd="6" destOrd="0" presId="urn:microsoft.com/office/officeart/2005/8/layout/vList2"/>
    <dgm:cxn modelId="{C66A8A1C-710C-4166-9F0C-31C445BBBDAF}" type="presParOf" srcId="{4FD8B108-49F7-4E47-BCE4-5CF6A8849B8A}" destId="{E52A87AF-D00F-435F-B78C-A0228B0C6DA4}" srcOrd="7" destOrd="0" presId="urn:microsoft.com/office/officeart/2005/8/layout/vList2"/>
    <dgm:cxn modelId="{F9AD2AF5-248C-42EF-AF61-1693E23AE86C}" type="presParOf" srcId="{4FD8B108-49F7-4E47-BCE4-5CF6A8849B8A}" destId="{DE1FF338-6BD4-49A9-B479-9ACA5AA80F6A}" srcOrd="8" destOrd="0" presId="urn:microsoft.com/office/officeart/2005/8/layout/vList2"/>
  </dgm:cxnLst>
  <dgm:bg>
    <a:noFill/>
  </dgm:bg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94F950-B2AC-4187-9A30-ED768FF4316D}" type="doc">
      <dgm:prSet loTypeId="urn:microsoft.com/office/officeart/2005/8/layout/arrow3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E6DE66-16E7-45B1-B505-01FA05838237}">
      <dgm:prSet phldrT="[Текст]" custT="1"/>
      <dgm:spPr/>
      <dgm:t>
        <a:bodyPr/>
        <a:lstStyle/>
        <a:p>
          <a:r>
            <a:rPr lang="ru-RU" sz="1050" b="0" dirty="0" smtClean="0">
              <a:solidFill>
                <a:schemeClr val="accent4">
                  <a:lumMod val="50000"/>
                </a:schemeClr>
              </a:solidFill>
            </a:rPr>
            <a:t>1. Создание структурированного и прозрачного процесса продажи</a:t>
          </a:r>
          <a:endParaRPr lang="ru-RU" sz="1050" b="0" dirty="0">
            <a:solidFill>
              <a:schemeClr val="accent4">
                <a:lumMod val="50000"/>
              </a:schemeClr>
            </a:solidFill>
          </a:endParaRPr>
        </a:p>
      </dgm:t>
    </dgm:pt>
    <dgm:pt modelId="{F83F9592-0EED-41B6-BD99-4FA62DF9E7E4}" type="parTrans" cxnId="{7EAC9C65-2FAC-4C6E-B885-DDD97FE4EC2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3BBA97B4-1E3E-416A-8C35-B3807F95BEAB}" type="sibTrans" cxnId="{7EAC9C65-2FAC-4C6E-B885-DDD97FE4EC2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9DDA73A-EC7F-4BF2-99BA-A5D30C952B5E}">
      <dgm:prSet phldrT="[Текст]" custT="1"/>
      <dgm:spPr/>
      <dgm:t>
        <a:bodyPr/>
        <a:lstStyle/>
        <a:p>
          <a:r>
            <a:rPr lang="ru-RU" sz="1050" b="0" dirty="0" smtClean="0">
              <a:solidFill>
                <a:schemeClr val="accent3">
                  <a:lumMod val="50000"/>
                </a:schemeClr>
              </a:solidFill>
            </a:rPr>
            <a:t>2. Создание механизма предотвращения разрушения структурированности этого процесса </a:t>
          </a:r>
          <a:endParaRPr lang="ru-RU" sz="1050" b="0" dirty="0">
            <a:solidFill>
              <a:schemeClr val="accent3">
                <a:lumMod val="50000"/>
              </a:schemeClr>
            </a:solidFill>
          </a:endParaRPr>
        </a:p>
      </dgm:t>
    </dgm:pt>
    <dgm:pt modelId="{9F25EC2B-E439-4C79-8DE3-6AD2EBA31642}" type="parTrans" cxnId="{1BD82EE1-F1C1-4120-BE5C-1604812313BA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80E94FA-F712-4609-BB85-377C1C2E7235}" type="sibTrans" cxnId="{1BD82EE1-F1C1-4120-BE5C-1604812313BA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6B679FFD-E7A9-4746-ACAB-4BD7402D124E}" type="pres">
      <dgm:prSet presAssocID="{1294F950-B2AC-4187-9A30-ED768FF4316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E10251-E637-488E-A335-42CD01A43C79}" type="pres">
      <dgm:prSet presAssocID="{1294F950-B2AC-4187-9A30-ED768FF4316D}" presName="divider" presStyleLbl="fgShp" presStyleIdx="0" presStyleCnt="1" custLinFactNeighborX="-1172" custLinFactNeighborY="195"/>
      <dgm:spPr/>
    </dgm:pt>
    <dgm:pt modelId="{6DED5061-6DE8-47E9-8D3F-AD1519A364FA}" type="pres">
      <dgm:prSet presAssocID="{3AE6DE66-16E7-45B1-B505-01FA05838237}" presName="downArrow" presStyleLbl="node1" presStyleIdx="0" presStyleCnt="2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7653D083-3FDE-40CA-B8DC-14A54F303BAE}" type="pres">
      <dgm:prSet presAssocID="{3AE6DE66-16E7-45B1-B505-01FA05838237}" presName="downArrowText" presStyleLbl="revTx" presStyleIdx="0" presStyleCnt="2" custScaleX="156350" custScaleY="92524" custLinFactNeighborX="5373" custLinFactNeighborY="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EA35B-BC1C-4901-B727-7D7E61441D80}" type="pres">
      <dgm:prSet presAssocID="{29DDA73A-EC7F-4BF2-99BA-A5D30C952B5E}" presName="upArrow" presStyleLbl="node1" presStyleIdx="1" presStyleCnt="2" custLinFactNeighborX="-351" custLinFactNeighborY="2744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862482E2-FE8B-4CC7-AAF8-0109EB3650DA}" type="pres">
      <dgm:prSet presAssocID="{29DDA73A-EC7F-4BF2-99BA-A5D30C952B5E}" presName="upArrowText" presStyleLbl="revTx" presStyleIdx="1" presStyleCnt="2" custScaleX="164454" custScaleY="79547" custLinFactNeighborX="-14648" custLinFactNeighborY="11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D82EE1-F1C1-4120-BE5C-1604812313BA}" srcId="{1294F950-B2AC-4187-9A30-ED768FF4316D}" destId="{29DDA73A-EC7F-4BF2-99BA-A5D30C952B5E}" srcOrd="1" destOrd="0" parTransId="{9F25EC2B-E439-4C79-8DE3-6AD2EBA31642}" sibTransId="{980E94FA-F712-4609-BB85-377C1C2E7235}"/>
    <dgm:cxn modelId="{AD9E3611-C490-4311-9D6B-4B6D19FF6E46}" type="presOf" srcId="{3AE6DE66-16E7-45B1-B505-01FA05838237}" destId="{7653D083-3FDE-40CA-B8DC-14A54F303BAE}" srcOrd="0" destOrd="0" presId="urn:microsoft.com/office/officeart/2005/8/layout/arrow3"/>
    <dgm:cxn modelId="{2819F48E-1FDB-4737-8702-C38ED19DF6E2}" type="presOf" srcId="{29DDA73A-EC7F-4BF2-99BA-A5D30C952B5E}" destId="{862482E2-FE8B-4CC7-AAF8-0109EB3650DA}" srcOrd="0" destOrd="0" presId="urn:microsoft.com/office/officeart/2005/8/layout/arrow3"/>
    <dgm:cxn modelId="{5A317C87-EFE0-49BF-BB93-9944A126E759}" type="presOf" srcId="{1294F950-B2AC-4187-9A30-ED768FF4316D}" destId="{6B679FFD-E7A9-4746-ACAB-4BD7402D124E}" srcOrd="0" destOrd="0" presId="urn:microsoft.com/office/officeart/2005/8/layout/arrow3"/>
    <dgm:cxn modelId="{7EAC9C65-2FAC-4C6E-B885-DDD97FE4EC22}" srcId="{1294F950-B2AC-4187-9A30-ED768FF4316D}" destId="{3AE6DE66-16E7-45B1-B505-01FA05838237}" srcOrd="0" destOrd="0" parTransId="{F83F9592-0EED-41B6-BD99-4FA62DF9E7E4}" sibTransId="{3BBA97B4-1E3E-416A-8C35-B3807F95BEAB}"/>
    <dgm:cxn modelId="{730DE70E-5C49-4981-B306-96D9214A3E22}" type="presParOf" srcId="{6B679FFD-E7A9-4746-ACAB-4BD7402D124E}" destId="{4BE10251-E637-488E-A335-42CD01A43C79}" srcOrd="0" destOrd="0" presId="urn:microsoft.com/office/officeart/2005/8/layout/arrow3"/>
    <dgm:cxn modelId="{D92AA5AB-361C-4B52-B4E2-5390D639FA73}" type="presParOf" srcId="{6B679FFD-E7A9-4746-ACAB-4BD7402D124E}" destId="{6DED5061-6DE8-47E9-8D3F-AD1519A364FA}" srcOrd="1" destOrd="0" presId="urn:microsoft.com/office/officeart/2005/8/layout/arrow3"/>
    <dgm:cxn modelId="{D122DA58-8F7F-44AD-8C47-5C62F2B30475}" type="presParOf" srcId="{6B679FFD-E7A9-4746-ACAB-4BD7402D124E}" destId="{7653D083-3FDE-40CA-B8DC-14A54F303BAE}" srcOrd="2" destOrd="0" presId="urn:microsoft.com/office/officeart/2005/8/layout/arrow3"/>
    <dgm:cxn modelId="{4629CFB1-92B2-4E60-872E-FCA16CE91307}" type="presParOf" srcId="{6B679FFD-E7A9-4746-ACAB-4BD7402D124E}" destId="{440EA35B-BC1C-4901-B727-7D7E61441D80}" srcOrd="3" destOrd="0" presId="urn:microsoft.com/office/officeart/2005/8/layout/arrow3"/>
    <dgm:cxn modelId="{352EB199-562D-4983-8E41-BCE911B93B60}" type="presParOf" srcId="{6B679FFD-E7A9-4746-ACAB-4BD7402D124E}" destId="{862482E2-FE8B-4CC7-AAF8-0109EB3650DA}" srcOrd="4" destOrd="0" presId="urn:microsoft.com/office/officeart/2005/8/layout/arrow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94F950-B2AC-4187-9A30-ED768FF4316D}" type="doc">
      <dgm:prSet loTypeId="urn:microsoft.com/office/officeart/2005/8/layout/arrow3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E6DE66-16E7-45B1-B505-01FA05838237}">
      <dgm:prSet phldrT="[Текст]" custT="1"/>
      <dgm:spPr/>
      <dgm:t>
        <a:bodyPr/>
        <a:lstStyle/>
        <a:p>
          <a:r>
            <a:rPr lang="ru-RU" sz="1050" b="0" dirty="0" smtClean="0">
              <a:solidFill>
                <a:schemeClr val="accent4">
                  <a:lumMod val="50000"/>
                </a:schemeClr>
              </a:solidFill>
            </a:rPr>
            <a:t>1. Создание структурированного и прозрачного процесса продажи</a:t>
          </a:r>
          <a:endParaRPr lang="ru-RU" sz="1050" b="0" dirty="0">
            <a:solidFill>
              <a:schemeClr val="accent4">
                <a:lumMod val="50000"/>
              </a:schemeClr>
            </a:solidFill>
          </a:endParaRPr>
        </a:p>
      </dgm:t>
    </dgm:pt>
    <dgm:pt modelId="{F83F9592-0EED-41B6-BD99-4FA62DF9E7E4}" type="parTrans" cxnId="{7EAC9C65-2FAC-4C6E-B885-DDD97FE4EC2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3BBA97B4-1E3E-416A-8C35-B3807F95BEAB}" type="sibTrans" cxnId="{7EAC9C65-2FAC-4C6E-B885-DDD97FE4EC2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9DDA73A-EC7F-4BF2-99BA-A5D30C952B5E}">
      <dgm:prSet phldrT="[Текст]" custT="1"/>
      <dgm:spPr/>
      <dgm:t>
        <a:bodyPr/>
        <a:lstStyle/>
        <a:p>
          <a:r>
            <a:rPr lang="ru-RU" sz="1050" b="0" dirty="0" smtClean="0">
              <a:solidFill>
                <a:schemeClr val="accent3">
                  <a:lumMod val="50000"/>
                </a:schemeClr>
              </a:solidFill>
            </a:rPr>
            <a:t>2. Создание механизма предотвращения разрушения структурированности этого процесса </a:t>
          </a:r>
          <a:endParaRPr lang="ru-RU" sz="1050" b="0" dirty="0">
            <a:solidFill>
              <a:schemeClr val="accent3">
                <a:lumMod val="50000"/>
              </a:schemeClr>
            </a:solidFill>
          </a:endParaRPr>
        </a:p>
      </dgm:t>
    </dgm:pt>
    <dgm:pt modelId="{9F25EC2B-E439-4C79-8DE3-6AD2EBA31642}" type="parTrans" cxnId="{1BD82EE1-F1C1-4120-BE5C-1604812313BA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80E94FA-F712-4609-BB85-377C1C2E7235}" type="sibTrans" cxnId="{1BD82EE1-F1C1-4120-BE5C-1604812313BA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6B679FFD-E7A9-4746-ACAB-4BD7402D124E}" type="pres">
      <dgm:prSet presAssocID="{1294F950-B2AC-4187-9A30-ED768FF4316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E10251-E637-488E-A335-42CD01A43C79}" type="pres">
      <dgm:prSet presAssocID="{1294F950-B2AC-4187-9A30-ED768FF4316D}" presName="divider" presStyleLbl="fgShp" presStyleIdx="0" presStyleCnt="1" custLinFactNeighborX="-1172" custLinFactNeighborY="195"/>
      <dgm:spPr/>
    </dgm:pt>
    <dgm:pt modelId="{6DED5061-6DE8-47E9-8D3F-AD1519A364FA}" type="pres">
      <dgm:prSet presAssocID="{3AE6DE66-16E7-45B1-B505-01FA05838237}" presName="downArrow" presStyleLbl="node1" presStyleIdx="0" presStyleCnt="2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7653D083-3FDE-40CA-B8DC-14A54F303BAE}" type="pres">
      <dgm:prSet presAssocID="{3AE6DE66-16E7-45B1-B505-01FA05838237}" presName="downArrowText" presStyleLbl="revTx" presStyleIdx="0" presStyleCnt="2" custScaleX="156350" custScaleY="92524" custLinFactNeighborX="5373" custLinFactNeighborY="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EA35B-BC1C-4901-B727-7D7E61441D80}" type="pres">
      <dgm:prSet presAssocID="{29DDA73A-EC7F-4BF2-99BA-A5D30C952B5E}" presName="upArrow" presStyleLbl="node1" presStyleIdx="1" presStyleCnt="2" custLinFactNeighborX="-351" custLinFactNeighborY="2744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862482E2-FE8B-4CC7-AAF8-0109EB3650DA}" type="pres">
      <dgm:prSet presAssocID="{29DDA73A-EC7F-4BF2-99BA-A5D30C952B5E}" presName="upArrowText" presStyleLbl="revTx" presStyleIdx="1" presStyleCnt="2" custScaleX="164454" custScaleY="79547" custLinFactNeighborX="-14648" custLinFactNeighborY="11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D82EE1-F1C1-4120-BE5C-1604812313BA}" srcId="{1294F950-B2AC-4187-9A30-ED768FF4316D}" destId="{29DDA73A-EC7F-4BF2-99BA-A5D30C952B5E}" srcOrd="1" destOrd="0" parTransId="{9F25EC2B-E439-4C79-8DE3-6AD2EBA31642}" sibTransId="{980E94FA-F712-4609-BB85-377C1C2E7235}"/>
    <dgm:cxn modelId="{C2B23DDF-60BE-4EEF-A09C-B7A51888156A}" type="presOf" srcId="{1294F950-B2AC-4187-9A30-ED768FF4316D}" destId="{6B679FFD-E7A9-4746-ACAB-4BD7402D124E}" srcOrd="0" destOrd="0" presId="urn:microsoft.com/office/officeart/2005/8/layout/arrow3"/>
    <dgm:cxn modelId="{9F5097E1-7B85-40EB-92A4-4414AFB7C264}" type="presOf" srcId="{29DDA73A-EC7F-4BF2-99BA-A5D30C952B5E}" destId="{862482E2-FE8B-4CC7-AAF8-0109EB3650DA}" srcOrd="0" destOrd="0" presId="urn:microsoft.com/office/officeart/2005/8/layout/arrow3"/>
    <dgm:cxn modelId="{95CBE917-540B-400C-87AF-757BF043C902}" type="presOf" srcId="{3AE6DE66-16E7-45B1-B505-01FA05838237}" destId="{7653D083-3FDE-40CA-B8DC-14A54F303BAE}" srcOrd="0" destOrd="0" presId="urn:microsoft.com/office/officeart/2005/8/layout/arrow3"/>
    <dgm:cxn modelId="{7EAC9C65-2FAC-4C6E-B885-DDD97FE4EC22}" srcId="{1294F950-B2AC-4187-9A30-ED768FF4316D}" destId="{3AE6DE66-16E7-45B1-B505-01FA05838237}" srcOrd="0" destOrd="0" parTransId="{F83F9592-0EED-41B6-BD99-4FA62DF9E7E4}" sibTransId="{3BBA97B4-1E3E-416A-8C35-B3807F95BEAB}"/>
    <dgm:cxn modelId="{AE820CCB-41E9-410D-B67D-8F144F96E335}" type="presParOf" srcId="{6B679FFD-E7A9-4746-ACAB-4BD7402D124E}" destId="{4BE10251-E637-488E-A335-42CD01A43C79}" srcOrd="0" destOrd="0" presId="urn:microsoft.com/office/officeart/2005/8/layout/arrow3"/>
    <dgm:cxn modelId="{0115A346-493E-4537-A161-23888142370F}" type="presParOf" srcId="{6B679FFD-E7A9-4746-ACAB-4BD7402D124E}" destId="{6DED5061-6DE8-47E9-8D3F-AD1519A364FA}" srcOrd="1" destOrd="0" presId="urn:microsoft.com/office/officeart/2005/8/layout/arrow3"/>
    <dgm:cxn modelId="{6805C7AC-8D1D-45E7-BB2D-5BED71771CB4}" type="presParOf" srcId="{6B679FFD-E7A9-4746-ACAB-4BD7402D124E}" destId="{7653D083-3FDE-40CA-B8DC-14A54F303BAE}" srcOrd="2" destOrd="0" presId="urn:microsoft.com/office/officeart/2005/8/layout/arrow3"/>
    <dgm:cxn modelId="{34A4E01F-FEC2-4AF4-9414-34D174EEEBBD}" type="presParOf" srcId="{6B679FFD-E7A9-4746-ACAB-4BD7402D124E}" destId="{440EA35B-BC1C-4901-B727-7D7E61441D80}" srcOrd="3" destOrd="0" presId="urn:microsoft.com/office/officeart/2005/8/layout/arrow3"/>
    <dgm:cxn modelId="{264163E8-ED08-4269-8682-2F78C71322D7}" type="presParOf" srcId="{6B679FFD-E7A9-4746-ACAB-4BD7402D124E}" destId="{862482E2-FE8B-4CC7-AAF8-0109EB3650DA}" srcOrd="4" destOrd="0" presId="urn:microsoft.com/office/officeart/2005/8/layout/arrow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8368C7-413B-4F86-ABB1-2E55E3DDF9D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96ECAE-9066-4790-920C-AAFE668EA9AD}">
      <dgm:prSet phldrT="[Текст]" custT="1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dirty="0" smtClean="0"/>
            <a:t>Единая база данных</a:t>
          </a:r>
          <a:endParaRPr lang="ru-RU" sz="1400" dirty="0"/>
        </a:p>
      </dgm:t>
    </dgm:pt>
    <dgm:pt modelId="{FA11B5E4-1412-4B32-83D3-7A69B348A5EB}" type="parTrans" cxnId="{7B691A0D-9BD3-4A19-8AAA-0D5D04635D41}">
      <dgm:prSet/>
      <dgm:spPr/>
      <dgm:t>
        <a:bodyPr/>
        <a:lstStyle/>
        <a:p>
          <a:endParaRPr lang="ru-RU" sz="1400"/>
        </a:p>
      </dgm:t>
    </dgm:pt>
    <dgm:pt modelId="{613E055F-8A73-4B2A-9D83-E644D352E20C}" type="sibTrans" cxnId="{7B691A0D-9BD3-4A19-8AAA-0D5D04635D41}">
      <dgm:prSet/>
      <dgm:spPr/>
      <dgm:t>
        <a:bodyPr/>
        <a:lstStyle/>
        <a:p>
          <a:endParaRPr lang="ru-RU" sz="1400"/>
        </a:p>
      </dgm:t>
    </dgm:pt>
    <dgm:pt modelId="{5A016AD9-F0F7-459E-BC70-6B3817D74551}">
      <dgm:prSet phldrT="[Текст]" custT="1"/>
      <dgm:spPr/>
      <dgm:t>
        <a:bodyPr/>
        <a:lstStyle/>
        <a:p>
          <a:r>
            <a:rPr lang="ru-RU" sz="1400" dirty="0" smtClean="0"/>
            <a:t>База данных действующих и потенциальных клиентов, партнеров, поставщиков, конкурентов;</a:t>
          </a:r>
          <a:endParaRPr lang="ru-RU" sz="1400" dirty="0"/>
        </a:p>
      </dgm:t>
    </dgm:pt>
    <dgm:pt modelId="{C30D905A-B95A-41C2-82D5-0CCF220265CA}" type="parTrans" cxnId="{C584F8CE-FCB1-4024-B705-71552AC3A6E4}">
      <dgm:prSet/>
      <dgm:spPr/>
      <dgm:t>
        <a:bodyPr/>
        <a:lstStyle/>
        <a:p>
          <a:endParaRPr lang="ru-RU" sz="1400"/>
        </a:p>
      </dgm:t>
    </dgm:pt>
    <dgm:pt modelId="{DD7EEF70-8410-4348-B1B1-BAD522B1F9FB}" type="sibTrans" cxnId="{C584F8CE-FCB1-4024-B705-71552AC3A6E4}">
      <dgm:prSet/>
      <dgm:spPr/>
      <dgm:t>
        <a:bodyPr/>
        <a:lstStyle/>
        <a:p>
          <a:endParaRPr lang="ru-RU" sz="1400"/>
        </a:p>
      </dgm:t>
    </dgm:pt>
    <dgm:pt modelId="{A4B2F37A-9EE7-4A98-950C-22656F3C854A}">
      <dgm:prSet phldrT="[Текст]" custT="1"/>
      <dgm:spPr/>
      <dgm:t>
        <a:bodyPr/>
        <a:lstStyle/>
        <a:p>
          <a:r>
            <a:rPr lang="ru-RU" sz="1400" dirty="0" smtClean="0"/>
            <a:t>Архив (история) контактов с ними за много лет;</a:t>
          </a:r>
          <a:endParaRPr lang="ru-RU" sz="1400" dirty="0"/>
        </a:p>
      </dgm:t>
    </dgm:pt>
    <dgm:pt modelId="{A56D3CBE-3C10-4AED-B44E-BB6C4587952A}" type="parTrans" cxnId="{92DCECD8-21E0-4D44-B2A8-46E53C281461}">
      <dgm:prSet/>
      <dgm:spPr/>
      <dgm:t>
        <a:bodyPr/>
        <a:lstStyle/>
        <a:p>
          <a:endParaRPr lang="ru-RU" sz="1400"/>
        </a:p>
      </dgm:t>
    </dgm:pt>
    <dgm:pt modelId="{B68E6FBB-D5A0-4CE8-B24C-73CF36D28085}" type="sibTrans" cxnId="{92DCECD8-21E0-4D44-B2A8-46E53C281461}">
      <dgm:prSet/>
      <dgm:spPr/>
      <dgm:t>
        <a:bodyPr/>
        <a:lstStyle/>
        <a:p>
          <a:endParaRPr lang="ru-RU" sz="1400"/>
        </a:p>
      </dgm:t>
    </dgm:pt>
    <dgm:pt modelId="{6937F3B8-F18B-4DA0-8026-1292A0DC7230}">
      <dgm:prSet phldrT="[Текст]" custT="1"/>
      <dgm:spPr>
        <a:gradFill flip="none" rotWithShape="0">
          <a:gsLst>
            <a:gs pos="0">
              <a:schemeClr val="accent3">
                <a:lumMod val="75000"/>
                <a:shade val="30000"/>
                <a:satMod val="115000"/>
              </a:schemeClr>
            </a:gs>
            <a:gs pos="50000">
              <a:schemeClr val="accent3">
                <a:lumMod val="75000"/>
                <a:shade val="67500"/>
                <a:satMod val="115000"/>
              </a:schemeClr>
            </a:gs>
            <a:gs pos="100000">
              <a:schemeClr val="accent3">
                <a:lumMod val="75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300" dirty="0" smtClean="0"/>
            <a:t>Не позволяет отклониться от настроенного</a:t>
          </a:r>
          <a:br>
            <a:rPr lang="ru-RU" sz="1300" dirty="0" smtClean="0"/>
          </a:br>
          <a:r>
            <a:rPr lang="ru-RU" sz="1300" dirty="0" smtClean="0"/>
            <a:t> бизнес-процесса.</a:t>
          </a:r>
          <a:endParaRPr lang="ru-RU" sz="1300" dirty="0"/>
        </a:p>
      </dgm:t>
    </dgm:pt>
    <dgm:pt modelId="{B4C3002D-F4E1-4A7A-9C63-CA4381F75EB9}" type="parTrans" cxnId="{14E9D408-82DD-46D9-AD4E-AEA427BCDCBF}">
      <dgm:prSet/>
      <dgm:spPr/>
      <dgm:t>
        <a:bodyPr/>
        <a:lstStyle/>
        <a:p>
          <a:endParaRPr lang="ru-RU" sz="1400"/>
        </a:p>
      </dgm:t>
    </dgm:pt>
    <dgm:pt modelId="{45AA58D5-1929-417B-8B7F-CB282F01E638}" type="sibTrans" cxnId="{14E9D408-82DD-46D9-AD4E-AEA427BCDCBF}">
      <dgm:prSet/>
      <dgm:spPr/>
      <dgm:t>
        <a:bodyPr/>
        <a:lstStyle/>
        <a:p>
          <a:endParaRPr lang="ru-RU" sz="1400"/>
        </a:p>
      </dgm:t>
    </dgm:pt>
    <dgm:pt modelId="{2955A074-B5E2-4332-84C5-1D17B63922CD}">
      <dgm:prSet phldrT="[Текст]" custT="1"/>
      <dgm:spPr/>
      <dgm:t>
        <a:bodyPr/>
        <a:lstStyle/>
        <a:p>
          <a:r>
            <a:rPr lang="ru-RU" sz="1400" dirty="0" smtClean="0"/>
            <a:t>Сотрудник «зажат» в рамки бизнес-процесса, программа «ведет» его по нему, «подсказывая» очередной шаг;</a:t>
          </a:r>
          <a:endParaRPr lang="ru-RU" sz="1400" dirty="0"/>
        </a:p>
      </dgm:t>
    </dgm:pt>
    <dgm:pt modelId="{84D803EA-E86C-4CD6-86FC-8058127E1DEB}" type="parTrans" cxnId="{C3596A81-BB5F-4FAD-A71F-661CFF1AB83E}">
      <dgm:prSet/>
      <dgm:spPr/>
      <dgm:t>
        <a:bodyPr/>
        <a:lstStyle/>
        <a:p>
          <a:endParaRPr lang="ru-RU" sz="1400"/>
        </a:p>
      </dgm:t>
    </dgm:pt>
    <dgm:pt modelId="{26AF34EB-C106-48A4-8EB0-0413DF386A69}" type="sibTrans" cxnId="{C3596A81-BB5F-4FAD-A71F-661CFF1AB83E}">
      <dgm:prSet/>
      <dgm:spPr/>
      <dgm:t>
        <a:bodyPr/>
        <a:lstStyle/>
        <a:p>
          <a:endParaRPr lang="ru-RU" sz="1400"/>
        </a:p>
      </dgm:t>
    </dgm:pt>
    <dgm:pt modelId="{05505530-918B-4136-A0E3-1E5392852B03}">
      <dgm:prSet phldrT="[Текст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dirty="0" smtClean="0"/>
            <a:t>Тайное всегда </a:t>
          </a:r>
          <a:br>
            <a:rPr lang="ru-RU" sz="1400" dirty="0" smtClean="0"/>
          </a:br>
          <a:r>
            <a:rPr lang="ru-RU" sz="1400" dirty="0" smtClean="0"/>
            <a:t>становится явным</a:t>
          </a:r>
          <a:endParaRPr lang="ru-RU" sz="1400" dirty="0"/>
        </a:p>
      </dgm:t>
    </dgm:pt>
    <dgm:pt modelId="{7B85F1CF-D72B-4575-83D1-8B653B27DDB5}" type="parTrans" cxnId="{5915AA23-AFAB-46A7-A876-9AE5C5103233}">
      <dgm:prSet/>
      <dgm:spPr/>
      <dgm:t>
        <a:bodyPr/>
        <a:lstStyle/>
        <a:p>
          <a:endParaRPr lang="ru-RU" sz="1400"/>
        </a:p>
      </dgm:t>
    </dgm:pt>
    <dgm:pt modelId="{BB6807B5-8EEC-458B-B952-3998C3E5C8EC}" type="sibTrans" cxnId="{5915AA23-AFAB-46A7-A876-9AE5C5103233}">
      <dgm:prSet/>
      <dgm:spPr/>
      <dgm:t>
        <a:bodyPr/>
        <a:lstStyle/>
        <a:p>
          <a:endParaRPr lang="ru-RU" sz="1400"/>
        </a:p>
      </dgm:t>
    </dgm:pt>
    <dgm:pt modelId="{E110786D-BCC2-41FD-AE88-EE4C25FEDAC8}">
      <dgm:prSet phldrT="[Текст]" custT="1"/>
      <dgm:spPr/>
      <dgm:t>
        <a:bodyPr/>
        <a:lstStyle/>
        <a:p>
          <a:r>
            <a:rPr lang="ru-RU" sz="1400" dirty="0" smtClean="0"/>
            <a:t>Если сотрудник нарушил бизнес-процесс, отклонился от него, то об этом сразу сообщается руководителю.</a:t>
          </a:r>
          <a:endParaRPr lang="ru-RU" sz="1400" dirty="0"/>
        </a:p>
      </dgm:t>
    </dgm:pt>
    <dgm:pt modelId="{0B84AE17-A83B-4E04-AF82-A438CCC76AB4}" type="parTrans" cxnId="{BD5A4E25-50E1-427E-8CEF-8B4CCE106C85}">
      <dgm:prSet/>
      <dgm:spPr/>
      <dgm:t>
        <a:bodyPr/>
        <a:lstStyle/>
        <a:p>
          <a:endParaRPr lang="ru-RU" sz="1400"/>
        </a:p>
      </dgm:t>
    </dgm:pt>
    <dgm:pt modelId="{9527B0C3-9064-4A3D-A4E4-0BBD8AF4C95D}" type="sibTrans" cxnId="{BD5A4E25-50E1-427E-8CEF-8B4CCE106C85}">
      <dgm:prSet/>
      <dgm:spPr/>
      <dgm:t>
        <a:bodyPr/>
        <a:lstStyle/>
        <a:p>
          <a:endParaRPr lang="ru-RU" sz="1400"/>
        </a:p>
      </dgm:t>
    </dgm:pt>
    <dgm:pt modelId="{6A422A38-A3AB-4C37-9993-9F03204A1E30}">
      <dgm:prSet phldrT="[Текст]" custT="1"/>
      <dgm:spPr/>
      <dgm:t>
        <a:bodyPr/>
        <a:lstStyle/>
        <a:p>
          <a:r>
            <a:rPr lang="ru-RU" sz="1400" dirty="0" smtClean="0"/>
            <a:t>Уменьшаются негативные последствия человеческого фактора;</a:t>
          </a:r>
          <a:endParaRPr lang="ru-RU" sz="1400" dirty="0"/>
        </a:p>
      </dgm:t>
    </dgm:pt>
    <dgm:pt modelId="{C870B440-325B-49F2-84C3-5422C73BCEAD}" type="parTrans" cxnId="{7FDF373F-88A5-4378-B4BE-064801E4CCC2}">
      <dgm:prSet/>
      <dgm:spPr/>
      <dgm:t>
        <a:bodyPr/>
        <a:lstStyle/>
        <a:p>
          <a:endParaRPr lang="ru-RU" sz="1400"/>
        </a:p>
      </dgm:t>
    </dgm:pt>
    <dgm:pt modelId="{D4CE68E2-BA2E-4E95-87F1-041320F4A3F7}" type="sibTrans" cxnId="{7FDF373F-88A5-4378-B4BE-064801E4CCC2}">
      <dgm:prSet/>
      <dgm:spPr/>
      <dgm:t>
        <a:bodyPr/>
        <a:lstStyle/>
        <a:p>
          <a:endParaRPr lang="ru-RU" sz="1400"/>
        </a:p>
      </dgm:t>
    </dgm:pt>
    <dgm:pt modelId="{253EFEFE-04DF-4FFE-8EAB-B1747DE81EC6}" type="pres">
      <dgm:prSet presAssocID="{228368C7-413B-4F86-ABB1-2E55E3DDF9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E129B-1256-47FD-BC1B-DB1348FDF134}" type="pres">
      <dgm:prSet presAssocID="{B496ECAE-9066-4790-920C-AAFE668EA9AD}" presName="linNode" presStyleCnt="0"/>
      <dgm:spPr/>
    </dgm:pt>
    <dgm:pt modelId="{AF034107-DEAF-41C6-A37A-8AFCA9D98DAB}" type="pres">
      <dgm:prSet presAssocID="{B496ECAE-9066-4790-920C-AAFE668EA9AD}" presName="parentText" presStyleLbl="node1" presStyleIdx="0" presStyleCnt="3" custScaleX="73015" custLinFactNeighborX="1053" custLinFactNeighborY="26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83F5A-056A-4612-AD8D-3913A51EAB54}" type="pres">
      <dgm:prSet presAssocID="{B496ECAE-9066-4790-920C-AAFE668EA9AD}" presName="descendantText" presStyleLbl="alignAccFollowNode1" presStyleIdx="0" presStyleCnt="3" custScaleX="109649" custLinFactNeighborX="-1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A142F-A6D3-4D72-B897-FFCDA5FC5E5C}" type="pres">
      <dgm:prSet presAssocID="{613E055F-8A73-4B2A-9D83-E644D352E20C}" presName="sp" presStyleCnt="0"/>
      <dgm:spPr/>
    </dgm:pt>
    <dgm:pt modelId="{330524E5-8FF4-47B6-BA70-A36C9A5CFFAA}" type="pres">
      <dgm:prSet presAssocID="{6937F3B8-F18B-4DA0-8026-1292A0DC7230}" presName="linNode" presStyleCnt="0"/>
      <dgm:spPr/>
    </dgm:pt>
    <dgm:pt modelId="{3EDE6EE3-38E1-468D-943E-D2262BBF2B94}" type="pres">
      <dgm:prSet presAssocID="{6937F3B8-F18B-4DA0-8026-1292A0DC7230}" presName="parentText" presStyleLbl="node1" presStyleIdx="1" presStyleCnt="3" custScaleX="73014" custLinFactNeighborX="1053" custLinFactNeighborY="26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901CD-2055-4D8F-8664-485A45A29EAB}" type="pres">
      <dgm:prSet presAssocID="{6937F3B8-F18B-4DA0-8026-1292A0DC7230}" presName="descendantText" presStyleLbl="alignAccFollowNode1" presStyleIdx="1" presStyleCnt="3" custScaleX="109649" custLinFactNeighborX="-1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B8036-16A2-4171-8F92-DF05CF0F13F5}" type="pres">
      <dgm:prSet presAssocID="{45AA58D5-1929-417B-8B7F-CB282F01E638}" presName="sp" presStyleCnt="0"/>
      <dgm:spPr/>
    </dgm:pt>
    <dgm:pt modelId="{9D7174F2-CD1E-4FA8-A6BF-2585E529EAD9}" type="pres">
      <dgm:prSet presAssocID="{05505530-918B-4136-A0E3-1E5392852B03}" presName="linNode" presStyleCnt="0"/>
      <dgm:spPr/>
    </dgm:pt>
    <dgm:pt modelId="{A8C1E9E8-9E79-4827-8530-9C24E5ED655D}" type="pres">
      <dgm:prSet presAssocID="{05505530-918B-4136-A0E3-1E5392852B03}" presName="parentText" presStyleLbl="node1" presStyleIdx="2" presStyleCnt="3" custScaleX="73015" custLinFactNeighborX="1053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DF8E5-0350-4E0A-8075-E11E175329B2}" type="pres">
      <dgm:prSet presAssocID="{05505530-918B-4136-A0E3-1E5392852B03}" presName="descendantText" presStyleLbl="alignAccFollowNode1" presStyleIdx="2" presStyleCnt="3" custScaleX="109649" custLinFactNeighborX="-1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B403D-E6A0-49A0-B3F3-3A2853470E78}" type="presOf" srcId="{05505530-918B-4136-A0E3-1E5392852B03}" destId="{A8C1E9E8-9E79-4827-8530-9C24E5ED655D}" srcOrd="0" destOrd="0" presId="urn:microsoft.com/office/officeart/2005/8/layout/vList5"/>
    <dgm:cxn modelId="{C3596A81-BB5F-4FAD-A71F-661CFF1AB83E}" srcId="{6937F3B8-F18B-4DA0-8026-1292A0DC7230}" destId="{2955A074-B5E2-4332-84C5-1D17B63922CD}" srcOrd="0" destOrd="0" parTransId="{84D803EA-E86C-4CD6-86FC-8058127E1DEB}" sibTransId="{26AF34EB-C106-48A4-8EB0-0413DF386A69}"/>
    <dgm:cxn modelId="{C584F8CE-FCB1-4024-B705-71552AC3A6E4}" srcId="{B496ECAE-9066-4790-920C-AAFE668EA9AD}" destId="{5A016AD9-F0F7-459E-BC70-6B3817D74551}" srcOrd="0" destOrd="0" parTransId="{C30D905A-B95A-41C2-82D5-0CCF220265CA}" sibTransId="{DD7EEF70-8410-4348-B1B1-BAD522B1F9FB}"/>
    <dgm:cxn modelId="{7FDF373F-88A5-4378-B4BE-064801E4CCC2}" srcId="{6937F3B8-F18B-4DA0-8026-1292A0DC7230}" destId="{6A422A38-A3AB-4C37-9993-9F03204A1E30}" srcOrd="1" destOrd="0" parTransId="{C870B440-325B-49F2-84C3-5422C73BCEAD}" sibTransId="{D4CE68E2-BA2E-4E95-87F1-041320F4A3F7}"/>
    <dgm:cxn modelId="{AF860BB9-FDE1-43A1-896D-E9165A34AB07}" type="presOf" srcId="{2955A074-B5E2-4332-84C5-1D17B63922CD}" destId="{1C8901CD-2055-4D8F-8664-485A45A29EAB}" srcOrd="0" destOrd="0" presId="urn:microsoft.com/office/officeart/2005/8/layout/vList5"/>
    <dgm:cxn modelId="{AEAA0544-E87E-42A6-98CC-35940CF5BD80}" type="presOf" srcId="{6A422A38-A3AB-4C37-9993-9F03204A1E30}" destId="{1C8901CD-2055-4D8F-8664-485A45A29EAB}" srcOrd="0" destOrd="1" presId="urn:microsoft.com/office/officeart/2005/8/layout/vList5"/>
    <dgm:cxn modelId="{5915AA23-AFAB-46A7-A876-9AE5C5103233}" srcId="{228368C7-413B-4F86-ABB1-2E55E3DDF9D5}" destId="{05505530-918B-4136-A0E3-1E5392852B03}" srcOrd="2" destOrd="0" parTransId="{7B85F1CF-D72B-4575-83D1-8B653B27DDB5}" sibTransId="{BB6807B5-8EEC-458B-B952-3998C3E5C8EC}"/>
    <dgm:cxn modelId="{7B691A0D-9BD3-4A19-8AAA-0D5D04635D41}" srcId="{228368C7-413B-4F86-ABB1-2E55E3DDF9D5}" destId="{B496ECAE-9066-4790-920C-AAFE668EA9AD}" srcOrd="0" destOrd="0" parTransId="{FA11B5E4-1412-4B32-83D3-7A69B348A5EB}" sibTransId="{613E055F-8A73-4B2A-9D83-E644D352E20C}"/>
    <dgm:cxn modelId="{29FB3926-B1FA-4744-A2AE-B55D0AE28B5C}" type="presOf" srcId="{228368C7-413B-4F86-ABB1-2E55E3DDF9D5}" destId="{253EFEFE-04DF-4FFE-8EAB-B1747DE81EC6}" srcOrd="0" destOrd="0" presId="urn:microsoft.com/office/officeart/2005/8/layout/vList5"/>
    <dgm:cxn modelId="{F90DE4C3-F252-4AC0-82DC-C67BCEA35858}" type="presOf" srcId="{6937F3B8-F18B-4DA0-8026-1292A0DC7230}" destId="{3EDE6EE3-38E1-468D-943E-D2262BBF2B94}" srcOrd="0" destOrd="0" presId="urn:microsoft.com/office/officeart/2005/8/layout/vList5"/>
    <dgm:cxn modelId="{92DCECD8-21E0-4D44-B2A8-46E53C281461}" srcId="{B496ECAE-9066-4790-920C-AAFE668EA9AD}" destId="{A4B2F37A-9EE7-4A98-950C-22656F3C854A}" srcOrd="1" destOrd="0" parTransId="{A56D3CBE-3C10-4AED-B44E-BB6C4587952A}" sibTransId="{B68E6FBB-D5A0-4CE8-B24C-73CF36D28085}"/>
    <dgm:cxn modelId="{14E9D408-82DD-46D9-AD4E-AEA427BCDCBF}" srcId="{228368C7-413B-4F86-ABB1-2E55E3DDF9D5}" destId="{6937F3B8-F18B-4DA0-8026-1292A0DC7230}" srcOrd="1" destOrd="0" parTransId="{B4C3002D-F4E1-4A7A-9C63-CA4381F75EB9}" sibTransId="{45AA58D5-1929-417B-8B7F-CB282F01E638}"/>
    <dgm:cxn modelId="{5DEADD48-F635-4A4A-9ADC-3B14872DC084}" type="presOf" srcId="{E110786D-BCC2-41FD-AE88-EE4C25FEDAC8}" destId="{496DF8E5-0350-4E0A-8075-E11E175329B2}" srcOrd="0" destOrd="0" presId="urn:microsoft.com/office/officeart/2005/8/layout/vList5"/>
    <dgm:cxn modelId="{934389B9-B939-407D-9F88-31034DFF7FA6}" type="presOf" srcId="{5A016AD9-F0F7-459E-BC70-6B3817D74551}" destId="{1E183F5A-056A-4612-AD8D-3913A51EAB54}" srcOrd="0" destOrd="0" presId="urn:microsoft.com/office/officeart/2005/8/layout/vList5"/>
    <dgm:cxn modelId="{572941BB-D9F2-47BB-8ABA-46B4B230D506}" type="presOf" srcId="{A4B2F37A-9EE7-4A98-950C-22656F3C854A}" destId="{1E183F5A-056A-4612-AD8D-3913A51EAB54}" srcOrd="0" destOrd="1" presId="urn:microsoft.com/office/officeart/2005/8/layout/vList5"/>
    <dgm:cxn modelId="{BD5A4E25-50E1-427E-8CEF-8B4CCE106C85}" srcId="{05505530-918B-4136-A0E3-1E5392852B03}" destId="{E110786D-BCC2-41FD-AE88-EE4C25FEDAC8}" srcOrd="0" destOrd="0" parTransId="{0B84AE17-A83B-4E04-AF82-A438CCC76AB4}" sibTransId="{9527B0C3-9064-4A3D-A4E4-0BBD8AF4C95D}"/>
    <dgm:cxn modelId="{9DBEB9D2-3E5B-42ED-8B57-35154CE661B2}" type="presOf" srcId="{B496ECAE-9066-4790-920C-AAFE668EA9AD}" destId="{AF034107-DEAF-41C6-A37A-8AFCA9D98DAB}" srcOrd="0" destOrd="0" presId="urn:microsoft.com/office/officeart/2005/8/layout/vList5"/>
    <dgm:cxn modelId="{FCF8C2D2-833B-43BC-9586-71D465D086F0}" type="presParOf" srcId="{253EFEFE-04DF-4FFE-8EAB-B1747DE81EC6}" destId="{6FAE129B-1256-47FD-BC1B-DB1348FDF134}" srcOrd="0" destOrd="0" presId="urn:microsoft.com/office/officeart/2005/8/layout/vList5"/>
    <dgm:cxn modelId="{7FD4D049-64EF-4BA7-8812-E07D30B4BCBA}" type="presParOf" srcId="{6FAE129B-1256-47FD-BC1B-DB1348FDF134}" destId="{AF034107-DEAF-41C6-A37A-8AFCA9D98DAB}" srcOrd="0" destOrd="0" presId="urn:microsoft.com/office/officeart/2005/8/layout/vList5"/>
    <dgm:cxn modelId="{D5AECF98-97B6-45D5-AB1D-836A40DD57E1}" type="presParOf" srcId="{6FAE129B-1256-47FD-BC1B-DB1348FDF134}" destId="{1E183F5A-056A-4612-AD8D-3913A51EAB54}" srcOrd="1" destOrd="0" presId="urn:microsoft.com/office/officeart/2005/8/layout/vList5"/>
    <dgm:cxn modelId="{8D9E7705-8E10-4960-A833-BE358247FE47}" type="presParOf" srcId="{253EFEFE-04DF-4FFE-8EAB-B1747DE81EC6}" destId="{806A142F-A6D3-4D72-B897-FFCDA5FC5E5C}" srcOrd="1" destOrd="0" presId="urn:microsoft.com/office/officeart/2005/8/layout/vList5"/>
    <dgm:cxn modelId="{D1116BDF-A86B-412C-8A5F-848AC82E1BCE}" type="presParOf" srcId="{253EFEFE-04DF-4FFE-8EAB-B1747DE81EC6}" destId="{330524E5-8FF4-47B6-BA70-A36C9A5CFFAA}" srcOrd="2" destOrd="0" presId="urn:microsoft.com/office/officeart/2005/8/layout/vList5"/>
    <dgm:cxn modelId="{4D924CEE-95E7-4702-8238-6F7B3492884A}" type="presParOf" srcId="{330524E5-8FF4-47B6-BA70-A36C9A5CFFAA}" destId="{3EDE6EE3-38E1-468D-943E-D2262BBF2B94}" srcOrd="0" destOrd="0" presId="urn:microsoft.com/office/officeart/2005/8/layout/vList5"/>
    <dgm:cxn modelId="{BE10B8E2-1F53-4E04-BFE1-F6129B89390A}" type="presParOf" srcId="{330524E5-8FF4-47B6-BA70-A36C9A5CFFAA}" destId="{1C8901CD-2055-4D8F-8664-485A45A29EAB}" srcOrd="1" destOrd="0" presId="urn:microsoft.com/office/officeart/2005/8/layout/vList5"/>
    <dgm:cxn modelId="{054B8EEC-44B5-45A4-87ED-1D51CE11711F}" type="presParOf" srcId="{253EFEFE-04DF-4FFE-8EAB-B1747DE81EC6}" destId="{033B8036-16A2-4171-8F92-DF05CF0F13F5}" srcOrd="3" destOrd="0" presId="urn:microsoft.com/office/officeart/2005/8/layout/vList5"/>
    <dgm:cxn modelId="{2F76E872-1F6E-484C-9465-70C5EB02558A}" type="presParOf" srcId="{253EFEFE-04DF-4FFE-8EAB-B1747DE81EC6}" destId="{9D7174F2-CD1E-4FA8-A6BF-2585E529EAD9}" srcOrd="4" destOrd="0" presId="urn:microsoft.com/office/officeart/2005/8/layout/vList5"/>
    <dgm:cxn modelId="{A3313DC7-ABAA-455F-8C5D-51FC0B2D9866}" type="presParOf" srcId="{9D7174F2-CD1E-4FA8-A6BF-2585E529EAD9}" destId="{A8C1E9E8-9E79-4827-8530-9C24E5ED655D}" srcOrd="0" destOrd="0" presId="urn:microsoft.com/office/officeart/2005/8/layout/vList5"/>
    <dgm:cxn modelId="{FBA462C2-81FC-4033-BAC7-0682919BD58C}" type="presParOf" srcId="{9D7174F2-CD1E-4FA8-A6BF-2585E529EAD9}" destId="{496DF8E5-0350-4E0A-8075-E11E175329B2}" srcOrd="1" destOrd="0" presId="urn:microsoft.com/office/officeart/2005/8/layout/vList5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4C60437-DF0F-42E1-B4E5-2E6EFECBC8FA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CF63E6E-5858-4582-9BD5-80AB7F6209ED}">
      <dgm:prSet phldrT="[Текст]" custT="1"/>
      <dgm:spPr/>
      <dgm:t>
        <a:bodyPr/>
        <a:lstStyle/>
        <a:p>
          <a:r>
            <a:rPr lang="ru-RU" sz="1600" dirty="0" smtClean="0"/>
            <a:t>Понимать и знать весь бизнес-процесс</a:t>
          </a:r>
          <a:endParaRPr lang="ru-RU" sz="1600" dirty="0"/>
        </a:p>
      </dgm:t>
    </dgm:pt>
    <dgm:pt modelId="{61980C45-525E-4ADE-84B3-64BC9B6D9359}" type="parTrans" cxnId="{921CAFBE-5BC4-4B63-BC8A-92F862A02AEA}">
      <dgm:prSet/>
      <dgm:spPr/>
      <dgm:t>
        <a:bodyPr/>
        <a:lstStyle/>
        <a:p>
          <a:endParaRPr lang="ru-RU" sz="1600"/>
        </a:p>
      </dgm:t>
    </dgm:pt>
    <dgm:pt modelId="{4790DC53-8CF5-4582-8328-9C732837EBC5}" type="sibTrans" cxnId="{921CAFBE-5BC4-4B63-BC8A-92F862A02AEA}">
      <dgm:prSet/>
      <dgm:spPr/>
      <dgm:t>
        <a:bodyPr/>
        <a:lstStyle/>
        <a:p>
          <a:endParaRPr lang="ru-RU" sz="1600"/>
        </a:p>
      </dgm:t>
    </dgm:pt>
    <dgm:pt modelId="{E1F282B2-696C-4362-A9AE-A8128C94E358}">
      <dgm:prSet custT="1"/>
      <dgm:spPr/>
      <dgm:t>
        <a:bodyPr/>
        <a:lstStyle/>
        <a:p>
          <a:r>
            <a:rPr lang="ru-RU" sz="1600" dirty="0" smtClean="0"/>
            <a:t>Описывать свои шаги на этапах выполнения процесса</a:t>
          </a:r>
        </a:p>
      </dgm:t>
    </dgm:pt>
    <dgm:pt modelId="{16ABE3C3-1EC4-4A34-ADE0-D6F73B72874D}" type="parTrans" cxnId="{114619E0-47F6-4671-A4AD-A25926EC7A8D}">
      <dgm:prSet/>
      <dgm:spPr/>
      <dgm:t>
        <a:bodyPr/>
        <a:lstStyle/>
        <a:p>
          <a:endParaRPr lang="ru-RU" sz="1600"/>
        </a:p>
      </dgm:t>
    </dgm:pt>
    <dgm:pt modelId="{829C97AE-938E-4ED7-8D99-43636AA302AC}" type="sibTrans" cxnId="{114619E0-47F6-4671-A4AD-A25926EC7A8D}">
      <dgm:prSet/>
      <dgm:spPr/>
      <dgm:t>
        <a:bodyPr/>
        <a:lstStyle/>
        <a:p>
          <a:endParaRPr lang="ru-RU" sz="1600"/>
        </a:p>
      </dgm:t>
    </dgm:pt>
    <dgm:pt modelId="{C7B35967-A6B0-4EB5-8A5A-3CD94457627B}">
      <dgm:prSet custT="1"/>
      <dgm:spPr/>
      <dgm:t>
        <a:bodyPr/>
        <a:lstStyle/>
        <a:p>
          <a:r>
            <a:rPr lang="ru-RU" sz="1600" dirty="0" smtClean="0"/>
            <a:t>Знать, как описывать выполненный шаг</a:t>
          </a:r>
        </a:p>
      </dgm:t>
    </dgm:pt>
    <dgm:pt modelId="{E4A23472-E263-4348-8E84-D6E72B3FF457}" type="parTrans" cxnId="{AC30F0B0-B7B6-4519-AF35-2FF11067AA1B}">
      <dgm:prSet/>
      <dgm:spPr/>
      <dgm:t>
        <a:bodyPr/>
        <a:lstStyle/>
        <a:p>
          <a:endParaRPr lang="ru-RU" sz="1600"/>
        </a:p>
      </dgm:t>
    </dgm:pt>
    <dgm:pt modelId="{5A3E03A7-E952-4974-8F03-6DC5FF11E278}" type="sibTrans" cxnId="{AC30F0B0-B7B6-4519-AF35-2FF11067AA1B}">
      <dgm:prSet/>
      <dgm:spPr/>
      <dgm:t>
        <a:bodyPr/>
        <a:lstStyle/>
        <a:p>
          <a:endParaRPr lang="ru-RU" sz="1600"/>
        </a:p>
      </dgm:t>
    </dgm:pt>
    <dgm:pt modelId="{8B4B6383-ADC2-4C71-BE4F-FFD8BE70EF86}">
      <dgm:prSet custT="1"/>
      <dgm:spPr/>
      <dgm:t>
        <a:bodyPr/>
        <a:lstStyle/>
        <a:p>
          <a:r>
            <a:rPr lang="ru-RU" sz="1600" dirty="0" smtClean="0"/>
            <a:t>Планировать следующий шаг</a:t>
          </a:r>
        </a:p>
      </dgm:t>
    </dgm:pt>
    <dgm:pt modelId="{460B9DD6-6B48-4E13-A38F-FFB47B9CDECE}" type="parTrans" cxnId="{048CBCD1-9470-40A0-8136-33F3463AE79A}">
      <dgm:prSet/>
      <dgm:spPr/>
      <dgm:t>
        <a:bodyPr/>
        <a:lstStyle/>
        <a:p>
          <a:endParaRPr lang="ru-RU" sz="1600"/>
        </a:p>
      </dgm:t>
    </dgm:pt>
    <dgm:pt modelId="{CF86D25E-2D9E-4021-9D69-F3BEC01020FB}" type="sibTrans" cxnId="{048CBCD1-9470-40A0-8136-33F3463AE79A}">
      <dgm:prSet/>
      <dgm:spPr/>
      <dgm:t>
        <a:bodyPr/>
        <a:lstStyle/>
        <a:p>
          <a:endParaRPr lang="ru-RU" sz="1600"/>
        </a:p>
      </dgm:t>
    </dgm:pt>
    <dgm:pt modelId="{D8478A81-37A5-4456-95BC-472DEFF210BA}">
      <dgm:prSet custT="1"/>
      <dgm:spPr/>
      <dgm:t>
        <a:bodyPr/>
        <a:lstStyle/>
        <a:p>
          <a:r>
            <a:rPr lang="ru-RU" sz="1600" dirty="0" smtClean="0"/>
            <a:t>Помнить о начале выполнения следующего шага</a:t>
          </a:r>
        </a:p>
      </dgm:t>
    </dgm:pt>
    <dgm:pt modelId="{41D654AA-0017-4749-80B2-8DAAEF08B7BD}" type="parTrans" cxnId="{268C9762-475C-40C6-8D80-53D65DACAA35}">
      <dgm:prSet/>
      <dgm:spPr/>
      <dgm:t>
        <a:bodyPr/>
        <a:lstStyle/>
        <a:p>
          <a:endParaRPr lang="ru-RU" sz="1600"/>
        </a:p>
      </dgm:t>
    </dgm:pt>
    <dgm:pt modelId="{422F4CF5-EA32-4916-8B84-9507A6C22A29}" type="sibTrans" cxnId="{268C9762-475C-40C6-8D80-53D65DACAA35}">
      <dgm:prSet/>
      <dgm:spPr/>
      <dgm:t>
        <a:bodyPr/>
        <a:lstStyle/>
        <a:p>
          <a:endParaRPr lang="ru-RU" sz="1600"/>
        </a:p>
      </dgm:t>
    </dgm:pt>
    <dgm:pt modelId="{CDD62FED-1535-465D-8D89-0B9EF3147858}">
      <dgm:prSet custT="1"/>
      <dgm:spPr/>
      <dgm:t>
        <a:bodyPr/>
        <a:lstStyle/>
        <a:p>
          <a:r>
            <a:rPr lang="ru-RU" sz="1600" dirty="0" smtClean="0"/>
            <a:t>Готовить отчеты по процессу</a:t>
          </a:r>
        </a:p>
      </dgm:t>
    </dgm:pt>
    <dgm:pt modelId="{0811B340-8F1D-4671-8655-0F493A78F2AB}" type="parTrans" cxnId="{31E2C623-0060-4F15-ADD2-80099B853B85}">
      <dgm:prSet/>
      <dgm:spPr/>
      <dgm:t>
        <a:bodyPr/>
        <a:lstStyle/>
        <a:p>
          <a:endParaRPr lang="ru-RU" sz="1600"/>
        </a:p>
      </dgm:t>
    </dgm:pt>
    <dgm:pt modelId="{408F4490-3408-40F0-A113-CA3B9DB9CB32}" type="sibTrans" cxnId="{31E2C623-0060-4F15-ADD2-80099B853B85}">
      <dgm:prSet/>
      <dgm:spPr/>
      <dgm:t>
        <a:bodyPr/>
        <a:lstStyle/>
        <a:p>
          <a:endParaRPr lang="ru-RU" sz="1600"/>
        </a:p>
      </dgm:t>
    </dgm:pt>
    <dgm:pt modelId="{89DBFD4D-3CBD-41E9-AC42-4FE5AE00D22E}" type="pres">
      <dgm:prSet presAssocID="{94C60437-DF0F-42E1-B4E5-2E6EFECBC8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984039-018C-4367-A5F6-8A774680BAD8}" type="pres">
      <dgm:prSet presAssocID="{4CF63E6E-5858-4582-9BD5-80AB7F6209E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9ADE1-9FDC-454B-ABA9-E861FF801658}" type="pres">
      <dgm:prSet presAssocID="{4790DC53-8CF5-4582-8328-9C732837EBC5}" presName="spacer" presStyleCnt="0"/>
      <dgm:spPr/>
    </dgm:pt>
    <dgm:pt modelId="{78980EF8-E556-4B8B-B6EE-AD9846875E66}" type="pres">
      <dgm:prSet presAssocID="{E1F282B2-696C-4362-A9AE-A8128C94E35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22CF6-8216-49C1-A933-10573C884755}" type="pres">
      <dgm:prSet presAssocID="{829C97AE-938E-4ED7-8D99-43636AA302AC}" presName="spacer" presStyleCnt="0"/>
      <dgm:spPr/>
    </dgm:pt>
    <dgm:pt modelId="{AF1BF5F0-40ED-4F97-8507-260ACF7BFAAC}" type="pres">
      <dgm:prSet presAssocID="{C7B35967-A6B0-4EB5-8A5A-3CD94457627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8AE74-9B4F-40A3-99AB-5C6B0099A092}" type="pres">
      <dgm:prSet presAssocID="{5A3E03A7-E952-4974-8F03-6DC5FF11E278}" presName="spacer" presStyleCnt="0"/>
      <dgm:spPr/>
    </dgm:pt>
    <dgm:pt modelId="{5410B5E7-34DA-4940-940B-2A0FB467BBFA}" type="pres">
      <dgm:prSet presAssocID="{8B4B6383-ADC2-4C71-BE4F-FFD8BE70EF8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E1FFB-2134-40A3-9705-FDF10AD48C30}" type="pres">
      <dgm:prSet presAssocID="{CF86D25E-2D9E-4021-9D69-F3BEC01020FB}" presName="spacer" presStyleCnt="0"/>
      <dgm:spPr/>
    </dgm:pt>
    <dgm:pt modelId="{1F234F0B-00F9-4A06-B154-004D030E53D7}" type="pres">
      <dgm:prSet presAssocID="{D8478A81-37A5-4456-95BC-472DEFF210B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96301-B663-45EB-91E9-55469E8CBE52}" type="pres">
      <dgm:prSet presAssocID="{422F4CF5-EA32-4916-8B84-9507A6C22A29}" presName="spacer" presStyleCnt="0"/>
      <dgm:spPr/>
    </dgm:pt>
    <dgm:pt modelId="{0B38BE44-E07A-4C5B-97B1-A5B7FC2081AD}" type="pres">
      <dgm:prSet presAssocID="{CDD62FED-1535-465D-8D89-0B9EF314785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51681-0BB8-4B4A-B738-805C575BDEE0}" type="presOf" srcId="{CDD62FED-1535-465D-8D89-0B9EF3147858}" destId="{0B38BE44-E07A-4C5B-97B1-A5B7FC2081AD}" srcOrd="0" destOrd="0" presId="urn:microsoft.com/office/officeart/2005/8/layout/vList2"/>
    <dgm:cxn modelId="{048CBCD1-9470-40A0-8136-33F3463AE79A}" srcId="{94C60437-DF0F-42E1-B4E5-2E6EFECBC8FA}" destId="{8B4B6383-ADC2-4C71-BE4F-FFD8BE70EF86}" srcOrd="3" destOrd="0" parTransId="{460B9DD6-6B48-4E13-A38F-FFB47B9CDECE}" sibTransId="{CF86D25E-2D9E-4021-9D69-F3BEC01020FB}"/>
    <dgm:cxn modelId="{4E171C71-4B2C-4A22-9EAB-D072DB3E0684}" type="presOf" srcId="{D8478A81-37A5-4456-95BC-472DEFF210BA}" destId="{1F234F0B-00F9-4A06-B154-004D030E53D7}" srcOrd="0" destOrd="0" presId="urn:microsoft.com/office/officeart/2005/8/layout/vList2"/>
    <dgm:cxn modelId="{17103D19-F65F-4B6F-893E-5E3A72C168C0}" type="presOf" srcId="{8B4B6383-ADC2-4C71-BE4F-FFD8BE70EF86}" destId="{5410B5E7-34DA-4940-940B-2A0FB467BBFA}" srcOrd="0" destOrd="0" presId="urn:microsoft.com/office/officeart/2005/8/layout/vList2"/>
    <dgm:cxn modelId="{31E2C623-0060-4F15-ADD2-80099B853B85}" srcId="{94C60437-DF0F-42E1-B4E5-2E6EFECBC8FA}" destId="{CDD62FED-1535-465D-8D89-0B9EF3147858}" srcOrd="5" destOrd="0" parTransId="{0811B340-8F1D-4671-8655-0F493A78F2AB}" sibTransId="{408F4490-3408-40F0-A113-CA3B9DB9CB32}"/>
    <dgm:cxn modelId="{268C9762-475C-40C6-8D80-53D65DACAA35}" srcId="{94C60437-DF0F-42E1-B4E5-2E6EFECBC8FA}" destId="{D8478A81-37A5-4456-95BC-472DEFF210BA}" srcOrd="4" destOrd="0" parTransId="{41D654AA-0017-4749-80B2-8DAAEF08B7BD}" sibTransId="{422F4CF5-EA32-4916-8B84-9507A6C22A29}"/>
    <dgm:cxn modelId="{114619E0-47F6-4671-A4AD-A25926EC7A8D}" srcId="{94C60437-DF0F-42E1-B4E5-2E6EFECBC8FA}" destId="{E1F282B2-696C-4362-A9AE-A8128C94E358}" srcOrd="1" destOrd="0" parTransId="{16ABE3C3-1EC4-4A34-ADE0-D6F73B72874D}" sibTransId="{829C97AE-938E-4ED7-8D99-43636AA302AC}"/>
    <dgm:cxn modelId="{921CAFBE-5BC4-4B63-BC8A-92F862A02AEA}" srcId="{94C60437-DF0F-42E1-B4E5-2E6EFECBC8FA}" destId="{4CF63E6E-5858-4582-9BD5-80AB7F6209ED}" srcOrd="0" destOrd="0" parTransId="{61980C45-525E-4ADE-84B3-64BC9B6D9359}" sibTransId="{4790DC53-8CF5-4582-8328-9C732837EBC5}"/>
    <dgm:cxn modelId="{E0B0AB50-577D-4F7D-BF3F-16EBB2740764}" type="presOf" srcId="{94C60437-DF0F-42E1-B4E5-2E6EFECBC8FA}" destId="{89DBFD4D-3CBD-41E9-AC42-4FE5AE00D22E}" srcOrd="0" destOrd="0" presId="urn:microsoft.com/office/officeart/2005/8/layout/vList2"/>
    <dgm:cxn modelId="{C3D99DD6-6FCB-42DD-8EC3-E4C8D1EE4EDA}" type="presOf" srcId="{E1F282B2-696C-4362-A9AE-A8128C94E358}" destId="{78980EF8-E556-4B8B-B6EE-AD9846875E66}" srcOrd="0" destOrd="0" presId="urn:microsoft.com/office/officeart/2005/8/layout/vList2"/>
    <dgm:cxn modelId="{AC30F0B0-B7B6-4519-AF35-2FF11067AA1B}" srcId="{94C60437-DF0F-42E1-B4E5-2E6EFECBC8FA}" destId="{C7B35967-A6B0-4EB5-8A5A-3CD94457627B}" srcOrd="2" destOrd="0" parTransId="{E4A23472-E263-4348-8E84-D6E72B3FF457}" sibTransId="{5A3E03A7-E952-4974-8F03-6DC5FF11E278}"/>
    <dgm:cxn modelId="{11164A67-2E1B-4741-BF6B-D1A0623E7ADE}" type="presOf" srcId="{4CF63E6E-5858-4582-9BD5-80AB7F6209ED}" destId="{E3984039-018C-4367-A5F6-8A774680BAD8}" srcOrd="0" destOrd="0" presId="urn:microsoft.com/office/officeart/2005/8/layout/vList2"/>
    <dgm:cxn modelId="{0436A9FA-61DA-4475-80E8-10029F73D877}" type="presOf" srcId="{C7B35967-A6B0-4EB5-8A5A-3CD94457627B}" destId="{AF1BF5F0-40ED-4F97-8507-260ACF7BFAAC}" srcOrd="0" destOrd="0" presId="urn:microsoft.com/office/officeart/2005/8/layout/vList2"/>
    <dgm:cxn modelId="{CD16CC73-2350-4D59-A8DA-3525348F96DC}" type="presParOf" srcId="{89DBFD4D-3CBD-41E9-AC42-4FE5AE00D22E}" destId="{E3984039-018C-4367-A5F6-8A774680BAD8}" srcOrd="0" destOrd="0" presId="urn:microsoft.com/office/officeart/2005/8/layout/vList2"/>
    <dgm:cxn modelId="{37020C05-80F2-4B51-AA66-B6A6AB8F4ECA}" type="presParOf" srcId="{89DBFD4D-3CBD-41E9-AC42-4FE5AE00D22E}" destId="{DED9ADE1-9FDC-454B-ABA9-E861FF801658}" srcOrd="1" destOrd="0" presId="urn:microsoft.com/office/officeart/2005/8/layout/vList2"/>
    <dgm:cxn modelId="{776A0361-78AB-430F-BCD2-0AEAAA336137}" type="presParOf" srcId="{89DBFD4D-3CBD-41E9-AC42-4FE5AE00D22E}" destId="{78980EF8-E556-4B8B-B6EE-AD9846875E66}" srcOrd="2" destOrd="0" presId="urn:microsoft.com/office/officeart/2005/8/layout/vList2"/>
    <dgm:cxn modelId="{43291B69-9A57-439B-81CB-D3169F584F90}" type="presParOf" srcId="{89DBFD4D-3CBD-41E9-AC42-4FE5AE00D22E}" destId="{CF622CF6-8216-49C1-A933-10573C884755}" srcOrd="3" destOrd="0" presId="urn:microsoft.com/office/officeart/2005/8/layout/vList2"/>
    <dgm:cxn modelId="{AD3CA6CB-7036-4561-BFE8-B0648B1CE444}" type="presParOf" srcId="{89DBFD4D-3CBD-41E9-AC42-4FE5AE00D22E}" destId="{AF1BF5F0-40ED-4F97-8507-260ACF7BFAAC}" srcOrd="4" destOrd="0" presId="urn:microsoft.com/office/officeart/2005/8/layout/vList2"/>
    <dgm:cxn modelId="{805024B3-AF16-4932-91DA-6368DFB28749}" type="presParOf" srcId="{89DBFD4D-3CBD-41E9-AC42-4FE5AE00D22E}" destId="{28F8AE74-9B4F-40A3-99AB-5C6B0099A092}" srcOrd="5" destOrd="0" presId="urn:microsoft.com/office/officeart/2005/8/layout/vList2"/>
    <dgm:cxn modelId="{66A408AA-F71C-432F-8BC7-9709103A2903}" type="presParOf" srcId="{89DBFD4D-3CBD-41E9-AC42-4FE5AE00D22E}" destId="{5410B5E7-34DA-4940-940B-2A0FB467BBFA}" srcOrd="6" destOrd="0" presId="urn:microsoft.com/office/officeart/2005/8/layout/vList2"/>
    <dgm:cxn modelId="{28C4D4BD-1AE2-4707-9135-332F7AA80370}" type="presParOf" srcId="{89DBFD4D-3CBD-41E9-AC42-4FE5AE00D22E}" destId="{DD9E1FFB-2134-40A3-9705-FDF10AD48C30}" srcOrd="7" destOrd="0" presId="urn:microsoft.com/office/officeart/2005/8/layout/vList2"/>
    <dgm:cxn modelId="{18F72503-8352-49A3-9A2D-6AD799AAE091}" type="presParOf" srcId="{89DBFD4D-3CBD-41E9-AC42-4FE5AE00D22E}" destId="{1F234F0B-00F9-4A06-B154-004D030E53D7}" srcOrd="8" destOrd="0" presId="urn:microsoft.com/office/officeart/2005/8/layout/vList2"/>
    <dgm:cxn modelId="{1CCF6EE7-4B98-45F2-AA2E-D18C67B0EB76}" type="presParOf" srcId="{89DBFD4D-3CBD-41E9-AC42-4FE5AE00D22E}" destId="{78B96301-B663-45EB-91E9-55469E8CBE52}" srcOrd="9" destOrd="0" presId="urn:microsoft.com/office/officeart/2005/8/layout/vList2"/>
    <dgm:cxn modelId="{F99BB97B-D7F5-499D-9543-DD36DA360727}" type="presParOf" srcId="{89DBFD4D-3CBD-41E9-AC42-4FE5AE00D22E}" destId="{0B38BE44-E07A-4C5B-97B1-A5B7FC2081AD}" srcOrd="10" destOrd="0" presId="urn:microsoft.com/office/officeart/2005/8/layout/vList2"/>
  </dgm:cxnLst>
  <dgm:bg>
    <a:noFill/>
  </dgm:bg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9C1EF90-4383-48FD-A5C0-EA35F3DF741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66D8B3B-B7F9-414A-86F1-64F52C537CAE}">
      <dgm:prSet phldrT="[Текст]" custT="1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dirty="0" smtClean="0"/>
            <a:t>Системность работы</a:t>
          </a:r>
          <a:endParaRPr lang="ru-RU" sz="1200" dirty="0"/>
        </a:p>
      </dgm:t>
    </dgm:pt>
    <dgm:pt modelId="{53F09099-BF2D-47BA-A2D7-2D4110B9C9AF}" type="parTrans" cxnId="{1608FD8F-4007-4C3E-8E9A-2863073D2230}">
      <dgm:prSet custT="1"/>
      <dgm:spPr/>
      <dgm:t>
        <a:bodyPr/>
        <a:lstStyle/>
        <a:p>
          <a:endParaRPr lang="ru-RU" sz="1200"/>
        </a:p>
      </dgm:t>
    </dgm:pt>
    <dgm:pt modelId="{49C35A91-2153-4D1C-9E62-56C6418F4E79}" type="sibTrans" cxnId="{1608FD8F-4007-4C3E-8E9A-2863073D2230}">
      <dgm:prSet/>
      <dgm:spPr/>
      <dgm:t>
        <a:bodyPr/>
        <a:lstStyle/>
        <a:p>
          <a:endParaRPr lang="ru-RU" sz="1200"/>
        </a:p>
      </dgm:t>
    </dgm:pt>
    <dgm:pt modelId="{77D6D059-1883-4F71-B7FE-74E014F1C7CE}">
      <dgm:prSet phldrT="[Текст]" custT="1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dirty="0" smtClean="0"/>
            <a:t>Прозрачность работы</a:t>
          </a:r>
          <a:endParaRPr lang="ru-RU" sz="1200" dirty="0"/>
        </a:p>
      </dgm:t>
    </dgm:pt>
    <dgm:pt modelId="{DE06729A-6A70-4D43-926B-C3A18896AC11}" type="parTrans" cxnId="{0BD336A9-903C-47DB-91B4-CA6D5744792B}">
      <dgm:prSet/>
      <dgm:spPr/>
      <dgm:t>
        <a:bodyPr/>
        <a:lstStyle/>
        <a:p>
          <a:endParaRPr lang="ru-RU" sz="1200"/>
        </a:p>
      </dgm:t>
    </dgm:pt>
    <dgm:pt modelId="{10772C86-DD8C-4E53-B5CB-8532FC47081B}" type="sibTrans" cxnId="{0BD336A9-903C-47DB-91B4-CA6D5744792B}">
      <dgm:prSet/>
      <dgm:spPr/>
      <dgm:t>
        <a:bodyPr/>
        <a:lstStyle/>
        <a:p>
          <a:endParaRPr lang="ru-RU" sz="1200"/>
        </a:p>
      </dgm:t>
    </dgm:pt>
    <dgm:pt modelId="{49CB1165-BBF1-4033-94E1-AB763CCF0841}">
      <dgm:prSet phldrT="[Текст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dirty="0" smtClean="0"/>
            <a:t>Прогнозируемость</a:t>
          </a:r>
          <a:endParaRPr lang="ru-RU" sz="1200" dirty="0"/>
        </a:p>
      </dgm:t>
    </dgm:pt>
    <dgm:pt modelId="{AD65E20E-4DC7-45DA-862D-93475DE6E007}" type="parTrans" cxnId="{726B9A0B-ADA2-40B1-BE67-297C2CB193FD}">
      <dgm:prSet/>
      <dgm:spPr/>
      <dgm:t>
        <a:bodyPr/>
        <a:lstStyle/>
        <a:p>
          <a:endParaRPr lang="ru-RU" sz="1200"/>
        </a:p>
      </dgm:t>
    </dgm:pt>
    <dgm:pt modelId="{28BD122D-5D61-4F68-937E-FD51819515DA}" type="sibTrans" cxnId="{726B9A0B-ADA2-40B1-BE67-297C2CB193FD}">
      <dgm:prSet/>
      <dgm:spPr/>
      <dgm:t>
        <a:bodyPr/>
        <a:lstStyle/>
        <a:p>
          <a:endParaRPr lang="ru-RU" sz="1200"/>
        </a:p>
      </dgm:t>
    </dgm:pt>
    <dgm:pt modelId="{34AEE634-032B-48A2-A094-6875F6B7E2A2}">
      <dgm:prSet phldrT="[Текст]" custT="1"/>
      <dgm:spPr/>
      <dgm:t>
        <a:bodyPr/>
        <a:lstStyle/>
        <a:p>
          <a:r>
            <a:rPr lang="ru-RU" sz="1200" dirty="0" smtClean="0"/>
            <a:t>Действия сотрудника при взаимодействии с клиентом предсказуемы и методологически выверены;</a:t>
          </a:r>
          <a:endParaRPr lang="ru-RU" sz="1200" dirty="0"/>
        </a:p>
      </dgm:t>
    </dgm:pt>
    <dgm:pt modelId="{B4BAD71A-BB84-4E11-A503-BA168724AE9F}" type="parTrans" cxnId="{87000A1D-2CF1-4ADA-B910-7981F2D1AEEE}">
      <dgm:prSet/>
      <dgm:spPr/>
      <dgm:t>
        <a:bodyPr/>
        <a:lstStyle/>
        <a:p>
          <a:endParaRPr lang="ru-RU" sz="1200"/>
        </a:p>
      </dgm:t>
    </dgm:pt>
    <dgm:pt modelId="{0C00A1D1-5E8D-414D-A2CE-1D0B8CDB7532}" type="sibTrans" cxnId="{87000A1D-2CF1-4ADA-B910-7981F2D1AEEE}">
      <dgm:prSet/>
      <dgm:spPr/>
      <dgm:t>
        <a:bodyPr/>
        <a:lstStyle/>
        <a:p>
          <a:endParaRPr lang="ru-RU" sz="1200"/>
        </a:p>
      </dgm:t>
    </dgm:pt>
    <dgm:pt modelId="{5AA2A5AD-3F1C-4D73-8076-CE3964533245}">
      <dgm:prSet phldrT="[Текст]" custT="1"/>
      <dgm:spPr/>
      <dgm:t>
        <a:bodyPr/>
        <a:lstStyle/>
        <a:p>
          <a:r>
            <a:rPr lang="ru-RU" sz="1200" dirty="0" smtClean="0"/>
            <a:t>Существуют единые правила работы продавцов, основанные на внедренных регламентах, стандартах и инструкциях. Только правильно настроенный процесс может обеспечить хороший результат;</a:t>
          </a:r>
          <a:endParaRPr lang="ru-RU" sz="1200" dirty="0"/>
        </a:p>
      </dgm:t>
    </dgm:pt>
    <dgm:pt modelId="{96CB05C9-602E-41F1-A728-5804359C9C6F}" type="parTrans" cxnId="{0BB3A50A-AD0C-4173-81C6-FC7FBBE19A24}">
      <dgm:prSet/>
      <dgm:spPr/>
      <dgm:t>
        <a:bodyPr/>
        <a:lstStyle/>
        <a:p>
          <a:endParaRPr lang="ru-RU" sz="1200"/>
        </a:p>
      </dgm:t>
    </dgm:pt>
    <dgm:pt modelId="{EF3FE7E9-B426-40AF-87E0-0B8531FACDC9}" type="sibTrans" cxnId="{0BB3A50A-AD0C-4173-81C6-FC7FBBE19A24}">
      <dgm:prSet/>
      <dgm:spPr/>
      <dgm:t>
        <a:bodyPr/>
        <a:lstStyle/>
        <a:p>
          <a:endParaRPr lang="ru-RU" sz="1200"/>
        </a:p>
      </dgm:t>
    </dgm:pt>
    <dgm:pt modelId="{18B843E9-A2B1-431B-BE55-3C4FCC288477}">
      <dgm:prSet phldrT="[Текст]" custT="1"/>
      <dgm:spPr/>
      <dgm:t>
        <a:bodyPr/>
        <a:lstStyle/>
        <a:p>
          <a:r>
            <a:rPr lang="ru-RU" sz="1200" dirty="0" smtClean="0"/>
            <a:t>Объемы и сроки продаж известны на несколько шагов вперед;</a:t>
          </a:r>
          <a:endParaRPr lang="ru-RU" sz="1200" dirty="0"/>
        </a:p>
      </dgm:t>
    </dgm:pt>
    <dgm:pt modelId="{5E128BB6-0192-473B-B08A-BB139616641E}" type="parTrans" cxnId="{15F0203A-5072-4DE7-A789-0E740E116971}">
      <dgm:prSet/>
      <dgm:spPr/>
      <dgm:t>
        <a:bodyPr/>
        <a:lstStyle/>
        <a:p>
          <a:endParaRPr lang="ru-RU" sz="1200"/>
        </a:p>
      </dgm:t>
    </dgm:pt>
    <dgm:pt modelId="{955000E7-30B5-4D3B-AE0E-D95D74FED5A8}" type="sibTrans" cxnId="{15F0203A-5072-4DE7-A789-0E740E116971}">
      <dgm:prSet/>
      <dgm:spPr/>
      <dgm:t>
        <a:bodyPr/>
        <a:lstStyle/>
        <a:p>
          <a:endParaRPr lang="ru-RU" sz="1200"/>
        </a:p>
      </dgm:t>
    </dgm:pt>
    <dgm:pt modelId="{C9DD5BCC-3353-41EA-A2A0-FDDB2DDC81B6}">
      <dgm:prSet phldrT="[Текст]" custT="1"/>
      <dgm:spPr/>
      <dgm:t>
        <a:bodyPr/>
        <a:lstStyle/>
        <a:p>
          <a:r>
            <a:rPr lang="ru-RU" sz="1200" dirty="0" smtClean="0"/>
            <a:t>Выявлены сильные и слабые места в организации работы отдела. Хорошо видно, где работа компании близка к идеалу, а где плоха, на каком этапе чаще всего происходит сбой.</a:t>
          </a:r>
          <a:endParaRPr lang="ru-RU" sz="1200" dirty="0"/>
        </a:p>
      </dgm:t>
    </dgm:pt>
    <dgm:pt modelId="{786D72DC-A47E-4132-BAB7-70614D38DD24}" type="parTrans" cxnId="{B5521B58-5733-45AE-B405-A4891AB52924}">
      <dgm:prSet/>
      <dgm:spPr/>
      <dgm:t>
        <a:bodyPr/>
        <a:lstStyle/>
        <a:p>
          <a:endParaRPr lang="ru-RU" sz="1200"/>
        </a:p>
      </dgm:t>
    </dgm:pt>
    <dgm:pt modelId="{074A2A91-9F35-46EC-9AEC-3E6DC1E15ABB}" type="sibTrans" cxnId="{B5521B58-5733-45AE-B405-A4891AB52924}">
      <dgm:prSet/>
      <dgm:spPr/>
      <dgm:t>
        <a:bodyPr/>
        <a:lstStyle/>
        <a:p>
          <a:endParaRPr lang="ru-RU" sz="1200"/>
        </a:p>
      </dgm:t>
    </dgm:pt>
    <dgm:pt modelId="{4B2A2D53-BBB8-4BFC-B73C-7456295CB5CB}">
      <dgm:prSet phldrT="[Текст]" custT="1"/>
      <dgm:spPr/>
      <dgm:t>
        <a:bodyPr/>
        <a:lstStyle/>
        <a:p>
          <a:r>
            <a:rPr lang="ru-RU" sz="1200" dirty="0" smtClean="0"/>
            <a:t>Системность работы означает стабильность.</a:t>
          </a:r>
          <a:endParaRPr lang="ru-RU" sz="1200" dirty="0"/>
        </a:p>
      </dgm:t>
    </dgm:pt>
    <dgm:pt modelId="{E5E9D242-5D7A-4DF1-AB84-FC5D50DA2D7D}" type="parTrans" cxnId="{DE6E0743-2621-42C7-A16C-71641C4670F0}">
      <dgm:prSet/>
      <dgm:spPr/>
      <dgm:t>
        <a:bodyPr/>
        <a:lstStyle/>
        <a:p>
          <a:endParaRPr lang="ru-RU"/>
        </a:p>
      </dgm:t>
    </dgm:pt>
    <dgm:pt modelId="{1E138BE7-8E69-4DB9-ABC0-3255C5EBCDF3}" type="sibTrans" cxnId="{DE6E0743-2621-42C7-A16C-71641C4670F0}">
      <dgm:prSet/>
      <dgm:spPr/>
      <dgm:t>
        <a:bodyPr/>
        <a:lstStyle/>
        <a:p>
          <a:endParaRPr lang="ru-RU"/>
        </a:p>
      </dgm:t>
    </dgm:pt>
    <dgm:pt modelId="{D2666F04-0D2D-4D21-87C8-26AB048A2AF8}">
      <dgm:prSet phldrT="[Текст]" custT="1"/>
      <dgm:spPr/>
      <dgm:t>
        <a:bodyPr/>
        <a:lstStyle/>
        <a:p>
          <a:r>
            <a:rPr lang="ru-RU" sz="1200" dirty="0" smtClean="0"/>
            <a:t>Клиентская база – общая, включает в себя как потенциальных, так и действующих клиентов;</a:t>
          </a:r>
          <a:endParaRPr lang="ru-RU" sz="1200" dirty="0"/>
        </a:p>
      </dgm:t>
    </dgm:pt>
    <dgm:pt modelId="{CF877AFA-7545-4333-B931-5D74FF690EA3}" type="parTrans" cxnId="{1B2E3EF1-8F61-4544-A28D-43FF1E1ADC42}">
      <dgm:prSet/>
      <dgm:spPr/>
      <dgm:t>
        <a:bodyPr/>
        <a:lstStyle/>
        <a:p>
          <a:endParaRPr lang="ru-RU"/>
        </a:p>
      </dgm:t>
    </dgm:pt>
    <dgm:pt modelId="{31E803F1-61E3-4820-BABD-C68198653770}" type="sibTrans" cxnId="{1B2E3EF1-8F61-4544-A28D-43FF1E1ADC42}">
      <dgm:prSet/>
      <dgm:spPr/>
      <dgm:t>
        <a:bodyPr/>
        <a:lstStyle/>
        <a:p>
          <a:endParaRPr lang="ru-RU"/>
        </a:p>
      </dgm:t>
    </dgm:pt>
    <dgm:pt modelId="{E6A1E876-7DE7-4E09-9705-EFC563691BB2}">
      <dgm:prSet phldrT="[Текст]" custT="1"/>
      <dgm:spPr/>
      <dgm:t>
        <a:bodyPr/>
        <a:lstStyle/>
        <a:p>
          <a:r>
            <a:rPr lang="ru-RU" sz="1200" dirty="0" smtClean="0"/>
            <a:t>Руководитель имеет возможность совершать своевременное управленческое воздействие.</a:t>
          </a:r>
          <a:endParaRPr lang="ru-RU" sz="1200" dirty="0"/>
        </a:p>
      </dgm:t>
    </dgm:pt>
    <dgm:pt modelId="{8B68C20E-7F3D-4A8B-A69C-39C754B7D82A}" type="parTrans" cxnId="{DC0A49F6-7231-43F0-8AF4-5FFF71510F3A}">
      <dgm:prSet/>
      <dgm:spPr/>
      <dgm:t>
        <a:bodyPr/>
        <a:lstStyle/>
        <a:p>
          <a:endParaRPr lang="ru-RU"/>
        </a:p>
      </dgm:t>
    </dgm:pt>
    <dgm:pt modelId="{FCC6C06E-6F79-4AE5-A5F8-0F32F29BFC22}" type="sibTrans" cxnId="{DC0A49F6-7231-43F0-8AF4-5FFF71510F3A}">
      <dgm:prSet/>
      <dgm:spPr/>
      <dgm:t>
        <a:bodyPr/>
        <a:lstStyle/>
        <a:p>
          <a:endParaRPr lang="ru-RU"/>
        </a:p>
      </dgm:t>
    </dgm:pt>
    <dgm:pt modelId="{7E8282B2-68A9-423C-9A28-EE48AE00DBAC}" type="pres">
      <dgm:prSet presAssocID="{69C1EF90-4383-48FD-A5C0-EA35F3DF74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B6667B-2296-4E6B-A7B1-21107534C698}" type="pres">
      <dgm:prSet presAssocID="{77D6D059-1883-4F71-B7FE-74E014F1C7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2514F-FB52-46E1-AE1A-789222BBF68D}" type="pres">
      <dgm:prSet presAssocID="{77D6D059-1883-4F71-B7FE-74E014F1C7CE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70E80-DD5D-4692-B5B0-E127F6CE4004}" type="pres">
      <dgm:prSet presAssocID="{766D8B3B-B7F9-414A-86F1-64F52C537CA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417BF-B0DA-4F2C-9C30-8A6CE17B3E9E}" type="pres">
      <dgm:prSet presAssocID="{766D8B3B-B7F9-414A-86F1-64F52C537CA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7EDD7-E205-4329-89D6-49C705FC4DAD}" type="pres">
      <dgm:prSet presAssocID="{49CB1165-BBF1-4033-94E1-AB763CCF08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54D97-165E-42EE-9B68-085E224FA310}" type="pres">
      <dgm:prSet presAssocID="{49CB1165-BBF1-4033-94E1-AB763CCF084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0A49F6-7231-43F0-8AF4-5FFF71510F3A}" srcId="{49CB1165-BBF1-4033-94E1-AB763CCF0841}" destId="{E6A1E876-7DE7-4E09-9705-EFC563691BB2}" srcOrd="1" destOrd="0" parTransId="{8B68C20E-7F3D-4A8B-A69C-39C754B7D82A}" sibTransId="{FCC6C06E-6F79-4AE5-A5F8-0F32F29BFC22}"/>
    <dgm:cxn modelId="{8A9E4678-3648-47E8-8B4E-F42B0EF12D84}" type="presOf" srcId="{18B843E9-A2B1-431B-BE55-3C4FCC288477}" destId="{AF454D97-165E-42EE-9B68-085E224FA310}" srcOrd="0" destOrd="0" presId="urn:microsoft.com/office/officeart/2005/8/layout/vList2"/>
    <dgm:cxn modelId="{0BD336A9-903C-47DB-91B4-CA6D5744792B}" srcId="{69C1EF90-4383-48FD-A5C0-EA35F3DF741F}" destId="{77D6D059-1883-4F71-B7FE-74E014F1C7CE}" srcOrd="0" destOrd="0" parTransId="{DE06729A-6A70-4D43-926B-C3A18896AC11}" sibTransId="{10772C86-DD8C-4E53-B5CB-8532FC47081B}"/>
    <dgm:cxn modelId="{F7A1C556-425A-423A-A068-61C1F1135B93}" type="presOf" srcId="{5AA2A5AD-3F1C-4D73-8076-CE3964533245}" destId="{241417BF-B0DA-4F2C-9C30-8A6CE17B3E9E}" srcOrd="0" destOrd="0" presId="urn:microsoft.com/office/officeart/2005/8/layout/vList2"/>
    <dgm:cxn modelId="{DE6E0743-2621-42C7-A16C-71641C4670F0}" srcId="{766D8B3B-B7F9-414A-86F1-64F52C537CAE}" destId="{4B2A2D53-BBB8-4BFC-B73C-7456295CB5CB}" srcOrd="2" destOrd="0" parTransId="{E5E9D242-5D7A-4DF1-AB84-FC5D50DA2D7D}" sibTransId="{1E138BE7-8E69-4DB9-ABC0-3255C5EBCDF3}"/>
    <dgm:cxn modelId="{1608FD8F-4007-4C3E-8E9A-2863073D2230}" srcId="{69C1EF90-4383-48FD-A5C0-EA35F3DF741F}" destId="{766D8B3B-B7F9-414A-86F1-64F52C537CAE}" srcOrd="1" destOrd="0" parTransId="{53F09099-BF2D-47BA-A2D7-2D4110B9C9AF}" sibTransId="{49C35A91-2153-4D1C-9E62-56C6418F4E79}"/>
    <dgm:cxn modelId="{726B9A0B-ADA2-40B1-BE67-297C2CB193FD}" srcId="{69C1EF90-4383-48FD-A5C0-EA35F3DF741F}" destId="{49CB1165-BBF1-4033-94E1-AB763CCF0841}" srcOrd="2" destOrd="0" parTransId="{AD65E20E-4DC7-45DA-862D-93475DE6E007}" sibTransId="{28BD122D-5D61-4F68-937E-FD51819515DA}"/>
    <dgm:cxn modelId="{8F1278DB-DEFE-41E1-8A13-65C1E7211784}" type="presOf" srcId="{69C1EF90-4383-48FD-A5C0-EA35F3DF741F}" destId="{7E8282B2-68A9-423C-9A28-EE48AE00DBAC}" srcOrd="0" destOrd="0" presId="urn:microsoft.com/office/officeart/2005/8/layout/vList2"/>
    <dgm:cxn modelId="{F161883F-652E-4CA6-94CA-4B97CCC25E5E}" type="presOf" srcId="{49CB1165-BBF1-4033-94E1-AB763CCF0841}" destId="{8447EDD7-E205-4329-89D6-49C705FC4DAD}" srcOrd="0" destOrd="0" presId="urn:microsoft.com/office/officeart/2005/8/layout/vList2"/>
    <dgm:cxn modelId="{436D6FAF-F92C-4018-AD6C-B1DB9CBB1A73}" type="presOf" srcId="{34AEE634-032B-48A2-A094-6875F6B7E2A2}" destId="{69C2514F-FB52-46E1-AE1A-789222BBF68D}" srcOrd="0" destOrd="0" presId="urn:microsoft.com/office/officeart/2005/8/layout/vList2"/>
    <dgm:cxn modelId="{0BB3A50A-AD0C-4173-81C6-FC7FBBE19A24}" srcId="{766D8B3B-B7F9-414A-86F1-64F52C537CAE}" destId="{5AA2A5AD-3F1C-4D73-8076-CE3964533245}" srcOrd="0" destOrd="0" parTransId="{96CB05C9-602E-41F1-A728-5804359C9C6F}" sibTransId="{EF3FE7E9-B426-40AF-87E0-0B8531FACDC9}"/>
    <dgm:cxn modelId="{B5521B58-5733-45AE-B405-A4891AB52924}" srcId="{77D6D059-1883-4F71-B7FE-74E014F1C7CE}" destId="{C9DD5BCC-3353-41EA-A2A0-FDDB2DDC81B6}" srcOrd="1" destOrd="0" parTransId="{786D72DC-A47E-4132-BAB7-70614D38DD24}" sibTransId="{074A2A91-9F35-46EC-9AEC-3E6DC1E15ABB}"/>
    <dgm:cxn modelId="{B1A689F7-DFB1-4B2B-A6A1-A8D5907F7745}" type="presOf" srcId="{D2666F04-0D2D-4D21-87C8-26AB048A2AF8}" destId="{241417BF-B0DA-4F2C-9C30-8A6CE17B3E9E}" srcOrd="0" destOrd="1" presId="urn:microsoft.com/office/officeart/2005/8/layout/vList2"/>
    <dgm:cxn modelId="{5DBB2B18-E96C-4255-9D83-8DE9DE86E752}" type="presOf" srcId="{C9DD5BCC-3353-41EA-A2A0-FDDB2DDC81B6}" destId="{69C2514F-FB52-46E1-AE1A-789222BBF68D}" srcOrd="0" destOrd="1" presId="urn:microsoft.com/office/officeart/2005/8/layout/vList2"/>
    <dgm:cxn modelId="{75F89D1B-AEF0-4323-8C34-000CCF177CD2}" type="presOf" srcId="{77D6D059-1883-4F71-B7FE-74E014F1C7CE}" destId="{0CB6667B-2296-4E6B-A7B1-21107534C698}" srcOrd="0" destOrd="0" presId="urn:microsoft.com/office/officeart/2005/8/layout/vList2"/>
    <dgm:cxn modelId="{9C774421-AB1B-4934-B440-D606357B1773}" type="presOf" srcId="{4B2A2D53-BBB8-4BFC-B73C-7456295CB5CB}" destId="{241417BF-B0DA-4F2C-9C30-8A6CE17B3E9E}" srcOrd="0" destOrd="2" presId="urn:microsoft.com/office/officeart/2005/8/layout/vList2"/>
    <dgm:cxn modelId="{08CA0917-DB80-424E-B67C-450C11ED5CBC}" type="presOf" srcId="{E6A1E876-7DE7-4E09-9705-EFC563691BB2}" destId="{AF454D97-165E-42EE-9B68-085E224FA310}" srcOrd="0" destOrd="1" presId="urn:microsoft.com/office/officeart/2005/8/layout/vList2"/>
    <dgm:cxn modelId="{1B2E3EF1-8F61-4544-A28D-43FF1E1ADC42}" srcId="{766D8B3B-B7F9-414A-86F1-64F52C537CAE}" destId="{D2666F04-0D2D-4D21-87C8-26AB048A2AF8}" srcOrd="1" destOrd="0" parTransId="{CF877AFA-7545-4333-B931-5D74FF690EA3}" sibTransId="{31E803F1-61E3-4820-BABD-C68198653770}"/>
    <dgm:cxn modelId="{15F0203A-5072-4DE7-A789-0E740E116971}" srcId="{49CB1165-BBF1-4033-94E1-AB763CCF0841}" destId="{18B843E9-A2B1-431B-BE55-3C4FCC288477}" srcOrd="0" destOrd="0" parTransId="{5E128BB6-0192-473B-B08A-BB139616641E}" sibTransId="{955000E7-30B5-4D3B-AE0E-D95D74FED5A8}"/>
    <dgm:cxn modelId="{87000A1D-2CF1-4ADA-B910-7981F2D1AEEE}" srcId="{77D6D059-1883-4F71-B7FE-74E014F1C7CE}" destId="{34AEE634-032B-48A2-A094-6875F6B7E2A2}" srcOrd="0" destOrd="0" parTransId="{B4BAD71A-BB84-4E11-A503-BA168724AE9F}" sibTransId="{0C00A1D1-5E8D-414D-A2CE-1D0B8CDB7532}"/>
    <dgm:cxn modelId="{7BA17F85-FB47-4037-BF3F-B0079DFFA3AD}" type="presOf" srcId="{766D8B3B-B7F9-414A-86F1-64F52C537CAE}" destId="{FAB70E80-DD5D-4692-B5B0-E127F6CE4004}" srcOrd="0" destOrd="0" presId="urn:microsoft.com/office/officeart/2005/8/layout/vList2"/>
    <dgm:cxn modelId="{9434D214-F7AC-491A-B310-37C5E64703DD}" type="presParOf" srcId="{7E8282B2-68A9-423C-9A28-EE48AE00DBAC}" destId="{0CB6667B-2296-4E6B-A7B1-21107534C698}" srcOrd="0" destOrd="0" presId="urn:microsoft.com/office/officeart/2005/8/layout/vList2"/>
    <dgm:cxn modelId="{6B3BFB6C-2E46-429D-9189-37D39683D34E}" type="presParOf" srcId="{7E8282B2-68A9-423C-9A28-EE48AE00DBAC}" destId="{69C2514F-FB52-46E1-AE1A-789222BBF68D}" srcOrd="1" destOrd="0" presId="urn:microsoft.com/office/officeart/2005/8/layout/vList2"/>
    <dgm:cxn modelId="{AAF58CBD-F3B2-4BBD-B59D-C74EA17FD930}" type="presParOf" srcId="{7E8282B2-68A9-423C-9A28-EE48AE00DBAC}" destId="{FAB70E80-DD5D-4692-B5B0-E127F6CE4004}" srcOrd="2" destOrd="0" presId="urn:microsoft.com/office/officeart/2005/8/layout/vList2"/>
    <dgm:cxn modelId="{4EE33B6B-2F95-4BB1-83D7-A27563766F84}" type="presParOf" srcId="{7E8282B2-68A9-423C-9A28-EE48AE00DBAC}" destId="{241417BF-B0DA-4F2C-9C30-8A6CE17B3E9E}" srcOrd="3" destOrd="0" presId="urn:microsoft.com/office/officeart/2005/8/layout/vList2"/>
    <dgm:cxn modelId="{C1D066CC-5F1B-45F0-9F17-0779AE743BB1}" type="presParOf" srcId="{7E8282B2-68A9-423C-9A28-EE48AE00DBAC}" destId="{8447EDD7-E205-4329-89D6-49C705FC4DAD}" srcOrd="4" destOrd="0" presId="urn:microsoft.com/office/officeart/2005/8/layout/vList2"/>
    <dgm:cxn modelId="{62A638E9-B17E-46A0-8A51-297FAC466CB3}" type="presParOf" srcId="{7E8282B2-68A9-423C-9A28-EE48AE00DBAC}" destId="{AF454D97-165E-42EE-9B68-085E224FA310}" srcOrd="5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9C1EF90-4383-48FD-A5C0-EA35F3DF741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2A4853A-AA4D-45DC-84B3-82AB98310189}">
      <dgm:prSet phldrT="[Текст]" custT="1"/>
      <dgm:spPr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dirty="0" smtClean="0"/>
            <a:t>Контролируемость</a:t>
          </a:r>
          <a:endParaRPr lang="ru-RU" sz="1200" dirty="0"/>
        </a:p>
      </dgm:t>
    </dgm:pt>
    <dgm:pt modelId="{5D419212-867D-4B1C-8148-CB043EDE04C4}" type="parTrans" cxnId="{570584AB-EA67-4CF7-BB52-BF97637F960F}">
      <dgm:prSet/>
      <dgm:spPr/>
      <dgm:t>
        <a:bodyPr/>
        <a:lstStyle/>
        <a:p>
          <a:endParaRPr lang="ru-RU" sz="1200"/>
        </a:p>
      </dgm:t>
    </dgm:pt>
    <dgm:pt modelId="{BFEF285B-9647-465D-8F93-F2BE5E45A6CF}" type="sibTrans" cxnId="{570584AB-EA67-4CF7-BB52-BF97637F960F}">
      <dgm:prSet/>
      <dgm:spPr/>
      <dgm:t>
        <a:bodyPr/>
        <a:lstStyle/>
        <a:p>
          <a:endParaRPr lang="ru-RU" sz="1200"/>
        </a:p>
      </dgm:t>
    </dgm:pt>
    <dgm:pt modelId="{8D58BCBB-7EA8-4099-BA6C-DAB2C9A18934}">
      <dgm:prSet phldrT="[Текст]" custT="1"/>
      <dgm:spPr>
        <a:gradFill flip="none" rotWithShape="0">
          <a:gsLst>
            <a:gs pos="0">
              <a:schemeClr val="accent4">
                <a:hueOff val="3742489"/>
                <a:satOff val="-20694"/>
                <a:lumOff val="-1765"/>
                <a:shade val="30000"/>
                <a:satMod val="115000"/>
              </a:schemeClr>
            </a:gs>
            <a:gs pos="50000">
              <a:schemeClr val="accent4">
                <a:hueOff val="3742489"/>
                <a:satOff val="-20694"/>
                <a:lumOff val="-1765"/>
                <a:shade val="67500"/>
                <a:satMod val="115000"/>
              </a:schemeClr>
            </a:gs>
            <a:gs pos="100000">
              <a:schemeClr val="accent4">
                <a:hueOff val="3742489"/>
                <a:satOff val="-20694"/>
                <a:lumOff val="-1765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dirty="0" smtClean="0"/>
            <a:t>Управляемость</a:t>
          </a:r>
          <a:endParaRPr lang="ru-RU" sz="1200" dirty="0"/>
        </a:p>
      </dgm:t>
    </dgm:pt>
    <dgm:pt modelId="{28D93EB7-2544-438A-B8CD-16D293E596F0}" type="parTrans" cxnId="{2672685A-D1D8-4AF4-81CC-F4700FF66274}">
      <dgm:prSet/>
      <dgm:spPr/>
      <dgm:t>
        <a:bodyPr/>
        <a:lstStyle/>
        <a:p>
          <a:endParaRPr lang="ru-RU" sz="1200"/>
        </a:p>
      </dgm:t>
    </dgm:pt>
    <dgm:pt modelId="{D40FD741-0142-4F56-9A4A-2AA0C57449B2}" type="sibTrans" cxnId="{2672685A-D1D8-4AF4-81CC-F4700FF66274}">
      <dgm:prSet/>
      <dgm:spPr/>
      <dgm:t>
        <a:bodyPr/>
        <a:lstStyle/>
        <a:p>
          <a:endParaRPr lang="ru-RU" sz="1200"/>
        </a:p>
      </dgm:t>
    </dgm:pt>
    <dgm:pt modelId="{99C73727-60E8-4FD6-8D24-9DD145D3B504}">
      <dgm:prSet phldrT="[Текст]" custT="1"/>
      <dgm:spPr/>
      <dgm:t>
        <a:bodyPr/>
        <a:lstStyle/>
        <a:p>
          <a:r>
            <a:rPr lang="ru-RU" sz="1200" dirty="0" smtClean="0"/>
            <a:t>Руководитель обладает мощными инструментами контроля за деятельностью подчиненных;</a:t>
          </a:r>
          <a:endParaRPr lang="ru-RU" sz="1200" dirty="0"/>
        </a:p>
      </dgm:t>
    </dgm:pt>
    <dgm:pt modelId="{72977BC4-B1EC-409A-BC9F-0FE4FD487173}" type="parTrans" cxnId="{9C5B9CB7-170F-4A55-9AE1-FB0E6DEA27A0}">
      <dgm:prSet/>
      <dgm:spPr/>
      <dgm:t>
        <a:bodyPr/>
        <a:lstStyle/>
        <a:p>
          <a:endParaRPr lang="ru-RU" sz="1200"/>
        </a:p>
      </dgm:t>
    </dgm:pt>
    <dgm:pt modelId="{E28448D8-3144-4D16-8AE4-EB68318D1A1D}" type="sibTrans" cxnId="{9C5B9CB7-170F-4A55-9AE1-FB0E6DEA27A0}">
      <dgm:prSet/>
      <dgm:spPr/>
      <dgm:t>
        <a:bodyPr/>
        <a:lstStyle/>
        <a:p>
          <a:endParaRPr lang="ru-RU" sz="1200"/>
        </a:p>
      </dgm:t>
    </dgm:pt>
    <dgm:pt modelId="{C28F2A80-7AA5-4703-B730-6A6257BB782D}">
      <dgm:prSet phldrT="[Текст]" custT="1"/>
      <dgm:spPr/>
      <dgm:t>
        <a:bodyPr/>
        <a:lstStyle/>
        <a:p>
          <a:r>
            <a:rPr lang="ru-RU" sz="1200" dirty="0" smtClean="0"/>
            <a:t>Изменения в работу отдела могут быть внесены чрезвычайно оперативно, «на лету»;</a:t>
          </a:r>
          <a:endParaRPr lang="ru-RU" sz="1200" dirty="0"/>
        </a:p>
      </dgm:t>
    </dgm:pt>
    <dgm:pt modelId="{0725EF80-AC0F-4577-960C-0D2BA6789C42}" type="parTrans" cxnId="{44EAFF1F-65EB-403B-9291-765BD2702055}">
      <dgm:prSet/>
      <dgm:spPr/>
      <dgm:t>
        <a:bodyPr/>
        <a:lstStyle/>
        <a:p>
          <a:endParaRPr lang="ru-RU" sz="1200"/>
        </a:p>
      </dgm:t>
    </dgm:pt>
    <dgm:pt modelId="{A7B422B0-8427-47C5-92CE-09067AF9E974}" type="sibTrans" cxnId="{44EAFF1F-65EB-403B-9291-765BD2702055}">
      <dgm:prSet/>
      <dgm:spPr/>
      <dgm:t>
        <a:bodyPr/>
        <a:lstStyle/>
        <a:p>
          <a:endParaRPr lang="ru-RU" sz="1200"/>
        </a:p>
      </dgm:t>
    </dgm:pt>
    <dgm:pt modelId="{002A92C4-4304-4ED7-BACD-881303EE600D}">
      <dgm:prSet phldrT="[Текст]" custT="1"/>
      <dgm:spPr>
        <a:gradFill flip="none" rotWithShape="0">
          <a:gsLst>
            <a:gs pos="0">
              <a:schemeClr val="accent4">
                <a:hueOff val="7484979"/>
                <a:satOff val="-41387"/>
                <a:lumOff val="-3529"/>
                <a:shade val="30000"/>
                <a:satMod val="115000"/>
              </a:schemeClr>
            </a:gs>
            <a:gs pos="50000">
              <a:schemeClr val="accent4">
                <a:hueOff val="7484979"/>
                <a:satOff val="-41387"/>
                <a:lumOff val="-3529"/>
                <a:shade val="67500"/>
                <a:satMod val="115000"/>
              </a:schemeClr>
            </a:gs>
            <a:gs pos="100000">
              <a:schemeClr val="accent4">
                <a:hueOff val="7484979"/>
                <a:satOff val="-41387"/>
                <a:lumOff val="-3529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dirty="0" smtClean="0"/>
            <a:t>Повышение эффективности продаж</a:t>
          </a:r>
          <a:endParaRPr lang="ru-RU" sz="1200" dirty="0"/>
        </a:p>
      </dgm:t>
    </dgm:pt>
    <dgm:pt modelId="{435ADE54-FB51-463B-8E57-77386BE20C74}" type="parTrans" cxnId="{630AD387-E6FF-4D38-B757-FFEE96C266FE}">
      <dgm:prSet/>
      <dgm:spPr/>
      <dgm:t>
        <a:bodyPr/>
        <a:lstStyle/>
        <a:p>
          <a:endParaRPr lang="ru-RU"/>
        </a:p>
      </dgm:t>
    </dgm:pt>
    <dgm:pt modelId="{AF6DF5A0-6723-4CF0-B012-85A83F233337}" type="sibTrans" cxnId="{630AD387-E6FF-4D38-B757-FFEE96C266FE}">
      <dgm:prSet/>
      <dgm:spPr/>
      <dgm:t>
        <a:bodyPr/>
        <a:lstStyle/>
        <a:p>
          <a:endParaRPr lang="ru-RU"/>
        </a:p>
      </dgm:t>
    </dgm:pt>
    <dgm:pt modelId="{ACEF7B25-31A5-407A-8C30-D452301FBFA6}">
      <dgm:prSet phldrT="[Текст]" custT="1"/>
      <dgm:spPr/>
      <dgm:t>
        <a:bodyPr/>
        <a:lstStyle/>
        <a:p>
          <a:r>
            <a:rPr lang="ru-RU" sz="1200" dirty="0" smtClean="0"/>
            <a:t>Использование хорошо зарекомендовавших себя приемов работы с клиентами всеми сотрудниками;</a:t>
          </a:r>
          <a:endParaRPr lang="ru-RU" sz="1200" dirty="0"/>
        </a:p>
      </dgm:t>
    </dgm:pt>
    <dgm:pt modelId="{BD4EA283-DD96-4E40-8BB0-EF980C1036C9}" type="parTrans" cxnId="{85E7F346-5950-4FBE-8548-4E34F82E5B93}">
      <dgm:prSet/>
      <dgm:spPr/>
      <dgm:t>
        <a:bodyPr/>
        <a:lstStyle/>
        <a:p>
          <a:endParaRPr lang="ru-RU"/>
        </a:p>
      </dgm:t>
    </dgm:pt>
    <dgm:pt modelId="{F0865536-7477-44EA-8111-24B949987162}" type="sibTrans" cxnId="{85E7F346-5950-4FBE-8548-4E34F82E5B93}">
      <dgm:prSet/>
      <dgm:spPr/>
      <dgm:t>
        <a:bodyPr/>
        <a:lstStyle/>
        <a:p>
          <a:endParaRPr lang="ru-RU"/>
        </a:p>
      </dgm:t>
    </dgm:pt>
    <dgm:pt modelId="{4A5FBC89-4874-46C8-89FA-050D89304F76}">
      <dgm:prSet phldrT="[Текст]" custT="1"/>
      <dgm:spPr/>
      <dgm:t>
        <a:bodyPr/>
        <a:lstStyle/>
        <a:p>
          <a:r>
            <a:rPr lang="ru-RU" sz="1200" dirty="0" smtClean="0"/>
            <a:t>Высокие стандарты обслуживания повышают объем добавочных и перекрестных продаж;</a:t>
          </a:r>
          <a:endParaRPr lang="ru-RU" sz="1200" dirty="0"/>
        </a:p>
      </dgm:t>
    </dgm:pt>
    <dgm:pt modelId="{60552B4E-A397-4AE4-8FB3-31600A7E19C5}" type="parTrans" cxnId="{029839AE-277D-4354-8E4C-0CB80859AD07}">
      <dgm:prSet/>
      <dgm:spPr/>
      <dgm:t>
        <a:bodyPr/>
        <a:lstStyle/>
        <a:p>
          <a:endParaRPr lang="ru-RU"/>
        </a:p>
      </dgm:t>
    </dgm:pt>
    <dgm:pt modelId="{10EEC444-8278-4234-AEFF-7F6C8F70EBEE}" type="sibTrans" cxnId="{029839AE-277D-4354-8E4C-0CB80859AD07}">
      <dgm:prSet/>
      <dgm:spPr/>
      <dgm:t>
        <a:bodyPr/>
        <a:lstStyle/>
        <a:p>
          <a:endParaRPr lang="ru-RU"/>
        </a:p>
      </dgm:t>
    </dgm:pt>
    <dgm:pt modelId="{566AF03B-2960-4F5E-B46D-5BCC0755B7BA}">
      <dgm:prSet phldrT="[Текст]" custT="1"/>
      <dgm:spPr/>
      <dgm:t>
        <a:bodyPr/>
        <a:lstStyle/>
        <a:p>
          <a:r>
            <a:rPr lang="ru-RU" sz="1200" dirty="0" smtClean="0"/>
            <a:t>Снижение значимости отдельного менеджера. Уход сотрудника менее болезнен для компании (его опыт уже отчасти передан другим).</a:t>
          </a:r>
          <a:endParaRPr lang="ru-RU" sz="1200" dirty="0"/>
        </a:p>
      </dgm:t>
    </dgm:pt>
    <dgm:pt modelId="{9D2FED01-4AA0-4CD9-A01B-68C2105D0C92}" type="parTrans" cxnId="{6DC5BC1B-4D69-4975-9C49-175C46CF7752}">
      <dgm:prSet/>
      <dgm:spPr/>
      <dgm:t>
        <a:bodyPr/>
        <a:lstStyle/>
        <a:p>
          <a:endParaRPr lang="ru-RU"/>
        </a:p>
      </dgm:t>
    </dgm:pt>
    <dgm:pt modelId="{6EE5E014-8B28-4866-9230-E5DBE7337FDE}" type="sibTrans" cxnId="{6DC5BC1B-4D69-4975-9C49-175C46CF7752}">
      <dgm:prSet/>
      <dgm:spPr/>
      <dgm:t>
        <a:bodyPr/>
        <a:lstStyle/>
        <a:p>
          <a:endParaRPr lang="ru-RU"/>
        </a:p>
      </dgm:t>
    </dgm:pt>
    <dgm:pt modelId="{18177787-9D0F-4EE4-9406-121DA0915F6B}">
      <dgm:prSet phldrT="[Текст]" custT="1"/>
      <dgm:spPr/>
      <dgm:t>
        <a:bodyPr/>
        <a:lstStyle/>
        <a:p>
          <a:r>
            <a:rPr lang="ru-RU" sz="1200" dirty="0" smtClean="0"/>
            <a:t>Снижение затрат на обучение нового сотрудника; рост эффективности обучения;</a:t>
          </a:r>
          <a:endParaRPr lang="ru-RU" sz="1200" dirty="0"/>
        </a:p>
      </dgm:t>
    </dgm:pt>
    <dgm:pt modelId="{1C24196C-9B0B-44EC-B154-6C4314A0BCF2}" type="parTrans" cxnId="{48E1A67B-F2B3-483A-B068-7B46808DCD07}">
      <dgm:prSet/>
      <dgm:spPr/>
      <dgm:t>
        <a:bodyPr/>
        <a:lstStyle/>
        <a:p>
          <a:endParaRPr lang="ru-RU"/>
        </a:p>
      </dgm:t>
    </dgm:pt>
    <dgm:pt modelId="{237E2F9E-53F7-4D75-81EB-8CBC467DEF4D}" type="sibTrans" cxnId="{48E1A67B-F2B3-483A-B068-7B46808DCD07}">
      <dgm:prSet/>
      <dgm:spPr/>
      <dgm:t>
        <a:bodyPr/>
        <a:lstStyle/>
        <a:p>
          <a:endParaRPr lang="ru-RU"/>
        </a:p>
      </dgm:t>
    </dgm:pt>
    <dgm:pt modelId="{B1F30617-4445-43AF-8C3C-65E92194E40A}">
      <dgm:prSet phldrT="[Текст]" custT="1"/>
      <dgm:spPr/>
      <dgm:t>
        <a:bodyPr/>
        <a:lstStyle/>
        <a:p>
          <a:r>
            <a:rPr lang="ru-RU" sz="1200" dirty="0" smtClean="0"/>
            <a:t>Сотрудники «зажаты» в рамки бизнес-процесса. В своих действиях они в первую очередь опирается на правила и регламенты, а не на собственные представления и опыт;</a:t>
          </a:r>
          <a:endParaRPr lang="ru-RU" sz="1200" dirty="0"/>
        </a:p>
      </dgm:t>
    </dgm:pt>
    <dgm:pt modelId="{F2D148FF-0E6C-4009-A7BC-B5AC1F8660B8}" type="parTrans" cxnId="{6A88B5EB-611B-4D39-9FEC-009E50230BC4}">
      <dgm:prSet/>
      <dgm:spPr/>
      <dgm:t>
        <a:bodyPr/>
        <a:lstStyle/>
        <a:p>
          <a:endParaRPr lang="ru-RU"/>
        </a:p>
      </dgm:t>
    </dgm:pt>
    <dgm:pt modelId="{54DFF17D-23C0-43F8-B398-BF74F8DB8598}" type="sibTrans" cxnId="{6A88B5EB-611B-4D39-9FEC-009E50230BC4}">
      <dgm:prSet/>
      <dgm:spPr/>
      <dgm:t>
        <a:bodyPr/>
        <a:lstStyle/>
        <a:p>
          <a:endParaRPr lang="ru-RU"/>
        </a:p>
      </dgm:t>
    </dgm:pt>
    <dgm:pt modelId="{7E8282B2-68A9-423C-9A28-EE48AE00DBAC}" type="pres">
      <dgm:prSet presAssocID="{69C1EF90-4383-48FD-A5C0-EA35F3DF74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2F489D-BDD1-43D9-AA56-CC1D92335A11}" type="pres">
      <dgm:prSet presAssocID="{72A4853A-AA4D-45DC-84B3-82AB9831018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5D164-B892-4B22-9964-1CE69BE70633}" type="pres">
      <dgm:prSet presAssocID="{72A4853A-AA4D-45DC-84B3-82AB9831018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BC3EB-1F17-4789-90D0-83D198DF40AB}" type="pres">
      <dgm:prSet presAssocID="{8D58BCBB-7EA8-4099-BA6C-DAB2C9A189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B5B8B-F88A-47F4-82BC-81DD575AB823}" type="pres">
      <dgm:prSet presAssocID="{8D58BCBB-7EA8-4099-BA6C-DAB2C9A1893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3B7E8-7779-4183-82D3-8350FEE08F9C}" type="pres">
      <dgm:prSet presAssocID="{002A92C4-4304-4ED7-BACD-881303EE60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B007E-D871-4D03-9874-129CD9393E94}" type="pres">
      <dgm:prSet presAssocID="{002A92C4-4304-4ED7-BACD-881303EE600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DEC4E-4587-4AB1-AFAD-27F95BB56DCF}" type="presOf" srcId="{72A4853A-AA4D-45DC-84B3-82AB98310189}" destId="{922F489D-BDD1-43D9-AA56-CC1D92335A11}" srcOrd="0" destOrd="0" presId="urn:microsoft.com/office/officeart/2005/8/layout/vList2"/>
    <dgm:cxn modelId="{44EAFF1F-65EB-403B-9291-765BD2702055}" srcId="{8D58BCBB-7EA8-4099-BA6C-DAB2C9A18934}" destId="{C28F2A80-7AA5-4703-B730-6A6257BB782D}" srcOrd="1" destOrd="0" parTransId="{0725EF80-AC0F-4577-960C-0D2BA6789C42}" sibTransId="{A7B422B0-8427-47C5-92CE-09067AF9E974}"/>
    <dgm:cxn modelId="{85E7F346-5950-4FBE-8548-4E34F82E5B93}" srcId="{002A92C4-4304-4ED7-BACD-881303EE600D}" destId="{ACEF7B25-31A5-407A-8C30-D452301FBFA6}" srcOrd="0" destOrd="0" parTransId="{BD4EA283-DD96-4E40-8BB0-EF980C1036C9}" sibTransId="{F0865536-7477-44EA-8111-24B949987162}"/>
    <dgm:cxn modelId="{9C5B9CB7-170F-4A55-9AE1-FB0E6DEA27A0}" srcId="{72A4853A-AA4D-45DC-84B3-82AB98310189}" destId="{99C73727-60E8-4FD6-8D24-9DD145D3B504}" srcOrd="0" destOrd="0" parTransId="{72977BC4-B1EC-409A-BC9F-0FE4FD487173}" sibTransId="{E28448D8-3144-4D16-8AE4-EB68318D1A1D}"/>
    <dgm:cxn modelId="{48E1A67B-F2B3-483A-B068-7B46808DCD07}" srcId="{8D58BCBB-7EA8-4099-BA6C-DAB2C9A18934}" destId="{18177787-9D0F-4EE4-9406-121DA0915F6B}" srcOrd="2" destOrd="0" parTransId="{1C24196C-9B0B-44EC-B154-6C4314A0BCF2}" sibTransId="{237E2F9E-53F7-4D75-81EB-8CBC467DEF4D}"/>
    <dgm:cxn modelId="{A5F59742-2C1A-4173-9825-B6B94785DBC7}" type="presOf" srcId="{69C1EF90-4383-48FD-A5C0-EA35F3DF741F}" destId="{7E8282B2-68A9-423C-9A28-EE48AE00DBAC}" srcOrd="0" destOrd="0" presId="urn:microsoft.com/office/officeart/2005/8/layout/vList2"/>
    <dgm:cxn modelId="{6453706C-A857-4990-8F6E-E6F277A46D2C}" type="presOf" srcId="{002A92C4-4304-4ED7-BACD-881303EE600D}" destId="{D493B7E8-7779-4183-82D3-8350FEE08F9C}" srcOrd="0" destOrd="0" presId="urn:microsoft.com/office/officeart/2005/8/layout/vList2"/>
    <dgm:cxn modelId="{CF526C5F-0200-4B26-BB94-81FAAFF7D6AE}" type="presOf" srcId="{566AF03B-2960-4F5E-B46D-5BCC0755B7BA}" destId="{D015D164-B892-4B22-9964-1CE69BE70633}" srcOrd="0" destOrd="1" presId="urn:microsoft.com/office/officeart/2005/8/layout/vList2"/>
    <dgm:cxn modelId="{2672685A-D1D8-4AF4-81CC-F4700FF66274}" srcId="{69C1EF90-4383-48FD-A5C0-EA35F3DF741F}" destId="{8D58BCBB-7EA8-4099-BA6C-DAB2C9A18934}" srcOrd="1" destOrd="0" parTransId="{28D93EB7-2544-438A-B8CD-16D293E596F0}" sibTransId="{D40FD741-0142-4F56-9A4A-2AA0C57449B2}"/>
    <dgm:cxn modelId="{AED83DC9-7119-4D37-869D-418EF84BC0D0}" type="presOf" srcId="{ACEF7B25-31A5-407A-8C30-D452301FBFA6}" destId="{16DB007E-D871-4D03-9874-129CD9393E94}" srcOrd="0" destOrd="0" presId="urn:microsoft.com/office/officeart/2005/8/layout/vList2"/>
    <dgm:cxn modelId="{570584AB-EA67-4CF7-BB52-BF97637F960F}" srcId="{69C1EF90-4383-48FD-A5C0-EA35F3DF741F}" destId="{72A4853A-AA4D-45DC-84B3-82AB98310189}" srcOrd="0" destOrd="0" parTransId="{5D419212-867D-4B1C-8148-CB043EDE04C4}" sibTransId="{BFEF285B-9647-465D-8F93-F2BE5E45A6CF}"/>
    <dgm:cxn modelId="{6DC5BC1B-4D69-4975-9C49-175C46CF7752}" srcId="{72A4853A-AA4D-45DC-84B3-82AB98310189}" destId="{566AF03B-2960-4F5E-B46D-5BCC0755B7BA}" srcOrd="1" destOrd="0" parTransId="{9D2FED01-4AA0-4CD9-A01B-68C2105D0C92}" sibTransId="{6EE5E014-8B28-4866-9230-E5DBE7337FDE}"/>
    <dgm:cxn modelId="{B744EBF5-07EA-4174-9D72-0214B3F6E728}" type="presOf" srcId="{99C73727-60E8-4FD6-8D24-9DD145D3B504}" destId="{D015D164-B892-4B22-9964-1CE69BE70633}" srcOrd="0" destOrd="0" presId="urn:microsoft.com/office/officeart/2005/8/layout/vList2"/>
    <dgm:cxn modelId="{36AE13B7-39D9-4D42-8917-C31DBB947390}" type="presOf" srcId="{8D58BCBB-7EA8-4099-BA6C-DAB2C9A18934}" destId="{576BC3EB-1F17-4789-90D0-83D198DF40AB}" srcOrd="0" destOrd="0" presId="urn:microsoft.com/office/officeart/2005/8/layout/vList2"/>
    <dgm:cxn modelId="{92A53A7B-7534-4C03-90FC-F3A3FA29B1B2}" type="presOf" srcId="{18177787-9D0F-4EE4-9406-121DA0915F6B}" destId="{C9CB5B8B-F88A-47F4-82BC-81DD575AB823}" srcOrd="0" destOrd="2" presId="urn:microsoft.com/office/officeart/2005/8/layout/vList2"/>
    <dgm:cxn modelId="{ED35CFDB-15D2-43D9-A058-2D2087BA4BCB}" type="presOf" srcId="{C28F2A80-7AA5-4703-B730-6A6257BB782D}" destId="{C9CB5B8B-F88A-47F4-82BC-81DD575AB823}" srcOrd="0" destOrd="1" presId="urn:microsoft.com/office/officeart/2005/8/layout/vList2"/>
    <dgm:cxn modelId="{029839AE-277D-4354-8E4C-0CB80859AD07}" srcId="{002A92C4-4304-4ED7-BACD-881303EE600D}" destId="{4A5FBC89-4874-46C8-89FA-050D89304F76}" srcOrd="1" destOrd="0" parTransId="{60552B4E-A397-4AE4-8FB3-31600A7E19C5}" sibTransId="{10EEC444-8278-4234-AEFF-7F6C8F70EBEE}"/>
    <dgm:cxn modelId="{341402FE-D6FC-4D0E-A289-AE4C575C9F0D}" type="presOf" srcId="{4A5FBC89-4874-46C8-89FA-050D89304F76}" destId="{16DB007E-D871-4D03-9874-129CD9393E94}" srcOrd="0" destOrd="1" presId="urn:microsoft.com/office/officeart/2005/8/layout/vList2"/>
    <dgm:cxn modelId="{630AD387-E6FF-4D38-B757-FFEE96C266FE}" srcId="{69C1EF90-4383-48FD-A5C0-EA35F3DF741F}" destId="{002A92C4-4304-4ED7-BACD-881303EE600D}" srcOrd="2" destOrd="0" parTransId="{435ADE54-FB51-463B-8E57-77386BE20C74}" sibTransId="{AF6DF5A0-6723-4CF0-B012-85A83F233337}"/>
    <dgm:cxn modelId="{A8547339-39B5-4D39-B578-9C38549D9EEE}" type="presOf" srcId="{B1F30617-4445-43AF-8C3C-65E92194E40A}" destId="{C9CB5B8B-F88A-47F4-82BC-81DD575AB823}" srcOrd="0" destOrd="0" presId="urn:microsoft.com/office/officeart/2005/8/layout/vList2"/>
    <dgm:cxn modelId="{6A88B5EB-611B-4D39-9FEC-009E50230BC4}" srcId="{8D58BCBB-7EA8-4099-BA6C-DAB2C9A18934}" destId="{B1F30617-4445-43AF-8C3C-65E92194E40A}" srcOrd="0" destOrd="0" parTransId="{F2D148FF-0E6C-4009-A7BC-B5AC1F8660B8}" sibTransId="{54DFF17D-23C0-43F8-B398-BF74F8DB8598}"/>
    <dgm:cxn modelId="{9EDE1422-52B6-4EDA-9A00-D8B84A018BD7}" type="presParOf" srcId="{7E8282B2-68A9-423C-9A28-EE48AE00DBAC}" destId="{922F489D-BDD1-43D9-AA56-CC1D92335A11}" srcOrd="0" destOrd="0" presId="urn:microsoft.com/office/officeart/2005/8/layout/vList2"/>
    <dgm:cxn modelId="{32CB7CC1-AEB6-4322-9F2B-FE7C3D1E65A5}" type="presParOf" srcId="{7E8282B2-68A9-423C-9A28-EE48AE00DBAC}" destId="{D015D164-B892-4B22-9964-1CE69BE70633}" srcOrd="1" destOrd="0" presId="urn:microsoft.com/office/officeart/2005/8/layout/vList2"/>
    <dgm:cxn modelId="{8F06BCC5-2D9E-42FF-A99D-7CB040C2AECC}" type="presParOf" srcId="{7E8282B2-68A9-423C-9A28-EE48AE00DBAC}" destId="{576BC3EB-1F17-4789-90D0-83D198DF40AB}" srcOrd="2" destOrd="0" presId="urn:microsoft.com/office/officeart/2005/8/layout/vList2"/>
    <dgm:cxn modelId="{BC6B71A0-34FC-4F2A-B423-8D1010CC1B0A}" type="presParOf" srcId="{7E8282B2-68A9-423C-9A28-EE48AE00DBAC}" destId="{C9CB5B8B-F88A-47F4-82BC-81DD575AB823}" srcOrd="3" destOrd="0" presId="urn:microsoft.com/office/officeart/2005/8/layout/vList2"/>
    <dgm:cxn modelId="{565CE386-8D33-42FF-901E-9A3CDED577EB}" type="presParOf" srcId="{7E8282B2-68A9-423C-9A28-EE48AE00DBAC}" destId="{D493B7E8-7779-4183-82D3-8350FEE08F9C}" srcOrd="4" destOrd="0" presId="urn:microsoft.com/office/officeart/2005/8/layout/vList2"/>
    <dgm:cxn modelId="{EE08D5A8-CB64-4525-895E-DA1115208278}" type="presParOf" srcId="{7E8282B2-68A9-423C-9A28-EE48AE00DBAC}" destId="{16DB007E-D871-4D03-9874-129CD9393E94}" srcOrd="5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B312B62-31DD-427D-9CB8-9512521FC1AF}" type="doc">
      <dgm:prSet loTypeId="urn:microsoft.com/office/officeart/2005/8/layout/process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7C384C0-E4CA-40C0-9A6B-F72360E05A3E}">
      <dgm:prSet phldrT="[Текст]" custT="1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300" dirty="0" smtClean="0"/>
            <a:t>Обследование предприятия</a:t>
          </a:r>
          <a:endParaRPr lang="ru-RU" sz="1300" dirty="0"/>
        </a:p>
      </dgm:t>
    </dgm:pt>
    <dgm:pt modelId="{D2791420-AF36-4880-8854-846C15E4D0C4}" type="parTrans" cxnId="{4305544C-C853-4737-9F7D-AABF07747FCA}">
      <dgm:prSet/>
      <dgm:spPr/>
      <dgm:t>
        <a:bodyPr/>
        <a:lstStyle/>
        <a:p>
          <a:endParaRPr lang="ru-RU" sz="1300"/>
        </a:p>
      </dgm:t>
    </dgm:pt>
    <dgm:pt modelId="{2CD7E271-0CE7-49EC-BA8C-F061CAAE45BE}" type="sibTrans" cxnId="{4305544C-C853-4737-9F7D-AABF07747FCA}">
      <dgm:prSet custT="1"/>
      <dgm:spPr/>
      <dgm:t>
        <a:bodyPr/>
        <a:lstStyle/>
        <a:p>
          <a:endParaRPr lang="ru-RU" sz="1300"/>
        </a:p>
      </dgm:t>
    </dgm:pt>
    <dgm:pt modelId="{AE375DAB-C3BB-4BD0-BC42-B66289C15CB5}">
      <dgm:prSet phldrT="[Текст]" custT="1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300" dirty="0" smtClean="0"/>
            <a:t>Адаптация методики </a:t>
          </a:r>
          <a:br>
            <a:rPr lang="ru-RU" sz="1300" dirty="0" smtClean="0"/>
          </a:br>
          <a:r>
            <a:rPr lang="ru-RU" sz="1300" dirty="0" smtClean="0"/>
            <a:t>под клиента</a:t>
          </a:r>
          <a:endParaRPr lang="ru-RU" sz="1300" dirty="0"/>
        </a:p>
      </dgm:t>
    </dgm:pt>
    <dgm:pt modelId="{FB055DDA-9DBD-4135-BEBB-AE808A0A354F}" type="parTrans" cxnId="{19CB2457-F439-4F6E-8533-52E9788AFB7A}">
      <dgm:prSet/>
      <dgm:spPr/>
      <dgm:t>
        <a:bodyPr/>
        <a:lstStyle/>
        <a:p>
          <a:endParaRPr lang="ru-RU" sz="1300"/>
        </a:p>
      </dgm:t>
    </dgm:pt>
    <dgm:pt modelId="{A0626AD0-56E9-4533-B235-0839375EADC6}" type="sibTrans" cxnId="{19CB2457-F439-4F6E-8533-52E9788AFB7A}">
      <dgm:prSet custT="1"/>
      <dgm:spPr/>
      <dgm:t>
        <a:bodyPr/>
        <a:lstStyle/>
        <a:p>
          <a:endParaRPr lang="ru-RU" sz="1300"/>
        </a:p>
      </dgm:t>
    </dgm:pt>
    <dgm:pt modelId="{E1FC1B21-FF15-4A23-B5E9-EC710EEA47AE}">
      <dgm:prSet phldrT="[Текст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300" dirty="0" smtClean="0"/>
            <a:t>Настройка программного обеспечения</a:t>
          </a:r>
          <a:endParaRPr lang="ru-RU" sz="1300" dirty="0"/>
        </a:p>
      </dgm:t>
    </dgm:pt>
    <dgm:pt modelId="{5282EB04-A580-4E64-A20C-90F7BD09E33B}" type="parTrans" cxnId="{1F128A7C-DD6A-44C9-86D0-27E074E5049D}">
      <dgm:prSet/>
      <dgm:spPr/>
      <dgm:t>
        <a:bodyPr/>
        <a:lstStyle/>
        <a:p>
          <a:endParaRPr lang="ru-RU" sz="1300"/>
        </a:p>
      </dgm:t>
    </dgm:pt>
    <dgm:pt modelId="{987639E2-6768-4D65-B1A6-9027291677FE}" type="sibTrans" cxnId="{1F128A7C-DD6A-44C9-86D0-27E074E5049D}">
      <dgm:prSet custT="1"/>
      <dgm:spPr/>
      <dgm:t>
        <a:bodyPr/>
        <a:lstStyle/>
        <a:p>
          <a:endParaRPr lang="ru-RU" sz="1300"/>
        </a:p>
      </dgm:t>
    </dgm:pt>
    <dgm:pt modelId="{04E9C88D-939F-450D-8D93-FCFCF3DA4395}">
      <dgm:prSet phldrT="[Текст]" custT="1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300" dirty="0" smtClean="0"/>
            <a:t>Установка ПО, </a:t>
          </a:r>
          <a:br>
            <a:rPr lang="ru-RU" sz="1300" dirty="0" smtClean="0"/>
          </a:br>
          <a:r>
            <a:rPr lang="ru-RU" sz="1300" dirty="0" smtClean="0"/>
            <a:t>ввод в эксплуатацию</a:t>
          </a:r>
          <a:endParaRPr lang="ru-RU" sz="1300" dirty="0"/>
        </a:p>
      </dgm:t>
    </dgm:pt>
    <dgm:pt modelId="{4A29A4BF-7A6D-4624-A137-4C65B5EAE99F}" type="parTrans" cxnId="{F7521E95-EA87-428B-BFA7-92D4185D1B0D}">
      <dgm:prSet/>
      <dgm:spPr/>
      <dgm:t>
        <a:bodyPr/>
        <a:lstStyle/>
        <a:p>
          <a:endParaRPr lang="ru-RU" sz="1300"/>
        </a:p>
      </dgm:t>
    </dgm:pt>
    <dgm:pt modelId="{0B81EF75-8AE5-464E-B301-B89CAF8AF757}" type="sibTrans" cxnId="{F7521E95-EA87-428B-BFA7-92D4185D1B0D}">
      <dgm:prSet custT="1"/>
      <dgm:spPr/>
      <dgm:t>
        <a:bodyPr/>
        <a:lstStyle/>
        <a:p>
          <a:endParaRPr lang="ru-RU" sz="1300"/>
        </a:p>
      </dgm:t>
    </dgm:pt>
    <dgm:pt modelId="{D1532086-11FE-4402-85DB-9A4AE88CDCD0}">
      <dgm:prSet phldrT="[Текст]" custT="1"/>
      <dgm:spPr>
        <a:gradFill flip="none" rotWithShape="0">
          <a:gsLst>
            <a:gs pos="0">
              <a:schemeClr val="accent6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6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300" dirty="0" smtClean="0"/>
            <a:t>Обучение сотрудников и опытная эксплуатация</a:t>
          </a:r>
          <a:endParaRPr lang="ru-RU" sz="1300" dirty="0"/>
        </a:p>
      </dgm:t>
    </dgm:pt>
    <dgm:pt modelId="{3FF0512B-4F1B-4614-99CA-B0FAA787BDAA}" type="parTrans" cxnId="{2303D1D1-74F0-47B4-9A78-B35D09ECE4B6}">
      <dgm:prSet/>
      <dgm:spPr/>
      <dgm:t>
        <a:bodyPr/>
        <a:lstStyle/>
        <a:p>
          <a:endParaRPr lang="ru-RU" sz="1300"/>
        </a:p>
      </dgm:t>
    </dgm:pt>
    <dgm:pt modelId="{7CAB0587-531D-48BC-8E86-26A055CD886E}" type="sibTrans" cxnId="{2303D1D1-74F0-47B4-9A78-B35D09ECE4B6}">
      <dgm:prSet custT="1"/>
      <dgm:spPr/>
      <dgm:t>
        <a:bodyPr/>
        <a:lstStyle/>
        <a:p>
          <a:endParaRPr lang="ru-RU" sz="1300"/>
        </a:p>
      </dgm:t>
    </dgm:pt>
    <dgm:pt modelId="{39D5AD22-A847-43AD-ACC8-EC9E35325078}">
      <dgm:prSet phldrT="[Текст]" custT="1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300" dirty="0" smtClean="0"/>
            <a:t>Сопровождение</a:t>
          </a:r>
          <a:endParaRPr lang="ru-RU" sz="1300" dirty="0"/>
        </a:p>
      </dgm:t>
    </dgm:pt>
    <dgm:pt modelId="{4E87AAFA-A9FA-4ED0-BCC0-C3E7A1484422}" type="parTrans" cxnId="{EDB8BA6D-A669-4A53-AE06-3DC3EFEA41FD}">
      <dgm:prSet/>
      <dgm:spPr/>
      <dgm:t>
        <a:bodyPr/>
        <a:lstStyle/>
        <a:p>
          <a:endParaRPr lang="ru-RU" sz="1300"/>
        </a:p>
      </dgm:t>
    </dgm:pt>
    <dgm:pt modelId="{1B70ECD3-CEE8-4F43-8F8A-429FE690A55A}" type="sibTrans" cxnId="{EDB8BA6D-A669-4A53-AE06-3DC3EFEA41FD}">
      <dgm:prSet/>
      <dgm:spPr/>
      <dgm:t>
        <a:bodyPr/>
        <a:lstStyle/>
        <a:p>
          <a:endParaRPr lang="ru-RU" sz="1300"/>
        </a:p>
      </dgm:t>
    </dgm:pt>
    <dgm:pt modelId="{6A2CA560-B012-410F-B231-3E7C52CE3248}" type="pres">
      <dgm:prSet presAssocID="{BB312B62-31DD-427D-9CB8-9512521FC1A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8BA3CA-C456-4D3F-8A4A-CB7E771A9C8A}" type="pres">
      <dgm:prSet presAssocID="{07C384C0-E4CA-40C0-9A6B-F72360E05A3E}" presName="node" presStyleLbl="node1" presStyleIdx="0" presStyleCnt="6" custScaleX="113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35998-DAB0-41C0-9D7F-B9F98DB7434E}" type="pres">
      <dgm:prSet presAssocID="{2CD7E271-0CE7-49EC-BA8C-F061CAAE45BE}" presName="sibTrans" presStyleLbl="sibTrans2D1" presStyleIdx="0" presStyleCnt="5" custScaleX="113695"/>
      <dgm:spPr/>
      <dgm:t>
        <a:bodyPr/>
        <a:lstStyle/>
        <a:p>
          <a:endParaRPr lang="ru-RU"/>
        </a:p>
      </dgm:t>
    </dgm:pt>
    <dgm:pt modelId="{CFCD3A8E-1A00-40A8-8F9C-7C80801AB799}" type="pres">
      <dgm:prSet presAssocID="{2CD7E271-0CE7-49EC-BA8C-F061CAAE45B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8768455-DB59-41D5-BDF3-658029219702}" type="pres">
      <dgm:prSet presAssocID="{AE375DAB-C3BB-4BD0-BC42-B66289C15CB5}" presName="node" presStyleLbl="node1" presStyleIdx="1" presStyleCnt="6" custScaleX="113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2EDCE-26EB-42A8-8FDF-91592A4E349F}" type="pres">
      <dgm:prSet presAssocID="{A0626AD0-56E9-4533-B235-0839375EADC6}" presName="sibTrans" presStyleLbl="sibTrans2D1" presStyleIdx="1" presStyleCnt="5" custScaleX="113695"/>
      <dgm:spPr/>
      <dgm:t>
        <a:bodyPr/>
        <a:lstStyle/>
        <a:p>
          <a:endParaRPr lang="ru-RU"/>
        </a:p>
      </dgm:t>
    </dgm:pt>
    <dgm:pt modelId="{6FE8B247-6CA7-4841-B399-92422B569D9C}" type="pres">
      <dgm:prSet presAssocID="{A0626AD0-56E9-4533-B235-0839375EADC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2ACF28A-00AF-457B-9556-F7D3078F07CA}" type="pres">
      <dgm:prSet presAssocID="{E1FC1B21-FF15-4A23-B5E9-EC710EEA47AE}" presName="node" presStyleLbl="node1" presStyleIdx="2" presStyleCnt="6" custScaleX="113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AF7E9-0F41-4A56-9330-0F7728125B46}" type="pres">
      <dgm:prSet presAssocID="{987639E2-6768-4D65-B1A6-9027291677FE}" presName="sibTrans" presStyleLbl="sibTrans2D1" presStyleIdx="2" presStyleCnt="5" custScaleX="113695"/>
      <dgm:spPr/>
      <dgm:t>
        <a:bodyPr/>
        <a:lstStyle/>
        <a:p>
          <a:endParaRPr lang="ru-RU"/>
        </a:p>
      </dgm:t>
    </dgm:pt>
    <dgm:pt modelId="{C980DE68-4B94-41E5-9ED0-342F9ABA0709}" type="pres">
      <dgm:prSet presAssocID="{987639E2-6768-4D65-B1A6-9027291677F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D589FA4-9988-4609-96FD-FB4C69D79818}" type="pres">
      <dgm:prSet presAssocID="{04E9C88D-939F-450D-8D93-FCFCF3DA4395}" presName="node" presStyleLbl="node1" presStyleIdx="3" presStyleCnt="6" custScaleX="113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A37AE-E8A0-4E9A-BC2C-8546933A8B95}" type="pres">
      <dgm:prSet presAssocID="{0B81EF75-8AE5-464E-B301-B89CAF8AF757}" presName="sibTrans" presStyleLbl="sibTrans2D1" presStyleIdx="3" presStyleCnt="5" custScaleX="113695"/>
      <dgm:spPr/>
      <dgm:t>
        <a:bodyPr/>
        <a:lstStyle/>
        <a:p>
          <a:endParaRPr lang="ru-RU"/>
        </a:p>
      </dgm:t>
    </dgm:pt>
    <dgm:pt modelId="{85858A0F-1C1F-4FBE-9CBE-9DEE1E7FB40F}" type="pres">
      <dgm:prSet presAssocID="{0B81EF75-8AE5-464E-B301-B89CAF8AF75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41FAE16-F126-4758-BC2C-613F0C4D4D77}" type="pres">
      <dgm:prSet presAssocID="{D1532086-11FE-4402-85DB-9A4AE88CDCD0}" presName="node" presStyleLbl="node1" presStyleIdx="4" presStyleCnt="6" custScaleX="113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68D91-1CC6-4DDD-824D-BC01A2BBD307}" type="pres">
      <dgm:prSet presAssocID="{7CAB0587-531D-48BC-8E86-26A055CD886E}" presName="sibTrans" presStyleLbl="sibTrans2D1" presStyleIdx="4" presStyleCnt="5" custScaleX="113695"/>
      <dgm:spPr/>
      <dgm:t>
        <a:bodyPr/>
        <a:lstStyle/>
        <a:p>
          <a:endParaRPr lang="ru-RU"/>
        </a:p>
      </dgm:t>
    </dgm:pt>
    <dgm:pt modelId="{2624CEAF-C4A3-4C00-9E9D-7A2DFC4CCB49}" type="pres">
      <dgm:prSet presAssocID="{7CAB0587-531D-48BC-8E86-26A055CD886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CAFF9537-75C8-4EE8-859E-32F1574793C8}" type="pres">
      <dgm:prSet presAssocID="{39D5AD22-A847-43AD-ACC8-EC9E35325078}" presName="node" presStyleLbl="node1" presStyleIdx="5" presStyleCnt="6" custScaleX="113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61F136-FFDA-449F-A73C-F4F08A9D383A}" type="presOf" srcId="{AE375DAB-C3BB-4BD0-BC42-B66289C15CB5}" destId="{28768455-DB59-41D5-BDF3-658029219702}" srcOrd="0" destOrd="0" presId="urn:microsoft.com/office/officeart/2005/8/layout/process2"/>
    <dgm:cxn modelId="{F7521E95-EA87-428B-BFA7-92D4185D1B0D}" srcId="{BB312B62-31DD-427D-9CB8-9512521FC1AF}" destId="{04E9C88D-939F-450D-8D93-FCFCF3DA4395}" srcOrd="3" destOrd="0" parTransId="{4A29A4BF-7A6D-4624-A137-4C65B5EAE99F}" sibTransId="{0B81EF75-8AE5-464E-B301-B89CAF8AF757}"/>
    <dgm:cxn modelId="{4DF3BA3E-3778-4A3D-AE24-4303B5DC9B57}" type="presOf" srcId="{0B81EF75-8AE5-464E-B301-B89CAF8AF757}" destId="{85858A0F-1C1F-4FBE-9CBE-9DEE1E7FB40F}" srcOrd="1" destOrd="0" presId="urn:microsoft.com/office/officeart/2005/8/layout/process2"/>
    <dgm:cxn modelId="{1F128A7C-DD6A-44C9-86D0-27E074E5049D}" srcId="{BB312B62-31DD-427D-9CB8-9512521FC1AF}" destId="{E1FC1B21-FF15-4A23-B5E9-EC710EEA47AE}" srcOrd="2" destOrd="0" parTransId="{5282EB04-A580-4E64-A20C-90F7BD09E33B}" sibTransId="{987639E2-6768-4D65-B1A6-9027291677FE}"/>
    <dgm:cxn modelId="{2E20B617-09CB-4E1B-AF82-1302B34C3E45}" type="presOf" srcId="{987639E2-6768-4D65-B1A6-9027291677FE}" destId="{C980DE68-4B94-41E5-9ED0-342F9ABA0709}" srcOrd="1" destOrd="0" presId="urn:microsoft.com/office/officeart/2005/8/layout/process2"/>
    <dgm:cxn modelId="{8535CEC4-0DA5-4EE6-B373-4A868F384C99}" type="presOf" srcId="{A0626AD0-56E9-4533-B235-0839375EADC6}" destId="{6FE8B247-6CA7-4841-B399-92422B569D9C}" srcOrd="1" destOrd="0" presId="urn:microsoft.com/office/officeart/2005/8/layout/process2"/>
    <dgm:cxn modelId="{04D5A7C4-5E9F-4D00-905D-F07FDBBFFD63}" type="presOf" srcId="{39D5AD22-A847-43AD-ACC8-EC9E35325078}" destId="{CAFF9537-75C8-4EE8-859E-32F1574793C8}" srcOrd="0" destOrd="0" presId="urn:microsoft.com/office/officeart/2005/8/layout/process2"/>
    <dgm:cxn modelId="{687DE64B-9579-4768-86FE-EE86983C080F}" type="presOf" srcId="{D1532086-11FE-4402-85DB-9A4AE88CDCD0}" destId="{B41FAE16-F126-4758-BC2C-613F0C4D4D77}" srcOrd="0" destOrd="0" presId="urn:microsoft.com/office/officeart/2005/8/layout/process2"/>
    <dgm:cxn modelId="{4305544C-C853-4737-9F7D-AABF07747FCA}" srcId="{BB312B62-31DD-427D-9CB8-9512521FC1AF}" destId="{07C384C0-E4CA-40C0-9A6B-F72360E05A3E}" srcOrd="0" destOrd="0" parTransId="{D2791420-AF36-4880-8854-846C15E4D0C4}" sibTransId="{2CD7E271-0CE7-49EC-BA8C-F061CAAE45BE}"/>
    <dgm:cxn modelId="{C6AAF552-CCA1-4614-B25A-2AC1D80FAC23}" type="presOf" srcId="{A0626AD0-56E9-4533-B235-0839375EADC6}" destId="{3CA2EDCE-26EB-42A8-8FDF-91592A4E349F}" srcOrd="0" destOrd="0" presId="urn:microsoft.com/office/officeart/2005/8/layout/process2"/>
    <dgm:cxn modelId="{39A129F8-20C1-494A-B141-0F41AC741050}" type="presOf" srcId="{2CD7E271-0CE7-49EC-BA8C-F061CAAE45BE}" destId="{CFCD3A8E-1A00-40A8-8F9C-7C80801AB799}" srcOrd="1" destOrd="0" presId="urn:microsoft.com/office/officeart/2005/8/layout/process2"/>
    <dgm:cxn modelId="{2303D1D1-74F0-47B4-9A78-B35D09ECE4B6}" srcId="{BB312B62-31DD-427D-9CB8-9512521FC1AF}" destId="{D1532086-11FE-4402-85DB-9A4AE88CDCD0}" srcOrd="4" destOrd="0" parTransId="{3FF0512B-4F1B-4614-99CA-B0FAA787BDAA}" sibTransId="{7CAB0587-531D-48BC-8E86-26A055CD886E}"/>
    <dgm:cxn modelId="{74383808-5D92-48ED-972F-57C47E049F2B}" type="presOf" srcId="{BB312B62-31DD-427D-9CB8-9512521FC1AF}" destId="{6A2CA560-B012-410F-B231-3E7C52CE3248}" srcOrd="0" destOrd="0" presId="urn:microsoft.com/office/officeart/2005/8/layout/process2"/>
    <dgm:cxn modelId="{8AFA95C5-EA1F-4794-A1B7-0B23622C1A99}" type="presOf" srcId="{E1FC1B21-FF15-4A23-B5E9-EC710EEA47AE}" destId="{22ACF28A-00AF-457B-9556-F7D3078F07CA}" srcOrd="0" destOrd="0" presId="urn:microsoft.com/office/officeart/2005/8/layout/process2"/>
    <dgm:cxn modelId="{3EAD7B4C-2902-48A8-9F70-1EB6EA89B8B8}" type="presOf" srcId="{7CAB0587-531D-48BC-8E86-26A055CD886E}" destId="{FD668D91-1CC6-4DDD-824D-BC01A2BBD307}" srcOrd="0" destOrd="0" presId="urn:microsoft.com/office/officeart/2005/8/layout/process2"/>
    <dgm:cxn modelId="{CF19EBA4-9665-4C58-B284-43D89E65198A}" type="presOf" srcId="{2CD7E271-0CE7-49EC-BA8C-F061CAAE45BE}" destId="{D4635998-DAB0-41C0-9D7F-B9F98DB7434E}" srcOrd="0" destOrd="0" presId="urn:microsoft.com/office/officeart/2005/8/layout/process2"/>
    <dgm:cxn modelId="{4B58D0BA-E01A-4CAB-A443-1C3181E4FBF1}" type="presOf" srcId="{04E9C88D-939F-450D-8D93-FCFCF3DA4395}" destId="{1D589FA4-9988-4609-96FD-FB4C69D79818}" srcOrd="0" destOrd="0" presId="urn:microsoft.com/office/officeart/2005/8/layout/process2"/>
    <dgm:cxn modelId="{19CB2457-F439-4F6E-8533-52E9788AFB7A}" srcId="{BB312B62-31DD-427D-9CB8-9512521FC1AF}" destId="{AE375DAB-C3BB-4BD0-BC42-B66289C15CB5}" srcOrd="1" destOrd="0" parTransId="{FB055DDA-9DBD-4135-BEBB-AE808A0A354F}" sibTransId="{A0626AD0-56E9-4533-B235-0839375EADC6}"/>
    <dgm:cxn modelId="{05CF8604-A937-4073-AA38-2D0BEF8A656A}" type="presOf" srcId="{987639E2-6768-4D65-B1A6-9027291677FE}" destId="{290AF7E9-0F41-4A56-9330-0F7728125B46}" srcOrd="0" destOrd="0" presId="urn:microsoft.com/office/officeart/2005/8/layout/process2"/>
    <dgm:cxn modelId="{1F05902E-2BF9-49ED-9280-6055A499A368}" type="presOf" srcId="{7CAB0587-531D-48BC-8E86-26A055CD886E}" destId="{2624CEAF-C4A3-4C00-9E9D-7A2DFC4CCB49}" srcOrd="1" destOrd="0" presId="urn:microsoft.com/office/officeart/2005/8/layout/process2"/>
    <dgm:cxn modelId="{83F96481-870F-40C1-9E51-0017AC430B84}" type="presOf" srcId="{0B81EF75-8AE5-464E-B301-B89CAF8AF757}" destId="{A15A37AE-E8A0-4E9A-BC2C-8546933A8B95}" srcOrd="0" destOrd="0" presId="urn:microsoft.com/office/officeart/2005/8/layout/process2"/>
    <dgm:cxn modelId="{CBDF3614-5942-4B53-B625-0BED64249DE3}" type="presOf" srcId="{07C384C0-E4CA-40C0-9A6B-F72360E05A3E}" destId="{0E8BA3CA-C456-4D3F-8A4A-CB7E771A9C8A}" srcOrd="0" destOrd="0" presId="urn:microsoft.com/office/officeart/2005/8/layout/process2"/>
    <dgm:cxn modelId="{EDB8BA6D-A669-4A53-AE06-3DC3EFEA41FD}" srcId="{BB312B62-31DD-427D-9CB8-9512521FC1AF}" destId="{39D5AD22-A847-43AD-ACC8-EC9E35325078}" srcOrd="5" destOrd="0" parTransId="{4E87AAFA-A9FA-4ED0-BCC0-C3E7A1484422}" sibTransId="{1B70ECD3-CEE8-4F43-8F8A-429FE690A55A}"/>
    <dgm:cxn modelId="{CF6FA841-6351-425E-B2CA-540A3F2F265A}" type="presParOf" srcId="{6A2CA560-B012-410F-B231-3E7C52CE3248}" destId="{0E8BA3CA-C456-4D3F-8A4A-CB7E771A9C8A}" srcOrd="0" destOrd="0" presId="urn:microsoft.com/office/officeart/2005/8/layout/process2"/>
    <dgm:cxn modelId="{3C6CBFED-239D-4583-B4BA-391EDA62A9C4}" type="presParOf" srcId="{6A2CA560-B012-410F-B231-3E7C52CE3248}" destId="{D4635998-DAB0-41C0-9D7F-B9F98DB7434E}" srcOrd="1" destOrd="0" presId="urn:microsoft.com/office/officeart/2005/8/layout/process2"/>
    <dgm:cxn modelId="{9D5887D6-4ED7-4AB2-9EBA-0B7A775E0243}" type="presParOf" srcId="{D4635998-DAB0-41C0-9D7F-B9F98DB7434E}" destId="{CFCD3A8E-1A00-40A8-8F9C-7C80801AB799}" srcOrd="0" destOrd="0" presId="urn:microsoft.com/office/officeart/2005/8/layout/process2"/>
    <dgm:cxn modelId="{336E6204-5DA9-40CB-A0B5-7C2EE9EA9CAD}" type="presParOf" srcId="{6A2CA560-B012-410F-B231-3E7C52CE3248}" destId="{28768455-DB59-41D5-BDF3-658029219702}" srcOrd="2" destOrd="0" presId="urn:microsoft.com/office/officeart/2005/8/layout/process2"/>
    <dgm:cxn modelId="{0F186C84-D285-4BB4-B212-941177213BF7}" type="presParOf" srcId="{6A2CA560-B012-410F-B231-3E7C52CE3248}" destId="{3CA2EDCE-26EB-42A8-8FDF-91592A4E349F}" srcOrd="3" destOrd="0" presId="urn:microsoft.com/office/officeart/2005/8/layout/process2"/>
    <dgm:cxn modelId="{7DCC1220-6391-43C3-82A2-55451B9ECC4C}" type="presParOf" srcId="{3CA2EDCE-26EB-42A8-8FDF-91592A4E349F}" destId="{6FE8B247-6CA7-4841-B399-92422B569D9C}" srcOrd="0" destOrd="0" presId="urn:microsoft.com/office/officeart/2005/8/layout/process2"/>
    <dgm:cxn modelId="{AD67E04F-AB90-43F3-86FB-290FF27CEA49}" type="presParOf" srcId="{6A2CA560-B012-410F-B231-3E7C52CE3248}" destId="{22ACF28A-00AF-457B-9556-F7D3078F07CA}" srcOrd="4" destOrd="0" presId="urn:microsoft.com/office/officeart/2005/8/layout/process2"/>
    <dgm:cxn modelId="{6475E635-E5AD-4D44-AC8C-C1465FA31644}" type="presParOf" srcId="{6A2CA560-B012-410F-B231-3E7C52CE3248}" destId="{290AF7E9-0F41-4A56-9330-0F7728125B46}" srcOrd="5" destOrd="0" presId="urn:microsoft.com/office/officeart/2005/8/layout/process2"/>
    <dgm:cxn modelId="{98677543-BFD8-4374-842F-E55AEEC3D556}" type="presParOf" srcId="{290AF7E9-0F41-4A56-9330-0F7728125B46}" destId="{C980DE68-4B94-41E5-9ED0-342F9ABA0709}" srcOrd="0" destOrd="0" presId="urn:microsoft.com/office/officeart/2005/8/layout/process2"/>
    <dgm:cxn modelId="{323AFB13-B8FC-496E-9095-A012211F9D4E}" type="presParOf" srcId="{6A2CA560-B012-410F-B231-3E7C52CE3248}" destId="{1D589FA4-9988-4609-96FD-FB4C69D79818}" srcOrd="6" destOrd="0" presId="urn:microsoft.com/office/officeart/2005/8/layout/process2"/>
    <dgm:cxn modelId="{5461A008-DFD8-40B7-932B-8B56E6E94D02}" type="presParOf" srcId="{6A2CA560-B012-410F-B231-3E7C52CE3248}" destId="{A15A37AE-E8A0-4E9A-BC2C-8546933A8B95}" srcOrd="7" destOrd="0" presId="urn:microsoft.com/office/officeart/2005/8/layout/process2"/>
    <dgm:cxn modelId="{E1AC7F62-A5FC-4323-9751-A34F191C6987}" type="presParOf" srcId="{A15A37AE-E8A0-4E9A-BC2C-8546933A8B95}" destId="{85858A0F-1C1F-4FBE-9CBE-9DEE1E7FB40F}" srcOrd="0" destOrd="0" presId="urn:microsoft.com/office/officeart/2005/8/layout/process2"/>
    <dgm:cxn modelId="{1F7500A0-6578-4D75-BA06-27665433008E}" type="presParOf" srcId="{6A2CA560-B012-410F-B231-3E7C52CE3248}" destId="{B41FAE16-F126-4758-BC2C-613F0C4D4D77}" srcOrd="8" destOrd="0" presId="urn:microsoft.com/office/officeart/2005/8/layout/process2"/>
    <dgm:cxn modelId="{5EB75016-AFDC-4871-831F-5BBE2CA46287}" type="presParOf" srcId="{6A2CA560-B012-410F-B231-3E7C52CE3248}" destId="{FD668D91-1CC6-4DDD-824D-BC01A2BBD307}" srcOrd="9" destOrd="0" presId="urn:microsoft.com/office/officeart/2005/8/layout/process2"/>
    <dgm:cxn modelId="{A2FD71B0-0713-4D18-BAB4-82D7267CA7E9}" type="presParOf" srcId="{FD668D91-1CC6-4DDD-824D-BC01A2BBD307}" destId="{2624CEAF-C4A3-4C00-9E9D-7A2DFC4CCB49}" srcOrd="0" destOrd="0" presId="urn:microsoft.com/office/officeart/2005/8/layout/process2"/>
    <dgm:cxn modelId="{314C6FE0-4EDB-49AB-A389-7C0DA92BFA65}" type="presParOf" srcId="{6A2CA560-B012-410F-B231-3E7C52CE3248}" destId="{CAFF9537-75C8-4EE8-859E-32F1574793C8}" srcOrd="10" destOrd="0" presId="urn:microsoft.com/office/officeart/2005/8/layout/process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AB61094-98CC-4875-834E-B36D6C2096D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93C4A4-99AE-4B6F-A46C-1642F6E3ACF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Нет!</a:t>
          </a:r>
          <a:endParaRPr lang="ru-RU" dirty="0"/>
        </a:p>
      </dgm:t>
    </dgm:pt>
    <dgm:pt modelId="{213706A1-EEE4-4218-86D4-88EA4C803D88}" type="parTrans" cxnId="{91576B39-8009-451B-A689-59C41F89A6AC}">
      <dgm:prSet/>
      <dgm:spPr/>
      <dgm:t>
        <a:bodyPr/>
        <a:lstStyle/>
        <a:p>
          <a:endParaRPr lang="ru-RU"/>
        </a:p>
      </dgm:t>
    </dgm:pt>
    <dgm:pt modelId="{9D852413-1C94-4255-A9B7-F146A012DFAF}" type="sibTrans" cxnId="{91576B39-8009-451B-A689-59C41F89A6AC}">
      <dgm:prSet/>
      <dgm:spPr/>
      <dgm:t>
        <a:bodyPr/>
        <a:lstStyle/>
        <a:p>
          <a:endParaRPr lang="ru-RU"/>
        </a:p>
      </dgm:t>
    </dgm:pt>
    <dgm:pt modelId="{96747069-7115-42C0-BAA0-038EAFFDAC88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Надо подумать…</a:t>
          </a:r>
        </a:p>
      </dgm:t>
    </dgm:pt>
    <dgm:pt modelId="{768D5BDB-824B-4BD7-8918-318256AEB6B4}" type="parTrans" cxnId="{5E6B70B1-C2CA-4A19-A1FD-8222E7C990DE}">
      <dgm:prSet/>
      <dgm:spPr/>
      <dgm:t>
        <a:bodyPr/>
        <a:lstStyle/>
        <a:p>
          <a:endParaRPr lang="ru-RU"/>
        </a:p>
      </dgm:t>
    </dgm:pt>
    <dgm:pt modelId="{1E44C380-C9B1-47A5-B032-76AB0E9F88E7}" type="sibTrans" cxnId="{5E6B70B1-C2CA-4A19-A1FD-8222E7C990DE}">
      <dgm:prSet/>
      <dgm:spPr/>
      <dgm:t>
        <a:bodyPr/>
        <a:lstStyle/>
        <a:p>
          <a:endParaRPr lang="ru-RU"/>
        </a:p>
      </dgm:t>
    </dgm:pt>
    <dgm:pt modelId="{7B14C9DD-D2B4-41D4-8542-E66808429924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Может попробовать?</a:t>
          </a:r>
        </a:p>
      </dgm:t>
    </dgm:pt>
    <dgm:pt modelId="{A15C0405-3366-437E-BFD1-7C3DDE87EC1F}" type="parTrans" cxnId="{799A938F-E983-4A75-9B07-DFE31974699C}">
      <dgm:prSet/>
      <dgm:spPr/>
      <dgm:t>
        <a:bodyPr/>
        <a:lstStyle/>
        <a:p>
          <a:endParaRPr lang="ru-RU"/>
        </a:p>
      </dgm:t>
    </dgm:pt>
    <dgm:pt modelId="{35152B3F-B193-4A7C-9870-4461490A5D03}" type="sibTrans" cxnId="{799A938F-E983-4A75-9B07-DFE31974699C}">
      <dgm:prSet/>
      <dgm:spPr/>
      <dgm:t>
        <a:bodyPr/>
        <a:lstStyle/>
        <a:p>
          <a:endParaRPr lang="ru-RU"/>
        </a:p>
      </dgm:t>
    </dgm:pt>
    <dgm:pt modelId="{545A761D-A590-41AD-AC14-85856A2CB71B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А ничего так…</a:t>
          </a:r>
        </a:p>
      </dgm:t>
    </dgm:pt>
    <dgm:pt modelId="{76F9D826-2385-4137-A7DE-DFB43F394A7F}" type="parTrans" cxnId="{429CF8FC-288F-449B-8774-A670884BD57F}">
      <dgm:prSet/>
      <dgm:spPr/>
      <dgm:t>
        <a:bodyPr/>
        <a:lstStyle/>
        <a:p>
          <a:endParaRPr lang="ru-RU"/>
        </a:p>
      </dgm:t>
    </dgm:pt>
    <dgm:pt modelId="{BFCA2DBE-B545-4F91-90E5-1F8034B6269C}" type="sibTrans" cxnId="{429CF8FC-288F-449B-8774-A670884BD57F}">
      <dgm:prSet/>
      <dgm:spPr/>
      <dgm:t>
        <a:bodyPr/>
        <a:lstStyle/>
        <a:p>
          <a:endParaRPr lang="ru-RU"/>
        </a:p>
      </dgm:t>
    </dgm:pt>
    <dgm:pt modelId="{EAA9508B-CAA0-44AB-ADB0-5B9378A84956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Так и только так!</a:t>
          </a:r>
          <a:endParaRPr lang="ru-RU" dirty="0"/>
        </a:p>
      </dgm:t>
    </dgm:pt>
    <dgm:pt modelId="{98D56BE4-C1B9-4C65-BB09-EE2593FE1CC5}" type="parTrans" cxnId="{3BAC035E-8634-49AA-ABCB-F2685DBFAED8}">
      <dgm:prSet/>
      <dgm:spPr/>
      <dgm:t>
        <a:bodyPr/>
        <a:lstStyle/>
        <a:p>
          <a:endParaRPr lang="ru-RU"/>
        </a:p>
      </dgm:t>
    </dgm:pt>
    <dgm:pt modelId="{320F85BF-0370-4BC4-BC1A-3AD3D95B8FCB}" type="sibTrans" cxnId="{3BAC035E-8634-49AA-ABCB-F2685DBFAED8}">
      <dgm:prSet/>
      <dgm:spPr/>
      <dgm:t>
        <a:bodyPr/>
        <a:lstStyle/>
        <a:p>
          <a:endParaRPr lang="ru-RU"/>
        </a:p>
      </dgm:t>
    </dgm:pt>
    <dgm:pt modelId="{EA64E3F7-DEF8-4BF3-8163-584CD5A0C729}" type="pres">
      <dgm:prSet presAssocID="{4AB61094-98CC-4875-834E-B36D6C2096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D4977-4220-4A84-A28E-BB85812D560D}" type="pres">
      <dgm:prSet presAssocID="{E493C4A4-99AE-4B6F-A46C-1642F6E3ACF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0E83A-1573-4448-B395-A706951191B5}" type="pres">
      <dgm:prSet presAssocID="{9D852413-1C94-4255-A9B7-F146A012DFAF}" presName="spacer" presStyleCnt="0"/>
      <dgm:spPr/>
    </dgm:pt>
    <dgm:pt modelId="{9426DE0D-7AE8-414F-BB5A-3063DBA57D11}" type="pres">
      <dgm:prSet presAssocID="{96747069-7115-42C0-BAA0-038EAFFDAC8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807D3-B8F9-4C72-9A21-3B2C850024CC}" type="pres">
      <dgm:prSet presAssocID="{1E44C380-C9B1-47A5-B032-76AB0E9F88E7}" presName="spacer" presStyleCnt="0"/>
      <dgm:spPr/>
    </dgm:pt>
    <dgm:pt modelId="{4BB15869-3EE9-48B1-8982-3CADA275A538}" type="pres">
      <dgm:prSet presAssocID="{7B14C9DD-D2B4-41D4-8542-E6680842992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E8A84-4362-47AA-A3AA-142D460D07FE}" type="pres">
      <dgm:prSet presAssocID="{35152B3F-B193-4A7C-9870-4461490A5D03}" presName="spacer" presStyleCnt="0"/>
      <dgm:spPr/>
    </dgm:pt>
    <dgm:pt modelId="{02B25795-ED13-4F78-8A1C-9477371EA578}" type="pres">
      <dgm:prSet presAssocID="{545A761D-A590-41AD-AC14-85856A2CB71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59A07-FEE2-4A5C-B26B-707D7775926E}" type="pres">
      <dgm:prSet presAssocID="{BFCA2DBE-B545-4F91-90E5-1F8034B6269C}" presName="spacer" presStyleCnt="0"/>
      <dgm:spPr/>
    </dgm:pt>
    <dgm:pt modelId="{63235C05-4E72-4B9C-9A44-3A3FB1FBAFF9}" type="pres">
      <dgm:prSet presAssocID="{EAA9508B-CAA0-44AB-ADB0-5B9378A8495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AC035E-8634-49AA-ABCB-F2685DBFAED8}" srcId="{4AB61094-98CC-4875-834E-B36D6C2096DD}" destId="{EAA9508B-CAA0-44AB-ADB0-5B9378A84956}" srcOrd="4" destOrd="0" parTransId="{98D56BE4-C1B9-4C65-BB09-EE2593FE1CC5}" sibTransId="{320F85BF-0370-4BC4-BC1A-3AD3D95B8FCB}"/>
    <dgm:cxn modelId="{5C993D81-0831-44D0-954B-0C0267D896D0}" type="presOf" srcId="{4AB61094-98CC-4875-834E-B36D6C2096DD}" destId="{EA64E3F7-DEF8-4BF3-8163-584CD5A0C729}" srcOrd="0" destOrd="0" presId="urn:microsoft.com/office/officeart/2005/8/layout/vList2"/>
    <dgm:cxn modelId="{7BD79357-859A-4729-8BCB-3CD9DC8C7CB1}" type="presOf" srcId="{7B14C9DD-D2B4-41D4-8542-E66808429924}" destId="{4BB15869-3EE9-48B1-8982-3CADA275A538}" srcOrd="0" destOrd="0" presId="urn:microsoft.com/office/officeart/2005/8/layout/vList2"/>
    <dgm:cxn modelId="{5E6B70B1-C2CA-4A19-A1FD-8222E7C990DE}" srcId="{4AB61094-98CC-4875-834E-B36D6C2096DD}" destId="{96747069-7115-42C0-BAA0-038EAFFDAC88}" srcOrd="1" destOrd="0" parTransId="{768D5BDB-824B-4BD7-8918-318256AEB6B4}" sibTransId="{1E44C380-C9B1-47A5-B032-76AB0E9F88E7}"/>
    <dgm:cxn modelId="{BCB734C4-1086-4F2C-9C8E-CEBA01BCD907}" type="presOf" srcId="{E493C4A4-99AE-4B6F-A46C-1642F6E3ACF1}" destId="{2DAD4977-4220-4A84-A28E-BB85812D560D}" srcOrd="0" destOrd="0" presId="urn:microsoft.com/office/officeart/2005/8/layout/vList2"/>
    <dgm:cxn modelId="{582825FB-D47F-4A33-A0BB-376CE43551FB}" type="presOf" srcId="{545A761D-A590-41AD-AC14-85856A2CB71B}" destId="{02B25795-ED13-4F78-8A1C-9477371EA578}" srcOrd="0" destOrd="0" presId="urn:microsoft.com/office/officeart/2005/8/layout/vList2"/>
    <dgm:cxn modelId="{91576B39-8009-451B-A689-59C41F89A6AC}" srcId="{4AB61094-98CC-4875-834E-B36D6C2096DD}" destId="{E493C4A4-99AE-4B6F-A46C-1642F6E3ACF1}" srcOrd="0" destOrd="0" parTransId="{213706A1-EEE4-4218-86D4-88EA4C803D88}" sibTransId="{9D852413-1C94-4255-A9B7-F146A012DFAF}"/>
    <dgm:cxn modelId="{799A938F-E983-4A75-9B07-DFE31974699C}" srcId="{4AB61094-98CC-4875-834E-B36D6C2096DD}" destId="{7B14C9DD-D2B4-41D4-8542-E66808429924}" srcOrd="2" destOrd="0" parTransId="{A15C0405-3366-437E-BFD1-7C3DDE87EC1F}" sibTransId="{35152B3F-B193-4A7C-9870-4461490A5D03}"/>
    <dgm:cxn modelId="{5C601287-24A0-4A04-903E-D904599B706D}" type="presOf" srcId="{EAA9508B-CAA0-44AB-ADB0-5B9378A84956}" destId="{63235C05-4E72-4B9C-9A44-3A3FB1FBAFF9}" srcOrd="0" destOrd="0" presId="urn:microsoft.com/office/officeart/2005/8/layout/vList2"/>
    <dgm:cxn modelId="{35B0A02B-C821-49B1-A623-E927FCAD639D}" type="presOf" srcId="{96747069-7115-42C0-BAA0-038EAFFDAC88}" destId="{9426DE0D-7AE8-414F-BB5A-3063DBA57D11}" srcOrd="0" destOrd="0" presId="urn:microsoft.com/office/officeart/2005/8/layout/vList2"/>
    <dgm:cxn modelId="{429CF8FC-288F-449B-8774-A670884BD57F}" srcId="{4AB61094-98CC-4875-834E-B36D6C2096DD}" destId="{545A761D-A590-41AD-AC14-85856A2CB71B}" srcOrd="3" destOrd="0" parTransId="{76F9D826-2385-4137-A7DE-DFB43F394A7F}" sibTransId="{BFCA2DBE-B545-4F91-90E5-1F8034B6269C}"/>
    <dgm:cxn modelId="{1BF5D927-E05D-4640-A1F6-FCF06B632931}" type="presParOf" srcId="{EA64E3F7-DEF8-4BF3-8163-584CD5A0C729}" destId="{2DAD4977-4220-4A84-A28E-BB85812D560D}" srcOrd="0" destOrd="0" presId="urn:microsoft.com/office/officeart/2005/8/layout/vList2"/>
    <dgm:cxn modelId="{1D53318B-EE62-408D-89B7-24DA090A613B}" type="presParOf" srcId="{EA64E3F7-DEF8-4BF3-8163-584CD5A0C729}" destId="{8330E83A-1573-4448-B395-A706951191B5}" srcOrd="1" destOrd="0" presId="urn:microsoft.com/office/officeart/2005/8/layout/vList2"/>
    <dgm:cxn modelId="{071B3846-96AD-40A5-8790-75627829FA23}" type="presParOf" srcId="{EA64E3F7-DEF8-4BF3-8163-584CD5A0C729}" destId="{9426DE0D-7AE8-414F-BB5A-3063DBA57D11}" srcOrd="2" destOrd="0" presId="urn:microsoft.com/office/officeart/2005/8/layout/vList2"/>
    <dgm:cxn modelId="{E4B7DFB4-5BF7-4232-A62A-48502BFDDC99}" type="presParOf" srcId="{EA64E3F7-DEF8-4BF3-8163-584CD5A0C729}" destId="{508807D3-B8F9-4C72-9A21-3B2C850024CC}" srcOrd="3" destOrd="0" presId="urn:microsoft.com/office/officeart/2005/8/layout/vList2"/>
    <dgm:cxn modelId="{232F3934-2964-4DFF-852C-AB8314D7C762}" type="presParOf" srcId="{EA64E3F7-DEF8-4BF3-8163-584CD5A0C729}" destId="{4BB15869-3EE9-48B1-8982-3CADA275A538}" srcOrd="4" destOrd="0" presId="urn:microsoft.com/office/officeart/2005/8/layout/vList2"/>
    <dgm:cxn modelId="{3A9F74F6-33CA-45B0-90D7-F5B55B066DBA}" type="presParOf" srcId="{EA64E3F7-DEF8-4BF3-8163-584CD5A0C729}" destId="{2D2E8A84-4362-47AA-A3AA-142D460D07FE}" srcOrd="5" destOrd="0" presId="urn:microsoft.com/office/officeart/2005/8/layout/vList2"/>
    <dgm:cxn modelId="{4DD10C24-18D7-4B6C-8794-49391E42D88A}" type="presParOf" srcId="{EA64E3F7-DEF8-4BF3-8163-584CD5A0C729}" destId="{02B25795-ED13-4F78-8A1C-9477371EA578}" srcOrd="6" destOrd="0" presId="urn:microsoft.com/office/officeart/2005/8/layout/vList2"/>
    <dgm:cxn modelId="{6AC20B93-F97E-4AC1-ADFC-7CEA5FFF41A4}" type="presParOf" srcId="{EA64E3F7-DEF8-4BF3-8163-584CD5A0C729}" destId="{C1C59A07-FEE2-4A5C-B26B-707D7775926E}" srcOrd="7" destOrd="0" presId="urn:microsoft.com/office/officeart/2005/8/layout/vList2"/>
    <dgm:cxn modelId="{68E7D63E-1A73-4BD6-8F5F-E534C2EDBFB8}" type="presParOf" srcId="{EA64E3F7-DEF8-4BF3-8163-584CD5A0C729}" destId="{63235C05-4E72-4B9C-9A44-3A3FB1FBAFF9}" srcOrd="8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0584A-A981-4456-BEEC-9D55BB7BCE24}" type="doc">
      <dgm:prSet loTypeId="urn:microsoft.com/office/officeart/2005/8/layout/process2" loCatId="process" qsTypeId="urn:microsoft.com/office/officeart/2005/8/quickstyle/simple2" qsCatId="simple" csTypeId="urn:microsoft.com/office/officeart/2005/8/colors/colorful4" csCatId="colorful" phldr="1"/>
      <dgm:spPr/>
    </dgm:pt>
    <dgm:pt modelId="{E211DC0E-2FAE-4B51-81A5-4BB64E67762D}">
      <dgm:prSet phldrT="[Текст]"/>
      <dgm:spPr/>
      <dgm:t>
        <a:bodyPr/>
        <a:lstStyle/>
        <a:p>
          <a:r>
            <a:rPr lang="ru-RU" dirty="0" smtClean="0"/>
            <a:t>Закупка ресурсов у поставщиков</a:t>
          </a:r>
          <a:endParaRPr lang="ru-RU" dirty="0"/>
        </a:p>
      </dgm:t>
    </dgm:pt>
    <dgm:pt modelId="{23A618F1-AAE1-4FD7-921E-D2849EE84B5D}" type="parTrans" cxnId="{89F8FDA6-ABDA-41B6-882A-1081CA57EB8E}">
      <dgm:prSet/>
      <dgm:spPr/>
      <dgm:t>
        <a:bodyPr/>
        <a:lstStyle/>
        <a:p>
          <a:endParaRPr lang="ru-RU"/>
        </a:p>
      </dgm:t>
    </dgm:pt>
    <dgm:pt modelId="{ECFB86A5-E0D7-4B79-86DB-77294145649B}" type="sibTrans" cxnId="{89F8FDA6-ABDA-41B6-882A-1081CA57EB8E}">
      <dgm:prSet/>
      <dgm:spPr/>
      <dgm:t>
        <a:bodyPr/>
        <a:lstStyle/>
        <a:p>
          <a:endParaRPr lang="ru-RU"/>
        </a:p>
      </dgm:t>
    </dgm:pt>
    <dgm:pt modelId="{3E97D8AD-C567-43F7-91C1-8BE2CA801D45}">
      <dgm:prSet phldrT="[Текст]"/>
      <dgm:spPr/>
      <dgm:t>
        <a:bodyPr/>
        <a:lstStyle/>
        <a:p>
          <a:r>
            <a:rPr lang="ru-RU" dirty="0" smtClean="0"/>
            <a:t>Передача заказа клиенту</a:t>
          </a:r>
          <a:endParaRPr lang="ru-RU" dirty="0"/>
        </a:p>
      </dgm:t>
    </dgm:pt>
    <dgm:pt modelId="{662552F5-CF14-4AD6-9F0B-B65A44AA6559}" type="parTrans" cxnId="{C7C292B9-4CC3-407B-B19A-12B6F8DA2AB2}">
      <dgm:prSet/>
      <dgm:spPr/>
      <dgm:t>
        <a:bodyPr/>
        <a:lstStyle/>
        <a:p>
          <a:endParaRPr lang="ru-RU"/>
        </a:p>
      </dgm:t>
    </dgm:pt>
    <dgm:pt modelId="{3E22B9FA-EADE-4BB0-A42A-E7C8AE46779D}" type="sibTrans" cxnId="{C7C292B9-4CC3-407B-B19A-12B6F8DA2AB2}">
      <dgm:prSet/>
      <dgm:spPr/>
      <dgm:t>
        <a:bodyPr/>
        <a:lstStyle/>
        <a:p>
          <a:endParaRPr lang="ru-RU"/>
        </a:p>
      </dgm:t>
    </dgm:pt>
    <dgm:pt modelId="{A2AE0F84-616D-42DD-BD88-F1292C0C9F22}">
      <dgm:prSet phldrT="[Текст]"/>
      <dgm:spPr/>
      <dgm:t>
        <a:bodyPr/>
        <a:lstStyle/>
        <a:p>
          <a:r>
            <a:rPr lang="ru-RU" dirty="0" smtClean="0"/>
            <a:t>Производство товара или услуги</a:t>
          </a:r>
          <a:endParaRPr lang="ru-RU" dirty="0"/>
        </a:p>
      </dgm:t>
    </dgm:pt>
    <dgm:pt modelId="{1DCFE9D0-C0B0-4DA0-8728-C6854BC156A7}" type="sibTrans" cxnId="{47A82318-660D-4DB8-8797-BB3A62BD128F}">
      <dgm:prSet/>
      <dgm:spPr/>
      <dgm:t>
        <a:bodyPr/>
        <a:lstStyle/>
        <a:p>
          <a:endParaRPr lang="ru-RU"/>
        </a:p>
      </dgm:t>
    </dgm:pt>
    <dgm:pt modelId="{F72750E9-FD4A-46E2-86E4-7F49D02DC3FA}" type="parTrans" cxnId="{47A82318-660D-4DB8-8797-BB3A62BD128F}">
      <dgm:prSet/>
      <dgm:spPr/>
      <dgm:t>
        <a:bodyPr/>
        <a:lstStyle/>
        <a:p>
          <a:endParaRPr lang="ru-RU"/>
        </a:p>
      </dgm:t>
    </dgm:pt>
    <dgm:pt modelId="{5FD5C494-58DB-4101-94F8-4D034BEDE7CE}" type="pres">
      <dgm:prSet presAssocID="{D780584A-A981-4456-BEEC-9D55BB7BCE24}" presName="linearFlow" presStyleCnt="0">
        <dgm:presLayoutVars>
          <dgm:resizeHandles val="exact"/>
        </dgm:presLayoutVars>
      </dgm:prSet>
      <dgm:spPr/>
    </dgm:pt>
    <dgm:pt modelId="{49FDA0A4-F8C3-4471-9DED-C21D738270FB}" type="pres">
      <dgm:prSet presAssocID="{E211DC0E-2FAE-4B51-81A5-4BB64E67762D}" presName="node" presStyleLbl="node1" presStyleIdx="0" presStyleCnt="3" custLinFactY="164844" custLinFactNeighborX="-1172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D2C58-8FEE-4D52-93C0-77EE807837B5}" type="pres">
      <dgm:prSet presAssocID="{ECFB86A5-E0D7-4B79-86DB-77294145649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B9F6BA0-B8A5-4494-8024-8578ED264711}" type="pres">
      <dgm:prSet presAssocID="{ECFB86A5-E0D7-4B79-86DB-77294145649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A8B0C55-FBE2-4CAA-A43B-2191FD5048EE}" type="pres">
      <dgm:prSet presAssocID="{A2AE0F84-616D-42DD-BD88-F1292C0C9F22}" presName="node" presStyleLbl="node1" presStyleIdx="1" presStyleCnt="3" custLinFactY="-9377" custLinFactNeighborX="-273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FFF0E-975F-4198-8818-74D560ED5554}" type="pres">
      <dgm:prSet presAssocID="{1DCFE9D0-C0B0-4DA0-8728-C6854BC156A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1CE01BA-B648-4D29-981D-47C288BB3310}" type="pres">
      <dgm:prSet presAssocID="{1DCFE9D0-C0B0-4DA0-8728-C6854BC156A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441EDBB-742C-460D-A197-8D7AA6D9E341}" type="pres">
      <dgm:prSet presAssocID="{3E97D8AD-C567-43F7-91C1-8BE2CA801D45}" presName="node" presStyleLbl="node1" presStyleIdx="2" presStyleCnt="3" custLinFactX="51173" custLinFactY="-109377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6249F-6EBF-4031-AE45-4BA470D75EB3}" type="presOf" srcId="{ECFB86A5-E0D7-4B79-86DB-77294145649B}" destId="{6B9F6BA0-B8A5-4494-8024-8578ED264711}" srcOrd="1" destOrd="0" presId="urn:microsoft.com/office/officeart/2005/8/layout/process2"/>
    <dgm:cxn modelId="{89F8FDA6-ABDA-41B6-882A-1081CA57EB8E}" srcId="{D780584A-A981-4456-BEEC-9D55BB7BCE24}" destId="{E211DC0E-2FAE-4B51-81A5-4BB64E67762D}" srcOrd="0" destOrd="0" parTransId="{23A618F1-AAE1-4FD7-921E-D2849EE84B5D}" sibTransId="{ECFB86A5-E0D7-4B79-86DB-77294145649B}"/>
    <dgm:cxn modelId="{49C3208B-737B-4D37-8A8F-F156AFD12ACB}" type="presOf" srcId="{1DCFE9D0-C0B0-4DA0-8728-C6854BC156A7}" destId="{E1CE01BA-B648-4D29-981D-47C288BB3310}" srcOrd="1" destOrd="0" presId="urn:microsoft.com/office/officeart/2005/8/layout/process2"/>
    <dgm:cxn modelId="{E1E81CB0-2FA6-40C2-9302-B14E4E845243}" type="presOf" srcId="{A2AE0F84-616D-42DD-BD88-F1292C0C9F22}" destId="{CA8B0C55-FBE2-4CAA-A43B-2191FD5048EE}" srcOrd="0" destOrd="0" presId="urn:microsoft.com/office/officeart/2005/8/layout/process2"/>
    <dgm:cxn modelId="{BB1633AF-9C3C-4C6C-A761-3C665948AFDE}" type="presOf" srcId="{D780584A-A981-4456-BEEC-9D55BB7BCE24}" destId="{5FD5C494-58DB-4101-94F8-4D034BEDE7CE}" srcOrd="0" destOrd="0" presId="urn:microsoft.com/office/officeart/2005/8/layout/process2"/>
    <dgm:cxn modelId="{60A8D042-FCE3-4B1D-99AA-08FA11F9AEF2}" type="presOf" srcId="{ECFB86A5-E0D7-4B79-86DB-77294145649B}" destId="{3F8D2C58-8FEE-4D52-93C0-77EE807837B5}" srcOrd="0" destOrd="0" presId="urn:microsoft.com/office/officeart/2005/8/layout/process2"/>
    <dgm:cxn modelId="{C1BED91F-CFEF-42EE-95F9-29742F56536B}" type="presOf" srcId="{3E97D8AD-C567-43F7-91C1-8BE2CA801D45}" destId="{5441EDBB-742C-460D-A197-8D7AA6D9E341}" srcOrd="0" destOrd="0" presId="urn:microsoft.com/office/officeart/2005/8/layout/process2"/>
    <dgm:cxn modelId="{C7C292B9-4CC3-407B-B19A-12B6F8DA2AB2}" srcId="{D780584A-A981-4456-BEEC-9D55BB7BCE24}" destId="{3E97D8AD-C567-43F7-91C1-8BE2CA801D45}" srcOrd="2" destOrd="0" parTransId="{662552F5-CF14-4AD6-9F0B-B65A44AA6559}" sibTransId="{3E22B9FA-EADE-4BB0-A42A-E7C8AE46779D}"/>
    <dgm:cxn modelId="{47A82318-660D-4DB8-8797-BB3A62BD128F}" srcId="{D780584A-A981-4456-BEEC-9D55BB7BCE24}" destId="{A2AE0F84-616D-42DD-BD88-F1292C0C9F22}" srcOrd="1" destOrd="0" parTransId="{F72750E9-FD4A-46E2-86E4-7F49D02DC3FA}" sibTransId="{1DCFE9D0-C0B0-4DA0-8728-C6854BC156A7}"/>
    <dgm:cxn modelId="{7DC89EA6-7FE8-4E48-836F-28F046705414}" type="presOf" srcId="{1DCFE9D0-C0B0-4DA0-8728-C6854BC156A7}" destId="{520FFF0E-975F-4198-8818-74D560ED5554}" srcOrd="0" destOrd="0" presId="urn:microsoft.com/office/officeart/2005/8/layout/process2"/>
    <dgm:cxn modelId="{E9AA4867-3E93-477B-89B5-82FD678EA2AB}" type="presOf" srcId="{E211DC0E-2FAE-4B51-81A5-4BB64E67762D}" destId="{49FDA0A4-F8C3-4471-9DED-C21D738270FB}" srcOrd="0" destOrd="0" presId="urn:microsoft.com/office/officeart/2005/8/layout/process2"/>
    <dgm:cxn modelId="{332E4D3A-A29A-4F46-B5E0-2203880DC970}" type="presParOf" srcId="{5FD5C494-58DB-4101-94F8-4D034BEDE7CE}" destId="{49FDA0A4-F8C3-4471-9DED-C21D738270FB}" srcOrd="0" destOrd="0" presId="urn:microsoft.com/office/officeart/2005/8/layout/process2"/>
    <dgm:cxn modelId="{94382834-46F3-4F2F-8DD5-E1E929A33743}" type="presParOf" srcId="{5FD5C494-58DB-4101-94F8-4D034BEDE7CE}" destId="{3F8D2C58-8FEE-4D52-93C0-77EE807837B5}" srcOrd="1" destOrd="0" presId="urn:microsoft.com/office/officeart/2005/8/layout/process2"/>
    <dgm:cxn modelId="{AAFFA623-A32F-484C-AFED-7D267237005D}" type="presParOf" srcId="{3F8D2C58-8FEE-4D52-93C0-77EE807837B5}" destId="{6B9F6BA0-B8A5-4494-8024-8578ED264711}" srcOrd="0" destOrd="0" presId="urn:microsoft.com/office/officeart/2005/8/layout/process2"/>
    <dgm:cxn modelId="{1763C1D4-A7F5-4CED-A72E-CBC2BBC1F8C5}" type="presParOf" srcId="{5FD5C494-58DB-4101-94F8-4D034BEDE7CE}" destId="{CA8B0C55-FBE2-4CAA-A43B-2191FD5048EE}" srcOrd="2" destOrd="0" presId="urn:microsoft.com/office/officeart/2005/8/layout/process2"/>
    <dgm:cxn modelId="{F633D523-DBA4-4272-8404-A83678140AFF}" type="presParOf" srcId="{5FD5C494-58DB-4101-94F8-4D034BEDE7CE}" destId="{520FFF0E-975F-4198-8818-74D560ED5554}" srcOrd="3" destOrd="0" presId="urn:microsoft.com/office/officeart/2005/8/layout/process2"/>
    <dgm:cxn modelId="{10843AF6-7354-4DA1-AB6D-3BDCC9034FAE}" type="presParOf" srcId="{520FFF0E-975F-4198-8818-74D560ED5554}" destId="{E1CE01BA-B648-4D29-981D-47C288BB3310}" srcOrd="0" destOrd="0" presId="urn:microsoft.com/office/officeart/2005/8/layout/process2"/>
    <dgm:cxn modelId="{832B5790-AA40-4AF3-ACA7-17FACC6D0EDF}" type="presParOf" srcId="{5FD5C494-58DB-4101-94F8-4D034BEDE7CE}" destId="{5441EDBB-742C-460D-A197-8D7AA6D9E341}" srcOrd="4" destOrd="0" presId="urn:microsoft.com/office/officeart/2005/8/layout/process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55194-C3FD-4E1A-8C46-6B566E4F67BB}" type="doc">
      <dgm:prSet loTypeId="urn:microsoft.com/office/officeart/2005/8/layout/venn1" loCatId="relationship" qsTypeId="urn:microsoft.com/office/officeart/2005/8/quickstyle/3d2" qsCatId="3D" csTypeId="urn:microsoft.com/office/officeart/2005/8/colors/colorful4" csCatId="colorful" phldr="1"/>
      <dgm:spPr/>
    </dgm:pt>
    <dgm:pt modelId="{7F0EFEF3-5B82-40EC-B62F-2A30E1587923}">
      <dgm:prSet phldrT="[Текст]"/>
      <dgm:spPr/>
      <dgm:t>
        <a:bodyPr/>
        <a:lstStyle/>
        <a:p>
          <a:r>
            <a:rPr lang="ru-RU" dirty="0" smtClean="0"/>
            <a:t>Интерес компании</a:t>
          </a:r>
          <a:endParaRPr lang="ru-RU" dirty="0"/>
        </a:p>
      </dgm:t>
    </dgm:pt>
    <dgm:pt modelId="{835ABD86-C8AF-476A-93D6-810E92D50E36}" type="parTrans" cxnId="{818F3823-E4F6-41BC-B709-C4AFA931D1B9}">
      <dgm:prSet/>
      <dgm:spPr/>
      <dgm:t>
        <a:bodyPr/>
        <a:lstStyle/>
        <a:p>
          <a:endParaRPr lang="ru-RU"/>
        </a:p>
      </dgm:t>
    </dgm:pt>
    <dgm:pt modelId="{32A953DB-EFE3-41E7-BAC5-BC7FDB7DBF92}" type="sibTrans" cxnId="{818F3823-E4F6-41BC-B709-C4AFA931D1B9}">
      <dgm:prSet/>
      <dgm:spPr/>
      <dgm:t>
        <a:bodyPr/>
        <a:lstStyle/>
        <a:p>
          <a:endParaRPr lang="ru-RU"/>
        </a:p>
      </dgm:t>
    </dgm:pt>
    <dgm:pt modelId="{2D578C79-7911-4F0B-BA5E-F739940BA19E}">
      <dgm:prSet phldrT="[Текст]"/>
      <dgm:spPr/>
      <dgm:t>
        <a:bodyPr/>
        <a:lstStyle/>
        <a:p>
          <a:r>
            <a:rPr lang="ru-RU" dirty="0" smtClean="0"/>
            <a:t>Интерес целевого клиента</a:t>
          </a:r>
          <a:endParaRPr lang="ru-RU" dirty="0"/>
        </a:p>
      </dgm:t>
    </dgm:pt>
    <dgm:pt modelId="{6D850B01-E8DC-420C-8D92-1EAA871F51E8}" type="parTrans" cxnId="{59B798C9-0BCB-4DE8-81A9-95F3AC50278C}">
      <dgm:prSet/>
      <dgm:spPr/>
      <dgm:t>
        <a:bodyPr/>
        <a:lstStyle/>
        <a:p>
          <a:endParaRPr lang="ru-RU"/>
        </a:p>
      </dgm:t>
    </dgm:pt>
    <dgm:pt modelId="{E726E5A4-E421-4D6E-B298-8B0C1EEE8268}" type="sibTrans" cxnId="{59B798C9-0BCB-4DE8-81A9-95F3AC50278C}">
      <dgm:prSet/>
      <dgm:spPr/>
      <dgm:t>
        <a:bodyPr/>
        <a:lstStyle/>
        <a:p>
          <a:endParaRPr lang="ru-RU"/>
        </a:p>
      </dgm:t>
    </dgm:pt>
    <dgm:pt modelId="{CF8DE6BB-0638-4D76-A1E9-36FD05D4DBA4}">
      <dgm:prSet phldrT="[Текст]"/>
      <dgm:spPr/>
      <dgm:t>
        <a:bodyPr/>
        <a:lstStyle/>
        <a:p>
          <a:r>
            <a:rPr lang="ru-RU" dirty="0" smtClean="0"/>
            <a:t>Интерес менеджера</a:t>
          </a:r>
          <a:endParaRPr lang="ru-RU" dirty="0"/>
        </a:p>
      </dgm:t>
    </dgm:pt>
    <dgm:pt modelId="{C5CCDDB5-3F66-4169-9A55-57370EE4819B}" type="parTrans" cxnId="{E846F87A-A9CA-4450-B436-3F58A8A7B37C}">
      <dgm:prSet/>
      <dgm:spPr/>
      <dgm:t>
        <a:bodyPr/>
        <a:lstStyle/>
        <a:p>
          <a:endParaRPr lang="ru-RU"/>
        </a:p>
      </dgm:t>
    </dgm:pt>
    <dgm:pt modelId="{5368FF8E-9880-4E11-85CF-FE7362C4DC3F}" type="sibTrans" cxnId="{E846F87A-A9CA-4450-B436-3F58A8A7B37C}">
      <dgm:prSet/>
      <dgm:spPr/>
      <dgm:t>
        <a:bodyPr/>
        <a:lstStyle/>
        <a:p>
          <a:endParaRPr lang="ru-RU"/>
        </a:p>
      </dgm:t>
    </dgm:pt>
    <dgm:pt modelId="{2622F4F0-667E-49F8-A30E-C13592E44D96}" type="pres">
      <dgm:prSet presAssocID="{56D55194-C3FD-4E1A-8C46-6B566E4F67BB}" presName="compositeShape" presStyleCnt="0">
        <dgm:presLayoutVars>
          <dgm:chMax val="7"/>
          <dgm:dir/>
          <dgm:resizeHandles val="exact"/>
        </dgm:presLayoutVars>
      </dgm:prSet>
      <dgm:spPr/>
    </dgm:pt>
    <dgm:pt modelId="{E54D58D5-9A02-43ED-9EA8-30F4E0D3284F}" type="pres">
      <dgm:prSet presAssocID="{7F0EFEF3-5B82-40EC-B62F-2A30E1587923}" presName="circ1" presStyleLbl="vennNode1" presStyleIdx="0" presStyleCnt="3"/>
      <dgm:spPr/>
      <dgm:t>
        <a:bodyPr/>
        <a:lstStyle/>
        <a:p>
          <a:endParaRPr lang="ru-RU"/>
        </a:p>
      </dgm:t>
    </dgm:pt>
    <dgm:pt modelId="{CF12BF56-9524-4277-80F6-992652B08AF2}" type="pres">
      <dgm:prSet presAssocID="{7F0EFEF3-5B82-40EC-B62F-2A30E158792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39B58-1C20-43C7-958A-A086F6930A87}" type="pres">
      <dgm:prSet presAssocID="{2D578C79-7911-4F0B-BA5E-F739940BA19E}" presName="circ2" presStyleLbl="vennNode1" presStyleIdx="1" presStyleCnt="3"/>
      <dgm:spPr/>
      <dgm:t>
        <a:bodyPr/>
        <a:lstStyle/>
        <a:p>
          <a:endParaRPr lang="ru-RU"/>
        </a:p>
      </dgm:t>
    </dgm:pt>
    <dgm:pt modelId="{8E68D5ED-F368-45AD-BE7E-B14C9093888E}" type="pres">
      <dgm:prSet presAssocID="{2D578C79-7911-4F0B-BA5E-F739940BA19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E37F8-E907-4F3B-8EFF-B9CA274381FF}" type="pres">
      <dgm:prSet presAssocID="{CF8DE6BB-0638-4D76-A1E9-36FD05D4DBA4}" presName="circ3" presStyleLbl="vennNode1" presStyleIdx="2" presStyleCnt="3"/>
      <dgm:spPr/>
      <dgm:t>
        <a:bodyPr/>
        <a:lstStyle/>
        <a:p>
          <a:endParaRPr lang="ru-RU"/>
        </a:p>
      </dgm:t>
    </dgm:pt>
    <dgm:pt modelId="{F85F984F-2603-435C-8331-BF8DF7FB6525}" type="pres">
      <dgm:prSet presAssocID="{CF8DE6BB-0638-4D76-A1E9-36FD05D4DBA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641AEA-857B-47E0-B663-7403A6E3A057}" type="presOf" srcId="{2D578C79-7911-4F0B-BA5E-F739940BA19E}" destId="{81939B58-1C20-43C7-958A-A086F6930A87}" srcOrd="0" destOrd="0" presId="urn:microsoft.com/office/officeart/2005/8/layout/venn1"/>
    <dgm:cxn modelId="{61ABA1BE-9D04-444C-B088-C0307FD494E6}" type="presOf" srcId="{56D55194-C3FD-4E1A-8C46-6B566E4F67BB}" destId="{2622F4F0-667E-49F8-A30E-C13592E44D96}" srcOrd="0" destOrd="0" presId="urn:microsoft.com/office/officeart/2005/8/layout/venn1"/>
    <dgm:cxn modelId="{66E5EB76-FDB7-4F4C-9E96-80AFEF1F885A}" type="presOf" srcId="{2D578C79-7911-4F0B-BA5E-F739940BA19E}" destId="{8E68D5ED-F368-45AD-BE7E-B14C9093888E}" srcOrd="1" destOrd="0" presId="urn:microsoft.com/office/officeart/2005/8/layout/venn1"/>
    <dgm:cxn modelId="{818F3823-E4F6-41BC-B709-C4AFA931D1B9}" srcId="{56D55194-C3FD-4E1A-8C46-6B566E4F67BB}" destId="{7F0EFEF3-5B82-40EC-B62F-2A30E1587923}" srcOrd="0" destOrd="0" parTransId="{835ABD86-C8AF-476A-93D6-810E92D50E36}" sibTransId="{32A953DB-EFE3-41E7-BAC5-BC7FDB7DBF92}"/>
    <dgm:cxn modelId="{EE02DC09-472F-4983-B073-E9D6B2B836E4}" type="presOf" srcId="{CF8DE6BB-0638-4D76-A1E9-36FD05D4DBA4}" destId="{F85F984F-2603-435C-8331-BF8DF7FB6525}" srcOrd="1" destOrd="0" presId="urn:microsoft.com/office/officeart/2005/8/layout/venn1"/>
    <dgm:cxn modelId="{E846F87A-A9CA-4450-B436-3F58A8A7B37C}" srcId="{56D55194-C3FD-4E1A-8C46-6B566E4F67BB}" destId="{CF8DE6BB-0638-4D76-A1E9-36FD05D4DBA4}" srcOrd="2" destOrd="0" parTransId="{C5CCDDB5-3F66-4169-9A55-57370EE4819B}" sibTransId="{5368FF8E-9880-4E11-85CF-FE7362C4DC3F}"/>
    <dgm:cxn modelId="{5FA82874-1163-496B-855E-7F8DA5E9F51F}" type="presOf" srcId="{7F0EFEF3-5B82-40EC-B62F-2A30E1587923}" destId="{CF12BF56-9524-4277-80F6-992652B08AF2}" srcOrd="1" destOrd="0" presId="urn:microsoft.com/office/officeart/2005/8/layout/venn1"/>
    <dgm:cxn modelId="{C8B415AE-3EC5-4EDE-B574-B55FB8B807CE}" type="presOf" srcId="{7F0EFEF3-5B82-40EC-B62F-2A30E1587923}" destId="{E54D58D5-9A02-43ED-9EA8-30F4E0D3284F}" srcOrd="0" destOrd="0" presId="urn:microsoft.com/office/officeart/2005/8/layout/venn1"/>
    <dgm:cxn modelId="{59B798C9-0BCB-4DE8-81A9-95F3AC50278C}" srcId="{56D55194-C3FD-4E1A-8C46-6B566E4F67BB}" destId="{2D578C79-7911-4F0B-BA5E-F739940BA19E}" srcOrd="1" destOrd="0" parTransId="{6D850B01-E8DC-420C-8D92-1EAA871F51E8}" sibTransId="{E726E5A4-E421-4D6E-B298-8B0C1EEE8268}"/>
    <dgm:cxn modelId="{9129A58D-FD94-4A04-8D5C-B4618A2D7EDF}" type="presOf" srcId="{CF8DE6BB-0638-4D76-A1E9-36FD05D4DBA4}" destId="{723E37F8-E907-4F3B-8EFF-B9CA274381FF}" srcOrd="0" destOrd="0" presId="urn:microsoft.com/office/officeart/2005/8/layout/venn1"/>
    <dgm:cxn modelId="{979E1426-3F3B-4F07-AC42-C6C487FBA641}" type="presParOf" srcId="{2622F4F0-667E-49F8-A30E-C13592E44D96}" destId="{E54D58D5-9A02-43ED-9EA8-30F4E0D3284F}" srcOrd="0" destOrd="0" presId="urn:microsoft.com/office/officeart/2005/8/layout/venn1"/>
    <dgm:cxn modelId="{EC30A47E-A411-42C1-8018-A557A787271B}" type="presParOf" srcId="{2622F4F0-667E-49F8-A30E-C13592E44D96}" destId="{CF12BF56-9524-4277-80F6-992652B08AF2}" srcOrd="1" destOrd="0" presId="urn:microsoft.com/office/officeart/2005/8/layout/venn1"/>
    <dgm:cxn modelId="{5F87AA8A-C09C-4DCE-AB75-3F5613A1CD3D}" type="presParOf" srcId="{2622F4F0-667E-49F8-A30E-C13592E44D96}" destId="{81939B58-1C20-43C7-958A-A086F6930A87}" srcOrd="2" destOrd="0" presId="urn:microsoft.com/office/officeart/2005/8/layout/venn1"/>
    <dgm:cxn modelId="{7D08F73D-07CE-4171-A2D0-F7B1E5D263FF}" type="presParOf" srcId="{2622F4F0-667E-49F8-A30E-C13592E44D96}" destId="{8E68D5ED-F368-45AD-BE7E-B14C9093888E}" srcOrd="3" destOrd="0" presId="urn:microsoft.com/office/officeart/2005/8/layout/venn1"/>
    <dgm:cxn modelId="{2FAF85A8-19BF-430B-B431-E80F7CCB3E01}" type="presParOf" srcId="{2622F4F0-667E-49F8-A30E-C13592E44D96}" destId="{723E37F8-E907-4F3B-8EFF-B9CA274381FF}" srcOrd="4" destOrd="0" presId="urn:microsoft.com/office/officeart/2005/8/layout/venn1"/>
    <dgm:cxn modelId="{22D7E227-6572-4C6D-9FC1-99547B53371C}" type="presParOf" srcId="{2622F4F0-667E-49F8-A30E-C13592E44D96}" destId="{F85F984F-2603-435C-8331-BF8DF7FB6525}" srcOrd="5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334441-AA46-4DC9-89A7-9FC8D1E63FAF}" type="doc">
      <dgm:prSet loTypeId="urn:microsoft.com/office/officeart/2005/8/layout/process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F666238-D642-48FA-A177-B2A110A65B7A}">
      <dgm:prSet phldrT="[Текст]"/>
      <dgm:spPr>
        <a:gradFill rotWithShape="0">
          <a:gsLst>
            <a:gs pos="0">
              <a:srgbClr val="B7B473"/>
            </a:gs>
            <a:gs pos="64999">
              <a:srgbClr val="C4AD64"/>
            </a:gs>
          </a:gsLst>
          <a:lin ang="5400000" scaled="0"/>
        </a:gradFill>
      </dgm:spPr>
      <dgm:t>
        <a:bodyPr/>
        <a:lstStyle/>
        <a:p>
          <a:pPr algn="ctr"/>
          <a:r>
            <a:rPr lang="ru-RU" dirty="0" smtClean="0"/>
            <a:t>Поиск потенциального клиента</a:t>
          </a:r>
          <a:endParaRPr lang="ru-RU" dirty="0"/>
        </a:p>
      </dgm:t>
    </dgm:pt>
    <dgm:pt modelId="{B12FE6DA-3FFB-4420-B66B-99AA456FE643}" type="parTrans" cxnId="{CADFD911-C5EE-41E7-8B60-AC423BE3A9BA}">
      <dgm:prSet/>
      <dgm:spPr/>
      <dgm:t>
        <a:bodyPr/>
        <a:lstStyle/>
        <a:p>
          <a:pPr algn="ctr"/>
          <a:endParaRPr lang="ru-RU"/>
        </a:p>
      </dgm:t>
    </dgm:pt>
    <dgm:pt modelId="{DD99A7F1-4FE9-48DA-9907-6BE7A09631A8}" type="sibTrans" cxnId="{CADFD911-C5EE-41E7-8B60-AC423BE3A9BA}">
      <dgm:prSet/>
      <dgm:spPr/>
      <dgm:t>
        <a:bodyPr/>
        <a:lstStyle/>
        <a:p>
          <a:pPr algn="ctr"/>
          <a:endParaRPr lang="ru-RU"/>
        </a:p>
      </dgm:t>
    </dgm:pt>
    <dgm:pt modelId="{0F691747-EC77-4272-8469-9D701B2F59D9}">
      <dgm:prSet phldrT="[Текст]"/>
      <dgm:spPr>
        <a:gradFill rotWithShape="0">
          <a:gsLst>
            <a:gs pos="0">
              <a:srgbClr val="C4AD64"/>
            </a:gs>
            <a:gs pos="64999">
              <a:srgbClr val="D09C56"/>
            </a:gs>
          </a:gsLst>
          <a:lin ang="5400000" scaled="0"/>
        </a:gradFill>
      </dgm:spPr>
      <dgm:t>
        <a:bodyPr/>
        <a:lstStyle/>
        <a:p>
          <a:pPr algn="ctr"/>
          <a:r>
            <a:rPr lang="ru-RU" dirty="0" smtClean="0"/>
            <a:t>Выявление потребности, </a:t>
          </a:r>
          <a:br>
            <a:rPr lang="ru-RU" dirty="0" smtClean="0"/>
          </a:br>
          <a:r>
            <a:rPr lang="ru-RU" dirty="0" smtClean="0"/>
            <a:t>представление товара или услуги</a:t>
          </a:r>
          <a:endParaRPr lang="ru-RU" dirty="0"/>
        </a:p>
      </dgm:t>
    </dgm:pt>
    <dgm:pt modelId="{63B655E4-5C4F-4834-93D5-A5B777C370B3}" type="parTrans" cxnId="{13481D3D-6EA6-4F7E-BA0D-2FD5CF0F9FD1}">
      <dgm:prSet/>
      <dgm:spPr/>
      <dgm:t>
        <a:bodyPr/>
        <a:lstStyle/>
        <a:p>
          <a:pPr algn="ctr"/>
          <a:endParaRPr lang="ru-RU"/>
        </a:p>
      </dgm:t>
    </dgm:pt>
    <dgm:pt modelId="{962FD129-223D-4067-9B08-A36550704721}" type="sibTrans" cxnId="{13481D3D-6EA6-4F7E-BA0D-2FD5CF0F9FD1}">
      <dgm:prSet/>
      <dgm:spPr/>
      <dgm:t>
        <a:bodyPr/>
        <a:lstStyle/>
        <a:p>
          <a:pPr algn="ctr"/>
          <a:endParaRPr lang="ru-RU"/>
        </a:p>
      </dgm:t>
    </dgm:pt>
    <dgm:pt modelId="{DDF8FEF1-F2F4-48A0-8420-1805443217B5}">
      <dgm:prSet phldrT="[Текст]"/>
      <dgm:spPr>
        <a:gradFill rotWithShape="0">
          <a:gsLst>
            <a:gs pos="0">
              <a:srgbClr val="D09C56"/>
            </a:gs>
            <a:gs pos="64999">
              <a:srgbClr val="DD8047"/>
            </a:gs>
          </a:gsLst>
          <a:lin ang="5400000" scaled="0"/>
        </a:gradFill>
      </dgm:spPr>
      <dgm:t>
        <a:bodyPr/>
        <a:lstStyle/>
        <a:p>
          <a:pPr algn="ctr"/>
          <a:r>
            <a:rPr lang="ru-RU" dirty="0" smtClean="0"/>
            <a:t>Обработка возражений, учет специфики клиента, доведение клиента до сделки</a:t>
          </a:r>
          <a:endParaRPr lang="ru-RU" dirty="0"/>
        </a:p>
      </dgm:t>
    </dgm:pt>
    <dgm:pt modelId="{F2B5248E-CE5F-4BE8-A2B1-58E6F0752B2D}" type="parTrans" cxnId="{DAC68E14-EE51-4B4D-9C0E-177102189A90}">
      <dgm:prSet/>
      <dgm:spPr/>
      <dgm:t>
        <a:bodyPr/>
        <a:lstStyle/>
        <a:p>
          <a:pPr algn="ctr"/>
          <a:endParaRPr lang="ru-RU"/>
        </a:p>
      </dgm:t>
    </dgm:pt>
    <dgm:pt modelId="{D7C1CE70-4028-447D-A85F-CACF6F270089}" type="sibTrans" cxnId="{DAC68E14-EE51-4B4D-9C0E-177102189A90}">
      <dgm:prSet/>
      <dgm:spPr/>
      <dgm:t>
        <a:bodyPr/>
        <a:lstStyle/>
        <a:p>
          <a:pPr algn="ctr"/>
          <a:endParaRPr lang="ru-RU"/>
        </a:p>
      </dgm:t>
    </dgm:pt>
    <dgm:pt modelId="{CC52D496-244D-431D-85B1-2EF7355A8D02}">
      <dgm:prSet phldrT="[Текст]"/>
      <dgm:spPr/>
      <dgm:t>
        <a:bodyPr/>
        <a:lstStyle/>
        <a:p>
          <a:pPr algn="ctr"/>
          <a:r>
            <a:rPr lang="ru-RU" dirty="0" smtClean="0"/>
            <a:t>Оформление заказа и </a:t>
          </a:r>
          <a:br>
            <a:rPr lang="ru-RU" dirty="0" smtClean="0"/>
          </a:br>
          <a:r>
            <a:rPr lang="ru-RU" dirty="0" smtClean="0"/>
            <a:t>передача его в производство</a:t>
          </a:r>
          <a:endParaRPr lang="ru-RU" dirty="0"/>
        </a:p>
      </dgm:t>
    </dgm:pt>
    <dgm:pt modelId="{FA198C9D-6578-47E6-AE5F-BCB4145C3E9A}" type="parTrans" cxnId="{26ED7887-BD0B-4208-ABB5-C70B235896EA}">
      <dgm:prSet/>
      <dgm:spPr/>
      <dgm:t>
        <a:bodyPr/>
        <a:lstStyle/>
        <a:p>
          <a:pPr algn="ctr"/>
          <a:endParaRPr lang="ru-RU"/>
        </a:p>
      </dgm:t>
    </dgm:pt>
    <dgm:pt modelId="{0316E6A8-5F5B-4128-BD46-EDF78142FAAD}" type="sibTrans" cxnId="{26ED7887-BD0B-4208-ABB5-C70B235896EA}">
      <dgm:prSet/>
      <dgm:spPr/>
      <dgm:t>
        <a:bodyPr/>
        <a:lstStyle/>
        <a:p>
          <a:pPr algn="ctr"/>
          <a:endParaRPr lang="ru-RU"/>
        </a:p>
      </dgm:t>
    </dgm:pt>
    <dgm:pt modelId="{FDCB7196-DFB6-49AE-92CC-DDAB78104E12}">
      <dgm:prSet phldrT="[Текст]"/>
      <dgm:spPr>
        <a:gradFill rotWithShape="0">
          <a:gsLst>
            <a:gs pos="0">
              <a:srgbClr val="A5AB81"/>
            </a:gs>
            <a:gs pos="64999">
              <a:srgbClr val="B7B481"/>
            </a:gs>
          </a:gsLst>
          <a:lin ang="5400000" scaled="0"/>
        </a:gradFill>
      </dgm:spPr>
      <dgm:t>
        <a:bodyPr/>
        <a:lstStyle/>
        <a:p>
          <a:pPr algn="ctr"/>
          <a:r>
            <a:rPr lang="ru-RU" dirty="0" smtClean="0"/>
            <a:t>Выбор целевого сегмента</a:t>
          </a:r>
          <a:br>
            <a:rPr lang="ru-RU" dirty="0" smtClean="0"/>
          </a:br>
          <a:r>
            <a:rPr lang="ru-RU" dirty="0" smtClean="0"/>
            <a:t>Классификация потенциальных клиентов</a:t>
          </a:r>
          <a:endParaRPr lang="ru-RU" dirty="0"/>
        </a:p>
      </dgm:t>
    </dgm:pt>
    <dgm:pt modelId="{C21EF567-EB88-40AB-8F10-343B42F19DCF}" type="parTrans" cxnId="{93F92071-1ED7-4A90-9A13-68DB82529BC5}">
      <dgm:prSet/>
      <dgm:spPr/>
      <dgm:t>
        <a:bodyPr/>
        <a:lstStyle/>
        <a:p>
          <a:endParaRPr lang="ru-RU"/>
        </a:p>
      </dgm:t>
    </dgm:pt>
    <dgm:pt modelId="{907082A6-B9DF-49D3-BD49-554A0765A7F1}" type="sibTrans" cxnId="{93F92071-1ED7-4A90-9A13-68DB82529BC5}">
      <dgm:prSet/>
      <dgm:spPr/>
      <dgm:t>
        <a:bodyPr/>
        <a:lstStyle/>
        <a:p>
          <a:endParaRPr lang="ru-RU"/>
        </a:p>
      </dgm:t>
    </dgm:pt>
    <dgm:pt modelId="{F3D3B9B7-F8B7-4B5B-B03F-3F6AE2222695}" type="pres">
      <dgm:prSet presAssocID="{E1334441-AA46-4DC9-89A7-9FC8D1E63F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D7784A-41B4-4311-8168-B0678AD972EF}" type="pres">
      <dgm:prSet presAssocID="{CC52D496-244D-431D-85B1-2EF7355A8D02}" presName="boxAndChildren" presStyleCnt="0"/>
      <dgm:spPr/>
      <dgm:t>
        <a:bodyPr/>
        <a:lstStyle/>
        <a:p>
          <a:endParaRPr lang="ru-RU"/>
        </a:p>
      </dgm:t>
    </dgm:pt>
    <dgm:pt modelId="{254CEAF1-3FFD-44D5-A33D-1A2BD7B76E5B}" type="pres">
      <dgm:prSet presAssocID="{CC52D496-244D-431D-85B1-2EF7355A8D02}" presName="parentTextBox" presStyleLbl="node1" presStyleIdx="0" presStyleCnt="5"/>
      <dgm:spPr/>
      <dgm:t>
        <a:bodyPr/>
        <a:lstStyle/>
        <a:p>
          <a:endParaRPr lang="ru-RU"/>
        </a:p>
      </dgm:t>
    </dgm:pt>
    <dgm:pt modelId="{E0F00AE8-B49D-4424-8883-194029680587}" type="pres">
      <dgm:prSet presAssocID="{D7C1CE70-4028-447D-A85F-CACF6F270089}" presName="sp" presStyleCnt="0"/>
      <dgm:spPr/>
      <dgm:t>
        <a:bodyPr/>
        <a:lstStyle/>
        <a:p>
          <a:endParaRPr lang="ru-RU"/>
        </a:p>
      </dgm:t>
    </dgm:pt>
    <dgm:pt modelId="{CA098D49-B223-4E01-8367-24954ED2E645}" type="pres">
      <dgm:prSet presAssocID="{DDF8FEF1-F2F4-48A0-8420-1805443217B5}" presName="arrowAndChildren" presStyleCnt="0"/>
      <dgm:spPr/>
      <dgm:t>
        <a:bodyPr/>
        <a:lstStyle/>
        <a:p>
          <a:endParaRPr lang="ru-RU"/>
        </a:p>
      </dgm:t>
    </dgm:pt>
    <dgm:pt modelId="{ABE10508-1F5C-436E-9D01-08A6507F8FFB}" type="pres">
      <dgm:prSet presAssocID="{DDF8FEF1-F2F4-48A0-8420-1805443217B5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8295E736-7789-441B-B38E-FC31CF9FBE1D}" type="pres">
      <dgm:prSet presAssocID="{962FD129-223D-4067-9B08-A36550704721}" presName="sp" presStyleCnt="0"/>
      <dgm:spPr/>
      <dgm:t>
        <a:bodyPr/>
        <a:lstStyle/>
        <a:p>
          <a:endParaRPr lang="ru-RU"/>
        </a:p>
      </dgm:t>
    </dgm:pt>
    <dgm:pt modelId="{2100D86C-AB41-4CC6-992F-AA9804E2EF68}" type="pres">
      <dgm:prSet presAssocID="{0F691747-EC77-4272-8469-9D701B2F59D9}" presName="arrowAndChildren" presStyleCnt="0"/>
      <dgm:spPr/>
      <dgm:t>
        <a:bodyPr/>
        <a:lstStyle/>
        <a:p>
          <a:endParaRPr lang="ru-RU"/>
        </a:p>
      </dgm:t>
    </dgm:pt>
    <dgm:pt modelId="{9ED68C17-1926-4AC3-8FE8-7BCAB3D34353}" type="pres">
      <dgm:prSet presAssocID="{0F691747-EC77-4272-8469-9D701B2F59D9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41DE7C50-D653-48A2-B613-F2DAF4DBB615}" type="pres">
      <dgm:prSet presAssocID="{DD99A7F1-4FE9-48DA-9907-6BE7A09631A8}" presName="sp" presStyleCnt="0"/>
      <dgm:spPr/>
      <dgm:t>
        <a:bodyPr/>
        <a:lstStyle/>
        <a:p>
          <a:endParaRPr lang="ru-RU"/>
        </a:p>
      </dgm:t>
    </dgm:pt>
    <dgm:pt modelId="{50126A78-D9C1-4753-97CB-24892B1965B0}" type="pres">
      <dgm:prSet presAssocID="{5F666238-D642-48FA-A177-B2A110A65B7A}" presName="arrowAndChildren" presStyleCnt="0"/>
      <dgm:spPr/>
      <dgm:t>
        <a:bodyPr/>
        <a:lstStyle/>
        <a:p>
          <a:endParaRPr lang="ru-RU"/>
        </a:p>
      </dgm:t>
    </dgm:pt>
    <dgm:pt modelId="{0AF6981E-6537-4AFD-82CD-45C4CC1144F3}" type="pres">
      <dgm:prSet presAssocID="{5F666238-D642-48FA-A177-B2A110A65B7A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8FA23AAB-9E8C-4900-A128-629D842D87E4}" type="pres">
      <dgm:prSet presAssocID="{907082A6-B9DF-49D3-BD49-554A0765A7F1}" presName="sp" presStyleCnt="0"/>
      <dgm:spPr/>
      <dgm:t>
        <a:bodyPr/>
        <a:lstStyle/>
        <a:p>
          <a:endParaRPr lang="ru-RU"/>
        </a:p>
      </dgm:t>
    </dgm:pt>
    <dgm:pt modelId="{4F95C88B-36DE-4EAA-88B2-D94F8FE739DD}" type="pres">
      <dgm:prSet presAssocID="{FDCB7196-DFB6-49AE-92CC-DDAB78104E12}" presName="arrowAndChildren" presStyleCnt="0"/>
      <dgm:spPr/>
      <dgm:t>
        <a:bodyPr/>
        <a:lstStyle/>
        <a:p>
          <a:endParaRPr lang="ru-RU"/>
        </a:p>
      </dgm:t>
    </dgm:pt>
    <dgm:pt modelId="{4DB8D0EF-7F03-4245-AE83-EDE51B69DAA6}" type="pres">
      <dgm:prSet presAssocID="{FDCB7196-DFB6-49AE-92CC-DDAB78104E12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E5E8DE21-66EA-46D4-A794-CD3E12FF3DA4}" type="presOf" srcId="{E1334441-AA46-4DC9-89A7-9FC8D1E63FAF}" destId="{F3D3B9B7-F8B7-4B5B-B03F-3F6AE2222695}" srcOrd="0" destOrd="0" presId="urn:microsoft.com/office/officeart/2005/8/layout/process4"/>
    <dgm:cxn modelId="{976ACD97-DE87-488C-91DB-2AFEC03EC607}" type="presOf" srcId="{0F691747-EC77-4272-8469-9D701B2F59D9}" destId="{9ED68C17-1926-4AC3-8FE8-7BCAB3D34353}" srcOrd="0" destOrd="0" presId="urn:microsoft.com/office/officeart/2005/8/layout/process4"/>
    <dgm:cxn modelId="{39DF1012-99F3-4079-A69A-56E760399FE3}" type="presOf" srcId="{DDF8FEF1-F2F4-48A0-8420-1805443217B5}" destId="{ABE10508-1F5C-436E-9D01-08A6507F8FFB}" srcOrd="0" destOrd="0" presId="urn:microsoft.com/office/officeart/2005/8/layout/process4"/>
    <dgm:cxn modelId="{93F92071-1ED7-4A90-9A13-68DB82529BC5}" srcId="{E1334441-AA46-4DC9-89A7-9FC8D1E63FAF}" destId="{FDCB7196-DFB6-49AE-92CC-DDAB78104E12}" srcOrd="0" destOrd="0" parTransId="{C21EF567-EB88-40AB-8F10-343B42F19DCF}" sibTransId="{907082A6-B9DF-49D3-BD49-554A0765A7F1}"/>
    <dgm:cxn modelId="{B3B9AB4C-FCF0-47D2-BCB3-194E7A726056}" type="presOf" srcId="{CC52D496-244D-431D-85B1-2EF7355A8D02}" destId="{254CEAF1-3FFD-44D5-A33D-1A2BD7B76E5B}" srcOrd="0" destOrd="0" presId="urn:microsoft.com/office/officeart/2005/8/layout/process4"/>
    <dgm:cxn modelId="{458D2C1E-B3E7-4A2E-AE2E-D2EE6DECE8E5}" type="presOf" srcId="{FDCB7196-DFB6-49AE-92CC-DDAB78104E12}" destId="{4DB8D0EF-7F03-4245-AE83-EDE51B69DAA6}" srcOrd="0" destOrd="0" presId="urn:microsoft.com/office/officeart/2005/8/layout/process4"/>
    <dgm:cxn modelId="{CADFD911-C5EE-41E7-8B60-AC423BE3A9BA}" srcId="{E1334441-AA46-4DC9-89A7-9FC8D1E63FAF}" destId="{5F666238-D642-48FA-A177-B2A110A65B7A}" srcOrd="1" destOrd="0" parTransId="{B12FE6DA-3FFB-4420-B66B-99AA456FE643}" sibTransId="{DD99A7F1-4FE9-48DA-9907-6BE7A09631A8}"/>
    <dgm:cxn modelId="{EB49BB42-2FC5-4098-9E92-7F60B6A98DB2}" type="presOf" srcId="{5F666238-D642-48FA-A177-B2A110A65B7A}" destId="{0AF6981E-6537-4AFD-82CD-45C4CC1144F3}" srcOrd="0" destOrd="0" presId="urn:microsoft.com/office/officeart/2005/8/layout/process4"/>
    <dgm:cxn modelId="{DAC68E14-EE51-4B4D-9C0E-177102189A90}" srcId="{E1334441-AA46-4DC9-89A7-9FC8D1E63FAF}" destId="{DDF8FEF1-F2F4-48A0-8420-1805443217B5}" srcOrd="3" destOrd="0" parTransId="{F2B5248E-CE5F-4BE8-A2B1-58E6F0752B2D}" sibTransId="{D7C1CE70-4028-447D-A85F-CACF6F270089}"/>
    <dgm:cxn modelId="{26ED7887-BD0B-4208-ABB5-C70B235896EA}" srcId="{E1334441-AA46-4DC9-89A7-9FC8D1E63FAF}" destId="{CC52D496-244D-431D-85B1-2EF7355A8D02}" srcOrd="4" destOrd="0" parTransId="{FA198C9D-6578-47E6-AE5F-BCB4145C3E9A}" sibTransId="{0316E6A8-5F5B-4128-BD46-EDF78142FAAD}"/>
    <dgm:cxn modelId="{13481D3D-6EA6-4F7E-BA0D-2FD5CF0F9FD1}" srcId="{E1334441-AA46-4DC9-89A7-9FC8D1E63FAF}" destId="{0F691747-EC77-4272-8469-9D701B2F59D9}" srcOrd="2" destOrd="0" parTransId="{63B655E4-5C4F-4834-93D5-A5B777C370B3}" sibTransId="{962FD129-223D-4067-9B08-A36550704721}"/>
    <dgm:cxn modelId="{3119A256-FB5F-4D21-9EC2-F318D160CD5C}" type="presParOf" srcId="{F3D3B9B7-F8B7-4B5B-B03F-3F6AE2222695}" destId="{99D7784A-41B4-4311-8168-B0678AD972EF}" srcOrd="0" destOrd="0" presId="urn:microsoft.com/office/officeart/2005/8/layout/process4"/>
    <dgm:cxn modelId="{4504A011-83AB-4A20-B716-AAA94002D7C5}" type="presParOf" srcId="{99D7784A-41B4-4311-8168-B0678AD972EF}" destId="{254CEAF1-3FFD-44D5-A33D-1A2BD7B76E5B}" srcOrd="0" destOrd="0" presId="urn:microsoft.com/office/officeart/2005/8/layout/process4"/>
    <dgm:cxn modelId="{C5DF0450-B58F-4D71-BA2D-A00213136364}" type="presParOf" srcId="{F3D3B9B7-F8B7-4B5B-B03F-3F6AE2222695}" destId="{E0F00AE8-B49D-4424-8883-194029680587}" srcOrd="1" destOrd="0" presId="urn:microsoft.com/office/officeart/2005/8/layout/process4"/>
    <dgm:cxn modelId="{3842C6D1-D266-478B-B2EF-2DAD08E97C7C}" type="presParOf" srcId="{F3D3B9B7-F8B7-4B5B-B03F-3F6AE2222695}" destId="{CA098D49-B223-4E01-8367-24954ED2E645}" srcOrd="2" destOrd="0" presId="urn:microsoft.com/office/officeart/2005/8/layout/process4"/>
    <dgm:cxn modelId="{67924717-0E9E-4B8C-9BF7-815AC30B0041}" type="presParOf" srcId="{CA098D49-B223-4E01-8367-24954ED2E645}" destId="{ABE10508-1F5C-436E-9D01-08A6507F8FFB}" srcOrd="0" destOrd="0" presId="urn:microsoft.com/office/officeart/2005/8/layout/process4"/>
    <dgm:cxn modelId="{D8471A5A-1B39-4DAB-8A2C-B3F7FBD13AAF}" type="presParOf" srcId="{F3D3B9B7-F8B7-4B5B-B03F-3F6AE2222695}" destId="{8295E736-7789-441B-B38E-FC31CF9FBE1D}" srcOrd="3" destOrd="0" presId="urn:microsoft.com/office/officeart/2005/8/layout/process4"/>
    <dgm:cxn modelId="{7F4ADDAC-A599-4888-B6B5-B48726256C7B}" type="presParOf" srcId="{F3D3B9B7-F8B7-4B5B-B03F-3F6AE2222695}" destId="{2100D86C-AB41-4CC6-992F-AA9804E2EF68}" srcOrd="4" destOrd="0" presId="urn:microsoft.com/office/officeart/2005/8/layout/process4"/>
    <dgm:cxn modelId="{BC930224-9CD6-4EF1-B21D-EBCE4AD20A51}" type="presParOf" srcId="{2100D86C-AB41-4CC6-992F-AA9804E2EF68}" destId="{9ED68C17-1926-4AC3-8FE8-7BCAB3D34353}" srcOrd="0" destOrd="0" presId="urn:microsoft.com/office/officeart/2005/8/layout/process4"/>
    <dgm:cxn modelId="{C9989885-2459-40D3-9B42-5EEE6AB0886E}" type="presParOf" srcId="{F3D3B9B7-F8B7-4B5B-B03F-3F6AE2222695}" destId="{41DE7C50-D653-48A2-B613-F2DAF4DBB615}" srcOrd="5" destOrd="0" presId="urn:microsoft.com/office/officeart/2005/8/layout/process4"/>
    <dgm:cxn modelId="{146113F6-E313-442F-8E1E-6B5B96F85274}" type="presParOf" srcId="{F3D3B9B7-F8B7-4B5B-B03F-3F6AE2222695}" destId="{50126A78-D9C1-4753-97CB-24892B1965B0}" srcOrd="6" destOrd="0" presId="urn:microsoft.com/office/officeart/2005/8/layout/process4"/>
    <dgm:cxn modelId="{E0679B08-09E1-46FC-9C2C-DD0CB59A972B}" type="presParOf" srcId="{50126A78-D9C1-4753-97CB-24892B1965B0}" destId="{0AF6981E-6537-4AFD-82CD-45C4CC1144F3}" srcOrd="0" destOrd="0" presId="urn:microsoft.com/office/officeart/2005/8/layout/process4"/>
    <dgm:cxn modelId="{B23D1EDE-9058-4010-AD31-D0FC8D707A93}" type="presParOf" srcId="{F3D3B9B7-F8B7-4B5B-B03F-3F6AE2222695}" destId="{8FA23AAB-9E8C-4900-A128-629D842D87E4}" srcOrd="7" destOrd="0" presId="urn:microsoft.com/office/officeart/2005/8/layout/process4"/>
    <dgm:cxn modelId="{8A911412-3BC0-4212-98E6-55BC9EE35D79}" type="presParOf" srcId="{F3D3B9B7-F8B7-4B5B-B03F-3F6AE2222695}" destId="{4F95C88B-36DE-4EAA-88B2-D94F8FE739DD}" srcOrd="8" destOrd="0" presId="urn:microsoft.com/office/officeart/2005/8/layout/process4"/>
    <dgm:cxn modelId="{B975F8E2-EDD0-4551-84E7-802FE12BFA01}" type="presParOf" srcId="{4F95C88B-36DE-4EAA-88B2-D94F8FE739DD}" destId="{4DB8D0EF-7F03-4245-AE83-EDE51B69DAA6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334441-AA46-4DC9-89A7-9FC8D1E63FAF}" type="doc">
      <dgm:prSet loTypeId="urn:microsoft.com/office/officeart/2005/8/layout/process4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F666238-D642-48FA-A177-B2A110A65B7A}">
      <dgm:prSet phldrT="[Текст]"/>
      <dgm:spPr>
        <a:gradFill rotWithShape="0">
          <a:gsLst>
            <a:gs pos="0">
              <a:srgbClr val="B7B473"/>
            </a:gs>
            <a:gs pos="64999">
              <a:srgbClr val="C4AD64"/>
            </a:gs>
          </a:gsLst>
          <a:lin ang="5400000" scaled="0"/>
        </a:gradFill>
      </dgm:spPr>
      <dgm:t>
        <a:bodyPr/>
        <a:lstStyle/>
        <a:p>
          <a:pPr algn="ctr"/>
          <a:r>
            <a:rPr lang="ru-RU" dirty="0" smtClean="0"/>
            <a:t>Поиск потенциального клиента</a:t>
          </a:r>
          <a:endParaRPr lang="ru-RU" dirty="0"/>
        </a:p>
      </dgm:t>
    </dgm:pt>
    <dgm:pt modelId="{B12FE6DA-3FFB-4420-B66B-99AA456FE643}" type="parTrans" cxnId="{CADFD911-C5EE-41E7-8B60-AC423BE3A9BA}">
      <dgm:prSet/>
      <dgm:spPr/>
      <dgm:t>
        <a:bodyPr/>
        <a:lstStyle/>
        <a:p>
          <a:pPr algn="ctr"/>
          <a:endParaRPr lang="ru-RU"/>
        </a:p>
      </dgm:t>
    </dgm:pt>
    <dgm:pt modelId="{DD99A7F1-4FE9-48DA-9907-6BE7A09631A8}" type="sibTrans" cxnId="{CADFD911-C5EE-41E7-8B60-AC423BE3A9BA}">
      <dgm:prSet/>
      <dgm:spPr/>
      <dgm:t>
        <a:bodyPr/>
        <a:lstStyle/>
        <a:p>
          <a:pPr algn="ctr"/>
          <a:endParaRPr lang="ru-RU"/>
        </a:p>
      </dgm:t>
    </dgm:pt>
    <dgm:pt modelId="{0F691747-EC77-4272-8469-9D701B2F59D9}">
      <dgm:prSet phldrT="[Текст]"/>
      <dgm:spPr>
        <a:gradFill rotWithShape="0">
          <a:gsLst>
            <a:gs pos="0">
              <a:srgbClr val="C4AD6E"/>
            </a:gs>
            <a:gs pos="64999">
              <a:srgbClr val="D09C56"/>
            </a:gs>
          </a:gsLst>
          <a:lin ang="5400000" scaled="0"/>
        </a:gradFill>
      </dgm:spPr>
      <dgm:t>
        <a:bodyPr/>
        <a:lstStyle/>
        <a:p>
          <a:pPr algn="ctr"/>
          <a:r>
            <a:rPr lang="ru-RU" dirty="0" smtClean="0"/>
            <a:t>Выявление потребности, </a:t>
          </a:r>
          <a:br>
            <a:rPr lang="ru-RU" dirty="0" smtClean="0"/>
          </a:br>
          <a:r>
            <a:rPr lang="ru-RU" dirty="0" smtClean="0"/>
            <a:t>представление товара или услуги</a:t>
          </a:r>
          <a:endParaRPr lang="ru-RU" dirty="0"/>
        </a:p>
      </dgm:t>
    </dgm:pt>
    <dgm:pt modelId="{63B655E4-5C4F-4834-93D5-A5B777C370B3}" type="parTrans" cxnId="{13481D3D-6EA6-4F7E-BA0D-2FD5CF0F9FD1}">
      <dgm:prSet/>
      <dgm:spPr/>
      <dgm:t>
        <a:bodyPr/>
        <a:lstStyle/>
        <a:p>
          <a:pPr algn="ctr"/>
          <a:endParaRPr lang="ru-RU"/>
        </a:p>
      </dgm:t>
    </dgm:pt>
    <dgm:pt modelId="{962FD129-223D-4067-9B08-A36550704721}" type="sibTrans" cxnId="{13481D3D-6EA6-4F7E-BA0D-2FD5CF0F9FD1}">
      <dgm:prSet/>
      <dgm:spPr/>
      <dgm:t>
        <a:bodyPr/>
        <a:lstStyle/>
        <a:p>
          <a:pPr algn="ctr"/>
          <a:endParaRPr lang="ru-RU"/>
        </a:p>
      </dgm:t>
    </dgm:pt>
    <dgm:pt modelId="{DDF8FEF1-F2F4-48A0-8420-1805443217B5}">
      <dgm:prSet phldrT="[Текст]"/>
      <dgm:spPr>
        <a:gradFill rotWithShape="0">
          <a:gsLst>
            <a:gs pos="0">
              <a:srgbClr val="C4AD64"/>
            </a:gs>
            <a:gs pos="64999">
              <a:srgbClr val="DD8047"/>
            </a:gs>
          </a:gsLst>
          <a:lin ang="5400000" scaled="0"/>
        </a:gradFill>
      </dgm:spPr>
      <dgm:t>
        <a:bodyPr/>
        <a:lstStyle/>
        <a:p>
          <a:pPr algn="ctr"/>
          <a:r>
            <a:rPr lang="ru-RU" dirty="0" smtClean="0"/>
            <a:t>Обработка возражений, учет специфики клиента, доведение клиента до сделки</a:t>
          </a:r>
          <a:endParaRPr lang="ru-RU" dirty="0"/>
        </a:p>
      </dgm:t>
    </dgm:pt>
    <dgm:pt modelId="{F2B5248E-CE5F-4BE8-A2B1-58E6F0752B2D}" type="parTrans" cxnId="{DAC68E14-EE51-4B4D-9C0E-177102189A90}">
      <dgm:prSet/>
      <dgm:spPr/>
      <dgm:t>
        <a:bodyPr/>
        <a:lstStyle/>
        <a:p>
          <a:pPr algn="ctr"/>
          <a:endParaRPr lang="ru-RU"/>
        </a:p>
      </dgm:t>
    </dgm:pt>
    <dgm:pt modelId="{D7C1CE70-4028-447D-A85F-CACF6F270089}" type="sibTrans" cxnId="{DAC68E14-EE51-4B4D-9C0E-177102189A90}">
      <dgm:prSet/>
      <dgm:spPr/>
      <dgm:t>
        <a:bodyPr/>
        <a:lstStyle/>
        <a:p>
          <a:pPr algn="ctr"/>
          <a:endParaRPr lang="ru-RU"/>
        </a:p>
      </dgm:t>
    </dgm:pt>
    <dgm:pt modelId="{F3D3B9B7-F8B7-4B5B-B03F-3F6AE2222695}" type="pres">
      <dgm:prSet presAssocID="{E1334441-AA46-4DC9-89A7-9FC8D1E63F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B28FB-DD56-4CD2-B66E-143F018D872F}" type="pres">
      <dgm:prSet presAssocID="{DDF8FEF1-F2F4-48A0-8420-1805443217B5}" presName="boxAndChildren" presStyleCnt="0"/>
      <dgm:spPr/>
      <dgm:t>
        <a:bodyPr/>
        <a:lstStyle/>
        <a:p>
          <a:endParaRPr lang="ru-RU"/>
        </a:p>
      </dgm:t>
    </dgm:pt>
    <dgm:pt modelId="{C116ACA5-07BE-45B7-BB27-F5BCFCC9B6A6}" type="pres">
      <dgm:prSet presAssocID="{DDF8FEF1-F2F4-48A0-8420-1805443217B5}" presName="parentTextBox" presStyleLbl="node1" presStyleIdx="0" presStyleCnt="3"/>
      <dgm:spPr/>
      <dgm:t>
        <a:bodyPr/>
        <a:lstStyle/>
        <a:p>
          <a:endParaRPr lang="ru-RU"/>
        </a:p>
      </dgm:t>
    </dgm:pt>
    <dgm:pt modelId="{8295E736-7789-441B-B38E-FC31CF9FBE1D}" type="pres">
      <dgm:prSet presAssocID="{962FD129-223D-4067-9B08-A36550704721}" presName="sp" presStyleCnt="0"/>
      <dgm:spPr/>
      <dgm:t>
        <a:bodyPr/>
        <a:lstStyle/>
        <a:p>
          <a:endParaRPr lang="ru-RU"/>
        </a:p>
      </dgm:t>
    </dgm:pt>
    <dgm:pt modelId="{2100D86C-AB41-4CC6-992F-AA9804E2EF68}" type="pres">
      <dgm:prSet presAssocID="{0F691747-EC77-4272-8469-9D701B2F59D9}" presName="arrowAndChildren" presStyleCnt="0"/>
      <dgm:spPr/>
      <dgm:t>
        <a:bodyPr/>
        <a:lstStyle/>
        <a:p>
          <a:endParaRPr lang="ru-RU"/>
        </a:p>
      </dgm:t>
    </dgm:pt>
    <dgm:pt modelId="{9ED68C17-1926-4AC3-8FE8-7BCAB3D34353}" type="pres">
      <dgm:prSet presAssocID="{0F691747-EC77-4272-8469-9D701B2F59D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1DE7C50-D653-48A2-B613-F2DAF4DBB615}" type="pres">
      <dgm:prSet presAssocID="{DD99A7F1-4FE9-48DA-9907-6BE7A09631A8}" presName="sp" presStyleCnt="0"/>
      <dgm:spPr/>
      <dgm:t>
        <a:bodyPr/>
        <a:lstStyle/>
        <a:p>
          <a:endParaRPr lang="ru-RU"/>
        </a:p>
      </dgm:t>
    </dgm:pt>
    <dgm:pt modelId="{50126A78-D9C1-4753-97CB-24892B1965B0}" type="pres">
      <dgm:prSet presAssocID="{5F666238-D642-48FA-A177-B2A110A65B7A}" presName="arrowAndChildren" presStyleCnt="0"/>
      <dgm:spPr/>
      <dgm:t>
        <a:bodyPr/>
        <a:lstStyle/>
        <a:p>
          <a:endParaRPr lang="ru-RU"/>
        </a:p>
      </dgm:t>
    </dgm:pt>
    <dgm:pt modelId="{0AF6981E-6537-4AFD-82CD-45C4CC1144F3}" type="pres">
      <dgm:prSet presAssocID="{5F666238-D642-48FA-A177-B2A110A65B7A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C3D946EE-2723-498A-BB10-11887B42A058}" type="presOf" srcId="{0F691747-EC77-4272-8469-9D701B2F59D9}" destId="{9ED68C17-1926-4AC3-8FE8-7BCAB3D34353}" srcOrd="0" destOrd="0" presId="urn:microsoft.com/office/officeart/2005/8/layout/process4"/>
    <dgm:cxn modelId="{CADFD911-C5EE-41E7-8B60-AC423BE3A9BA}" srcId="{E1334441-AA46-4DC9-89A7-9FC8D1E63FAF}" destId="{5F666238-D642-48FA-A177-B2A110A65B7A}" srcOrd="0" destOrd="0" parTransId="{B12FE6DA-3FFB-4420-B66B-99AA456FE643}" sibTransId="{DD99A7F1-4FE9-48DA-9907-6BE7A09631A8}"/>
    <dgm:cxn modelId="{0EC93A14-9EA9-4FF9-BDE0-780D713E278F}" type="presOf" srcId="{DDF8FEF1-F2F4-48A0-8420-1805443217B5}" destId="{C116ACA5-07BE-45B7-BB27-F5BCFCC9B6A6}" srcOrd="0" destOrd="0" presId="urn:microsoft.com/office/officeart/2005/8/layout/process4"/>
    <dgm:cxn modelId="{33A7C2A6-0C81-4AB4-B5AA-417D915EE8A2}" type="presOf" srcId="{E1334441-AA46-4DC9-89A7-9FC8D1E63FAF}" destId="{F3D3B9B7-F8B7-4B5B-B03F-3F6AE2222695}" srcOrd="0" destOrd="0" presId="urn:microsoft.com/office/officeart/2005/8/layout/process4"/>
    <dgm:cxn modelId="{DAC68E14-EE51-4B4D-9C0E-177102189A90}" srcId="{E1334441-AA46-4DC9-89A7-9FC8D1E63FAF}" destId="{DDF8FEF1-F2F4-48A0-8420-1805443217B5}" srcOrd="2" destOrd="0" parTransId="{F2B5248E-CE5F-4BE8-A2B1-58E6F0752B2D}" sibTransId="{D7C1CE70-4028-447D-A85F-CACF6F270089}"/>
    <dgm:cxn modelId="{666A4428-548F-4E7B-9180-96C31AED58CD}" type="presOf" srcId="{5F666238-D642-48FA-A177-B2A110A65B7A}" destId="{0AF6981E-6537-4AFD-82CD-45C4CC1144F3}" srcOrd="0" destOrd="0" presId="urn:microsoft.com/office/officeart/2005/8/layout/process4"/>
    <dgm:cxn modelId="{13481D3D-6EA6-4F7E-BA0D-2FD5CF0F9FD1}" srcId="{E1334441-AA46-4DC9-89A7-9FC8D1E63FAF}" destId="{0F691747-EC77-4272-8469-9D701B2F59D9}" srcOrd="1" destOrd="0" parTransId="{63B655E4-5C4F-4834-93D5-A5B777C370B3}" sibTransId="{962FD129-223D-4067-9B08-A36550704721}"/>
    <dgm:cxn modelId="{E8E50D6F-090A-4F07-8784-CBC55DDDA945}" type="presParOf" srcId="{F3D3B9B7-F8B7-4B5B-B03F-3F6AE2222695}" destId="{B4CB28FB-DD56-4CD2-B66E-143F018D872F}" srcOrd="0" destOrd="0" presId="urn:microsoft.com/office/officeart/2005/8/layout/process4"/>
    <dgm:cxn modelId="{84BF05AA-024A-48E5-92BC-7C3EAD6E8F3E}" type="presParOf" srcId="{B4CB28FB-DD56-4CD2-B66E-143F018D872F}" destId="{C116ACA5-07BE-45B7-BB27-F5BCFCC9B6A6}" srcOrd="0" destOrd="0" presId="urn:microsoft.com/office/officeart/2005/8/layout/process4"/>
    <dgm:cxn modelId="{6BE1C90C-5741-4E6A-809C-C9D500B16821}" type="presParOf" srcId="{F3D3B9B7-F8B7-4B5B-B03F-3F6AE2222695}" destId="{8295E736-7789-441B-B38E-FC31CF9FBE1D}" srcOrd="1" destOrd="0" presId="urn:microsoft.com/office/officeart/2005/8/layout/process4"/>
    <dgm:cxn modelId="{6CAD1AA1-8C02-4DDF-B060-A8F8F380C3D6}" type="presParOf" srcId="{F3D3B9B7-F8B7-4B5B-B03F-3F6AE2222695}" destId="{2100D86C-AB41-4CC6-992F-AA9804E2EF68}" srcOrd="2" destOrd="0" presId="urn:microsoft.com/office/officeart/2005/8/layout/process4"/>
    <dgm:cxn modelId="{171C59E8-9389-4F03-A8AC-1EE93780F0FD}" type="presParOf" srcId="{2100D86C-AB41-4CC6-992F-AA9804E2EF68}" destId="{9ED68C17-1926-4AC3-8FE8-7BCAB3D34353}" srcOrd="0" destOrd="0" presId="urn:microsoft.com/office/officeart/2005/8/layout/process4"/>
    <dgm:cxn modelId="{0821E776-5BB9-4488-858A-53FB70400E5C}" type="presParOf" srcId="{F3D3B9B7-F8B7-4B5B-B03F-3F6AE2222695}" destId="{41DE7C50-D653-48A2-B613-F2DAF4DBB615}" srcOrd="3" destOrd="0" presId="urn:microsoft.com/office/officeart/2005/8/layout/process4"/>
    <dgm:cxn modelId="{F133BCF1-6A71-4840-A131-D0BF61EBACBF}" type="presParOf" srcId="{F3D3B9B7-F8B7-4B5B-B03F-3F6AE2222695}" destId="{50126A78-D9C1-4753-97CB-24892B1965B0}" srcOrd="4" destOrd="0" presId="urn:microsoft.com/office/officeart/2005/8/layout/process4"/>
    <dgm:cxn modelId="{586E4F14-4784-45C4-86F8-D38C4FA4854A}" type="presParOf" srcId="{50126A78-D9C1-4753-97CB-24892B1965B0}" destId="{0AF6981E-6537-4AFD-82CD-45C4CC1144F3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BAB3FA-E723-4B3F-89EF-B35049AF41BC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8047920-F8AF-46ED-BB57-2F6E8484033A}">
      <dgm:prSet phldrT="[Текст]" custT="1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dirty="0" smtClean="0"/>
            <a:t>Клиентская база</a:t>
          </a:r>
        </a:p>
      </dgm:t>
    </dgm:pt>
    <dgm:pt modelId="{D271351D-CBBA-4E79-8FB4-790441565208}" type="parTrans" cxnId="{C65E8CA4-5608-4CF6-843E-FD10E2172919}">
      <dgm:prSet/>
      <dgm:spPr/>
      <dgm:t>
        <a:bodyPr/>
        <a:lstStyle/>
        <a:p>
          <a:endParaRPr lang="ru-RU"/>
        </a:p>
      </dgm:t>
    </dgm:pt>
    <dgm:pt modelId="{C4F07D2A-C7B2-40B6-B39A-28DB903D31DD}" type="sibTrans" cxnId="{C65E8CA4-5608-4CF6-843E-FD10E2172919}">
      <dgm:prSet/>
      <dgm:spPr/>
      <dgm:t>
        <a:bodyPr/>
        <a:lstStyle/>
        <a:p>
          <a:endParaRPr lang="ru-RU"/>
        </a:p>
      </dgm:t>
    </dgm:pt>
    <dgm:pt modelId="{16A26D42-05AF-47F7-8626-FFB349B83DDC}">
      <dgm:prSet phldrT="[Текст]"/>
      <dgm:spPr/>
      <dgm:t>
        <a:bodyPr/>
        <a:lstStyle/>
        <a:p>
          <a:r>
            <a:rPr lang="ru-RU" dirty="0" smtClean="0"/>
            <a:t> Единой базы действующих и потенциальных клиентов нет;</a:t>
          </a:r>
        </a:p>
      </dgm:t>
    </dgm:pt>
    <dgm:pt modelId="{9737649C-CAF6-4904-A1E1-70F79CEED969}" type="sibTrans" cxnId="{3B6F53DB-B448-431F-9B82-DE23A7031D4A}">
      <dgm:prSet/>
      <dgm:spPr/>
      <dgm:t>
        <a:bodyPr/>
        <a:lstStyle/>
        <a:p>
          <a:endParaRPr lang="ru-RU"/>
        </a:p>
      </dgm:t>
    </dgm:pt>
    <dgm:pt modelId="{D4367EAF-32ED-4860-A0BD-FF7C49EDAC42}" type="parTrans" cxnId="{3B6F53DB-B448-431F-9B82-DE23A7031D4A}">
      <dgm:prSet/>
      <dgm:spPr/>
      <dgm:t>
        <a:bodyPr/>
        <a:lstStyle/>
        <a:p>
          <a:endParaRPr lang="ru-RU"/>
        </a:p>
      </dgm:t>
    </dgm:pt>
    <dgm:pt modelId="{11BA3973-BBBC-441D-AC6D-9E2C45DAF4E8}">
      <dgm:prSet phldrT="[Текст]"/>
      <dgm:spPr/>
      <dgm:t>
        <a:bodyPr/>
        <a:lstStyle/>
        <a:p>
          <a:r>
            <a:rPr lang="ru-RU" dirty="0" smtClean="0"/>
            <a:t> База потенциальных клиентов разрозненна, у каждого сотрудника – своя база;</a:t>
          </a:r>
        </a:p>
      </dgm:t>
    </dgm:pt>
    <dgm:pt modelId="{DC43B180-F486-4756-9D37-A7A548BA397C}" type="parTrans" cxnId="{21130927-F773-42EC-A85E-0EE38810F345}">
      <dgm:prSet/>
      <dgm:spPr/>
      <dgm:t>
        <a:bodyPr/>
        <a:lstStyle/>
        <a:p>
          <a:endParaRPr lang="ru-RU"/>
        </a:p>
      </dgm:t>
    </dgm:pt>
    <dgm:pt modelId="{2B71979A-6647-41E6-ABC2-0B347164319D}" type="sibTrans" cxnId="{21130927-F773-42EC-A85E-0EE38810F345}">
      <dgm:prSet/>
      <dgm:spPr/>
      <dgm:t>
        <a:bodyPr/>
        <a:lstStyle/>
        <a:p>
          <a:endParaRPr lang="ru-RU"/>
        </a:p>
      </dgm:t>
    </dgm:pt>
    <dgm:pt modelId="{12A5C63A-3490-4D6D-835E-C9FEABF90BD7}">
      <dgm:prSet phldrT="[Текст]"/>
      <dgm:spPr/>
      <dgm:t>
        <a:bodyPr/>
        <a:lstStyle/>
        <a:p>
          <a:r>
            <a:rPr lang="ru-RU" dirty="0" smtClean="0"/>
            <a:t> Уход (отсутствие) сотрудника означает потерю части клиентской базы;</a:t>
          </a:r>
        </a:p>
      </dgm:t>
    </dgm:pt>
    <dgm:pt modelId="{79BDBAFA-F493-44CE-B87B-3FB98201DFE9}" type="parTrans" cxnId="{49A32E8C-A8FB-452B-91F6-78049EFE4467}">
      <dgm:prSet/>
      <dgm:spPr/>
      <dgm:t>
        <a:bodyPr/>
        <a:lstStyle/>
        <a:p>
          <a:endParaRPr lang="ru-RU"/>
        </a:p>
      </dgm:t>
    </dgm:pt>
    <dgm:pt modelId="{D9D3C54D-99F8-4866-B88E-1BC00BEAE194}" type="sibTrans" cxnId="{49A32E8C-A8FB-452B-91F6-78049EFE4467}">
      <dgm:prSet/>
      <dgm:spPr/>
      <dgm:t>
        <a:bodyPr/>
        <a:lstStyle/>
        <a:p>
          <a:endParaRPr lang="ru-RU"/>
        </a:p>
      </dgm:t>
    </dgm:pt>
    <dgm:pt modelId="{B30DB836-D949-4B1A-82EF-96793D0F761B}">
      <dgm:prSet phldrT="[Текст]"/>
      <dgm:spPr/>
      <dgm:t>
        <a:bodyPr/>
        <a:lstStyle/>
        <a:p>
          <a:r>
            <a:rPr lang="ru-RU" dirty="0" smtClean="0"/>
            <a:t> В качестве хранилища данных используются записные книжки, таблицы</a:t>
          </a:r>
          <a:r>
            <a:rPr lang="en-US" dirty="0" smtClean="0"/>
            <a:t> </a:t>
          </a:r>
          <a:r>
            <a:rPr lang="en-US" dirty="0" smtClean="0">
              <a:latin typeface="Calibri" pitchFamily="34" charset="0"/>
            </a:rPr>
            <a:t>Excel, </a:t>
          </a:r>
          <a:r>
            <a:rPr lang="ru-RU" dirty="0" smtClean="0">
              <a:latin typeface="Calibri" pitchFamily="34" charset="0"/>
            </a:rPr>
            <a:t>файлы</a:t>
          </a:r>
          <a:r>
            <a:rPr lang="en-US" dirty="0" smtClean="0">
              <a:latin typeface="Calibri" pitchFamily="34" charset="0"/>
            </a:rPr>
            <a:t> Outlook, </a:t>
          </a:r>
          <a:r>
            <a:rPr lang="ru-RU" dirty="0" smtClean="0">
              <a:latin typeface="Calibri" pitchFamily="34" charset="0"/>
            </a:rPr>
            <a:t>база 1С, </a:t>
          </a:r>
          <a:r>
            <a:rPr lang="en-US" dirty="0" smtClean="0">
              <a:latin typeface="Calibri" pitchFamily="34" charset="0"/>
            </a:rPr>
            <a:t>Access.</a:t>
          </a:r>
          <a:endParaRPr lang="ru-RU" dirty="0" smtClean="0">
            <a:latin typeface="Calibri" pitchFamily="34" charset="0"/>
          </a:endParaRPr>
        </a:p>
      </dgm:t>
    </dgm:pt>
    <dgm:pt modelId="{2834A9CB-AB44-47FA-9890-76CEFB7B9B03}" type="parTrans" cxnId="{7C2C43FF-56A2-4473-9106-96E4D7FB8103}">
      <dgm:prSet/>
      <dgm:spPr/>
      <dgm:t>
        <a:bodyPr/>
        <a:lstStyle/>
        <a:p>
          <a:endParaRPr lang="ru-RU"/>
        </a:p>
      </dgm:t>
    </dgm:pt>
    <dgm:pt modelId="{7F0D36EC-5E24-4957-AE6A-C2D337FF00F9}" type="sibTrans" cxnId="{7C2C43FF-56A2-4473-9106-96E4D7FB8103}">
      <dgm:prSet/>
      <dgm:spPr/>
      <dgm:t>
        <a:bodyPr/>
        <a:lstStyle/>
        <a:p>
          <a:endParaRPr lang="ru-RU"/>
        </a:p>
      </dgm:t>
    </dgm:pt>
    <dgm:pt modelId="{8188F890-EFB6-4CF5-9D24-4968C4686564}" type="pres">
      <dgm:prSet presAssocID="{E4BAB3FA-E723-4B3F-89EF-B35049AF41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648A29-F105-48AC-8FCB-0F1ED35A3D29}" type="pres">
      <dgm:prSet presAssocID="{E8047920-F8AF-46ED-BB57-2F6E8484033A}" presName="parentLin" presStyleCnt="0"/>
      <dgm:spPr/>
      <dgm:t>
        <a:bodyPr/>
        <a:lstStyle/>
        <a:p>
          <a:endParaRPr lang="ru-RU"/>
        </a:p>
      </dgm:t>
    </dgm:pt>
    <dgm:pt modelId="{34D026C3-317C-4E02-BFED-9FEC62AEBAF0}" type="pres">
      <dgm:prSet presAssocID="{E8047920-F8AF-46ED-BB57-2F6E8484033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1A1DA5D-A35F-4D63-9D58-B635E9A7238F}" type="pres">
      <dgm:prSet presAssocID="{E8047920-F8AF-46ED-BB57-2F6E8484033A}" presName="parentText" presStyleLbl="node1" presStyleIdx="0" presStyleCnt="1" custScaleY="91752" custLinFactNeighborY="-37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FC311-71E4-4AD0-ACEA-6F0163C3A899}" type="pres">
      <dgm:prSet presAssocID="{E8047920-F8AF-46ED-BB57-2F6E8484033A}" presName="negativeSpace" presStyleCnt="0"/>
      <dgm:spPr/>
      <dgm:t>
        <a:bodyPr/>
        <a:lstStyle/>
        <a:p>
          <a:endParaRPr lang="ru-RU"/>
        </a:p>
      </dgm:t>
    </dgm:pt>
    <dgm:pt modelId="{97EB98F9-917B-497B-A9E3-8FDBD222D575}" type="pres">
      <dgm:prSet presAssocID="{E8047920-F8AF-46ED-BB57-2F6E8484033A}" presName="childText" presStyleLbl="conFgAcc1" presStyleIdx="0" presStyleCnt="1" custLinFactNeighborY="35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2B78E8-164E-4BC1-8188-399AB495AF0D}" type="presOf" srcId="{E4BAB3FA-E723-4B3F-89EF-B35049AF41BC}" destId="{8188F890-EFB6-4CF5-9D24-4968C4686564}" srcOrd="0" destOrd="0" presId="urn:microsoft.com/office/officeart/2005/8/layout/list1"/>
    <dgm:cxn modelId="{4AD800F5-9427-45F0-BD08-BDA81A46CF80}" type="presOf" srcId="{12A5C63A-3490-4D6D-835E-C9FEABF90BD7}" destId="{97EB98F9-917B-497B-A9E3-8FDBD222D575}" srcOrd="0" destOrd="2" presId="urn:microsoft.com/office/officeart/2005/8/layout/list1"/>
    <dgm:cxn modelId="{21130927-F773-42EC-A85E-0EE38810F345}" srcId="{E8047920-F8AF-46ED-BB57-2F6E8484033A}" destId="{11BA3973-BBBC-441D-AC6D-9E2C45DAF4E8}" srcOrd="1" destOrd="0" parTransId="{DC43B180-F486-4756-9D37-A7A548BA397C}" sibTransId="{2B71979A-6647-41E6-ABC2-0B347164319D}"/>
    <dgm:cxn modelId="{3B6F53DB-B448-431F-9B82-DE23A7031D4A}" srcId="{E8047920-F8AF-46ED-BB57-2F6E8484033A}" destId="{16A26D42-05AF-47F7-8626-FFB349B83DDC}" srcOrd="0" destOrd="0" parTransId="{D4367EAF-32ED-4860-A0BD-FF7C49EDAC42}" sibTransId="{9737649C-CAF6-4904-A1E1-70F79CEED969}"/>
    <dgm:cxn modelId="{25B7725F-9E61-4917-9F32-49C1C222AE72}" type="presOf" srcId="{E8047920-F8AF-46ED-BB57-2F6E8484033A}" destId="{34D026C3-317C-4E02-BFED-9FEC62AEBAF0}" srcOrd="0" destOrd="0" presId="urn:microsoft.com/office/officeart/2005/8/layout/list1"/>
    <dgm:cxn modelId="{B4316DF3-608E-4935-AF21-A4E11850B661}" type="presOf" srcId="{B30DB836-D949-4B1A-82EF-96793D0F761B}" destId="{97EB98F9-917B-497B-A9E3-8FDBD222D575}" srcOrd="0" destOrd="3" presId="urn:microsoft.com/office/officeart/2005/8/layout/list1"/>
    <dgm:cxn modelId="{2A048153-0FAF-4F23-8C72-0A31F493C6D8}" type="presOf" srcId="{16A26D42-05AF-47F7-8626-FFB349B83DDC}" destId="{97EB98F9-917B-497B-A9E3-8FDBD222D575}" srcOrd="0" destOrd="0" presId="urn:microsoft.com/office/officeart/2005/8/layout/list1"/>
    <dgm:cxn modelId="{49A32E8C-A8FB-452B-91F6-78049EFE4467}" srcId="{E8047920-F8AF-46ED-BB57-2F6E8484033A}" destId="{12A5C63A-3490-4D6D-835E-C9FEABF90BD7}" srcOrd="2" destOrd="0" parTransId="{79BDBAFA-F493-44CE-B87B-3FB98201DFE9}" sibTransId="{D9D3C54D-99F8-4866-B88E-1BC00BEAE194}"/>
    <dgm:cxn modelId="{9819CB59-7762-4673-A178-7939A8A5D8CC}" type="presOf" srcId="{11BA3973-BBBC-441D-AC6D-9E2C45DAF4E8}" destId="{97EB98F9-917B-497B-A9E3-8FDBD222D575}" srcOrd="0" destOrd="1" presId="urn:microsoft.com/office/officeart/2005/8/layout/list1"/>
    <dgm:cxn modelId="{7C2C43FF-56A2-4473-9106-96E4D7FB8103}" srcId="{E8047920-F8AF-46ED-BB57-2F6E8484033A}" destId="{B30DB836-D949-4B1A-82EF-96793D0F761B}" srcOrd="3" destOrd="0" parTransId="{2834A9CB-AB44-47FA-9890-76CEFB7B9B03}" sibTransId="{7F0D36EC-5E24-4957-AE6A-C2D337FF00F9}"/>
    <dgm:cxn modelId="{C65E8CA4-5608-4CF6-843E-FD10E2172919}" srcId="{E4BAB3FA-E723-4B3F-89EF-B35049AF41BC}" destId="{E8047920-F8AF-46ED-BB57-2F6E8484033A}" srcOrd="0" destOrd="0" parTransId="{D271351D-CBBA-4E79-8FB4-790441565208}" sibTransId="{C4F07D2A-C7B2-40B6-B39A-28DB903D31DD}"/>
    <dgm:cxn modelId="{D8E3986D-0645-488A-990C-EDA328F4EF45}" type="presOf" srcId="{E8047920-F8AF-46ED-BB57-2F6E8484033A}" destId="{D1A1DA5D-A35F-4D63-9D58-B635E9A7238F}" srcOrd="1" destOrd="0" presId="urn:microsoft.com/office/officeart/2005/8/layout/list1"/>
    <dgm:cxn modelId="{5D67FB03-CDAB-4452-B8FD-DD7B8E3D3893}" type="presParOf" srcId="{8188F890-EFB6-4CF5-9D24-4968C4686564}" destId="{AF648A29-F105-48AC-8FCB-0F1ED35A3D29}" srcOrd="0" destOrd="0" presId="urn:microsoft.com/office/officeart/2005/8/layout/list1"/>
    <dgm:cxn modelId="{777654D9-126B-4D22-8F71-E0B67BC88AFD}" type="presParOf" srcId="{AF648A29-F105-48AC-8FCB-0F1ED35A3D29}" destId="{34D026C3-317C-4E02-BFED-9FEC62AEBAF0}" srcOrd="0" destOrd="0" presId="urn:microsoft.com/office/officeart/2005/8/layout/list1"/>
    <dgm:cxn modelId="{FFCC4AE8-29D6-44C3-B813-0C581C71FD8F}" type="presParOf" srcId="{AF648A29-F105-48AC-8FCB-0F1ED35A3D29}" destId="{D1A1DA5D-A35F-4D63-9D58-B635E9A7238F}" srcOrd="1" destOrd="0" presId="urn:microsoft.com/office/officeart/2005/8/layout/list1"/>
    <dgm:cxn modelId="{FB3ED29F-8BED-49AA-80DC-598316DCCA12}" type="presParOf" srcId="{8188F890-EFB6-4CF5-9D24-4968C4686564}" destId="{18EFC311-71E4-4AD0-ACEA-6F0163C3A899}" srcOrd="1" destOrd="0" presId="urn:microsoft.com/office/officeart/2005/8/layout/list1"/>
    <dgm:cxn modelId="{05FB16CA-5EC2-4CF0-BCBE-88108E8D7854}" type="presParOf" srcId="{8188F890-EFB6-4CF5-9D24-4968C4686564}" destId="{97EB98F9-917B-497B-A9E3-8FDBD222D575}" srcOrd="2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8B997D-BB48-4406-A59C-6C501023E9D3}" type="doc">
      <dgm:prSet loTypeId="urn:microsoft.com/office/officeart/2005/8/layout/vList2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99F6C3BB-ED69-421C-87E3-646EC242DC2D}">
      <dgm:prSet phldrT="[Текст]" custT="1"/>
      <dgm:spPr>
        <a:gradFill flip="none" rotWithShape="0">
          <a:gsLst>
            <a:gs pos="0">
              <a:schemeClr val="accent1">
                <a:shade val="8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400" dirty="0" smtClean="0"/>
            <a:t>Слабые места в организации</a:t>
          </a:r>
          <a:endParaRPr lang="ru-RU" sz="1400" dirty="0"/>
        </a:p>
      </dgm:t>
    </dgm:pt>
    <dgm:pt modelId="{A57E05EA-91E4-4AD3-9C3D-D0A45BB7A66E}" type="parTrans" cxnId="{44A27695-AB20-4997-B96B-07582A7C1058}">
      <dgm:prSet/>
      <dgm:spPr/>
      <dgm:t>
        <a:bodyPr/>
        <a:lstStyle/>
        <a:p>
          <a:endParaRPr lang="ru-RU"/>
        </a:p>
      </dgm:t>
    </dgm:pt>
    <dgm:pt modelId="{B45AC454-C972-4206-8F14-2B87099B4240}" type="sibTrans" cxnId="{44A27695-AB20-4997-B96B-07582A7C1058}">
      <dgm:prSet/>
      <dgm:spPr/>
      <dgm:t>
        <a:bodyPr/>
        <a:lstStyle/>
        <a:p>
          <a:endParaRPr lang="ru-RU"/>
        </a:p>
      </dgm:t>
    </dgm:pt>
    <dgm:pt modelId="{E2C17FAA-F954-4E85-B7AD-44E5ECE3999F}">
      <dgm:prSet phldrT="[Текст]" custT="1"/>
      <dgm:spPr/>
      <dgm:t>
        <a:bodyPr/>
        <a:lstStyle/>
        <a:p>
          <a:r>
            <a:rPr lang="ru-RU" sz="1200" dirty="0" smtClean="0"/>
            <a:t>Наличие «двойных» и «тройных» стандартов работы;</a:t>
          </a:r>
          <a:endParaRPr lang="ru-RU" sz="1200" dirty="0"/>
        </a:p>
      </dgm:t>
    </dgm:pt>
    <dgm:pt modelId="{D02B3AA5-BE89-4FC8-A08F-F09BB059DAED}" type="parTrans" cxnId="{CA393375-F236-4FA8-A7CE-9AF3446D40D1}">
      <dgm:prSet/>
      <dgm:spPr/>
      <dgm:t>
        <a:bodyPr/>
        <a:lstStyle/>
        <a:p>
          <a:endParaRPr lang="ru-RU"/>
        </a:p>
      </dgm:t>
    </dgm:pt>
    <dgm:pt modelId="{8A15826D-DA9B-4280-A9E3-FDEC66387622}" type="sibTrans" cxnId="{CA393375-F236-4FA8-A7CE-9AF3446D40D1}">
      <dgm:prSet/>
      <dgm:spPr/>
      <dgm:t>
        <a:bodyPr/>
        <a:lstStyle/>
        <a:p>
          <a:endParaRPr lang="ru-RU"/>
        </a:p>
      </dgm:t>
    </dgm:pt>
    <dgm:pt modelId="{81C06A1D-7E3C-4808-B978-1BA7B44F0974}">
      <dgm:prSet phldrT="[Текст]" custT="1"/>
      <dgm:spPr/>
      <dgm:t>
        <a:bodyPr/>
        <a:lstStyle/>
        <a:p>
          <a:r>
            <a:rPr lang="ru-RU" sz="1200" dirty="0" smtClean="0"/>
            <a:t>Компания работает со всеми подряд, отсутствует обоснованное знание и понимание, кто является целевыми клиентами компании;</a:t>
          </a:r>
          <a:endParaRPr lang="ru-RU" sz="1200" dirty="0"/>
        </a:p>
      </dgm:t>
    </dgm:pt>
    <dgm:pt modelId="{7A3F9FD4-CD8E-4807-857F-0B6BF427CA7B}" type="parTrans" cxnId="{FB6E9F27-6EE0-40FE-8516-72FF70A99459}">
      <dgm:prSet/>
      <dgm:spPr/>
      <dgm:t>
        <a:bodyPr/>
        <a:lstStyle/>
        <a:p>
          <a:endParaRPr lang="ru-RU"/>
        </a:p>
      </dgm:t>
    </dgm:pt>
    <dgm:pt modelId="{77F8C6A5-A05A-4731-AC4B-54E4AC84FD2B}" type="sibTrans" cxnId="{FB6E9F27-6EE0-40FE-8516-72FF70A99459}">
      <dgm:prSet/>
      <dgm:spPr/>
      <dgm:t>
        <a:bodyPr/>
        <a:lstStyle/>
        <a:p>
          <a:endParaRPr lang="ru-RU"/>
        </a:p>
      </dgm:t>
    </dgm:pt>
    <dgm:pt modelId="{9D670FCF-825A-446E-B4C3-C14ED2490910}">
      <dgm:prSet phldrT="[Текст]" custT="1"/>
      <dgm:spPr/>
      <dgm:t>
        <a:bodyPr/>
        <a:lstStyle/>
        <a:p>
          <a:r>
            <a:rPr lang="ru-RU" sz="1200" dirty="0" smtClean="0"/>
            <a:t>Отсутствуют критерии выбора клиентов;</a:t>
          </a:r>
          <a:endParaRPr lang="ru-RU" sz="1200" dirty="0"/>
        </a:p>
      </dgm:t>
    </dgm:pt>
    <dgm:pt modelId="{8092559F-1817-4AF0-9C5F-7960EF798F55}" type="parTrans" cxnId="{E0BD0A6E-B56F-4D21-9551-F2B3E23E1FA2}">
      <dgm:prSet/>
      <dgm:spPr/>
      <dgm:t>
        <a:bodyPr/>
        <a:lstStyle/>
        <a:p>
          <a:endParaRPr lang="ru-RU"/>
        </a:p>
      </dgm:t>
    </dgm:pt>
    <dgm:pt modelId="{2C70AF5F-41E2-4328-8023-CC1F2D597FCD}" type="sibTrans" cxnId="{E0BD0A6E-B56F-4D21-9551-F2B3E23E1FA2}">
      <dgm:prSet/>
      <dgm:spPr/>
      <dgm:t>
        <a:bodyPr/>
        <a:lstStyle/>
        <a:p>
          <a:endParaRPr lang="ru-RU"/>
        </a:p>
      </dgm:t>
    </dgm:pt>
    <dgm:pt modelId="{4F16F8D3-1837-49E3-BDA4-9C22869D09A1}">
      <dgm:prSet phldrT="[Текст]" custT="1"/>
      <dgm:spPr/>
      <dgm:t>
        <a:bodyPr/>
        <a:lstStyle/>
        <a:p>
          <a:r>
            <a:rPr lang="ru-RU" sz="1200" dirty="0" smtClean="0"/>
            <a:t>Поверхностная оценка эффективности менеджеров по продажам. Используется только денежный критерий. </a:t>
          </a:r>
          <a:r>
            <a:rPr lang="ru-RU" sz="1200" dirty="0" err="1" smtClean="0"/>
            <a:t>Сбалансированных</a:t>
          </a:r>
          <a:r>
            <a:rPr lang="ru-RU" sz="1200" dirty="0" smtClean="0"/>
            <a:t> критериев оценки нет.</a:t>
          </a:r>
          <a:endParaRPr lang="ru-RU" sz="1200" dirty="0"/>
        </a:p>
      </dgm:t>
    </dgm:pt>
    <dgm:pt modelId="{3D5959D5-A3D1-4F83-BE5E-822AE66198A2}" type="parTrans" cxnId="{743E5D76-52A8-4DCD-96C5-791A9AE3B21F}">
      <dgm:prSet/>
      <dgm:spPr/>
    </dgm:pt>
    <dgm:pt modelId="{2CA592C6-3419-4DB7-86F7-ECB8BAA32865}" type="sibTrans" cxnId="{743E5D76-52A8-4DCD-96C5-791A9AE3B21F}">
      <dgm:prSet/>
      <dgm:spPr/>
    </dgm:pt>
    <dgm:pt modelId="{4C035149-F07F-4C75-8C29-D37C105875A0}" type="pres">
      <dgm:prSet presAssocID="{C88B997D-BB48-4406-A59C-6C501023E9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55BACE-F2C9-4F1E-AB61-6E62C955CB7A}" type="pres">
      <dgm:prSet presAssocID="{99F6C3BB-ED69-421C-87E3-646EC242DC2D}" presName="parentText" presStyleLbl="node1" presStyleIdx="0" presStyleCnt="1" custScaleY="35718" custLinFactNeighborY="-14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6849E-75AB-4473-907A-594BFF56D75E}" type="pres">
      <dgm:prSet presAssocID="{99F6C3BB-ED69-421C-87E3-646EC242DC2D}" presName="childText" presStyleLbl="revTx" presStyleIdx="0" presStyleCnt="1" custScaleY="108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BD0A6E-B56F-4D21-9551-F2B3E23E1FA2}" srcId="{99F6C3BB-ED69-421C-87E3-646EC242DC2D}" destId="{9D670FCF-825A-446E-B4C3-C14ED2490910}" srcOrd="3" destOrd="0" parTransId="{8092559F-1817-4AF0-9C5F-7960EF798F55}" sibTransId="{2C70AF5F-41E2-4328-8023-CC1F2D597FCD}"/>
    <dgm:cxn modelId="{44A27695-AB20-4997-B96B-07582A7C1058}" srcId="{C88B997D-BB48-4406-A59C-6C501023E9D3}" destId="{99F6C3BB-ED69-421C-87E3-646EC242DC2D}" srcOrd="0" destOrd="0" parTransId="{A57E05EA-91E4-4AD3-9C3D-D0A45BB7A66E}" sibTransId="{B45AC454-C972-4206-8F14-2B87099B4240}"/>
    <dgm:cxn modelId="{EE729BFA-F1CE-4AD3-9078-10DD8DB7B44D}" type="presOf" srcId="{4F16F8D3-1837-49E3-BDA4-9C22869D09A1}" destId="{AF16849E-75AB-4473-907A-594BFF56D75E}" srcOrd="0" destOrd="0" presId="urn:microsoft.com/office/officeart/2005/8/layout/vList2"/>
    <dgm:cxn modelId="{FB6E9F27-6EE0-40FE-8516-72FF70A99459}" srcId="{99F6C3BB-ED69-421C-87E3-646EC242DC2D}" destId="{81C06A1D-7E3C-4808-B978-1BA7B44F0974}" srcOrd="2" destOrd="0" parTransId="{7A3F9FD4-CD8E-4807-857F-0B6BF427CA7B}" sibTransId="{77F8C6A5-A05A-4731-AC4B-54E4AC84FD2B}"/>
    <dgm:cxn modelId="{CA393375-F236-4FA8-A7CE-9AF3446D40D1}" srcId="{99F6C3BB-ED69-421C-87E3-646EC242DC2D}" destId="{E2C17FAA-F954-4E85-B7AD-44E5ECE3999F}" srcOrd="1" destOrd="0" parTransId="{D02B3AA5-BE89-4FC8-A08F-F09BB059DAED}" sibTransId="{8A15826D-DA9B-4280-A9E3-FDEC66387622}"/>
    <dgm:cxn modelId="{5ABC199F-B308-413F-A09C-D887D5F9EE7A}" type="presOf" srcId="{E2C17FAA-F954-4E85-B7AD-44E5ECE3999F}" destId="{AF16849E-75AB-4473-907A-594BFF56D75E}" srcOrd="0" destOrd="1" presId="urn:microsoft.com/office/officeart/2005/8/layout/vList2"/>
    <dgm:cxn modelId="{D58C7800-63EA-4CF3-AE93-6DB767035304}" type="presOf" srcId="{9D670FCF-825A-446E-B4C3-C14ED2490910}" destId="{AF16849E-75AB-4473-907A-594BFF56D75E}" srcOrd="0" destOrd="3" presId="urn:microsoft.com/office/officeart/2005/8/layout/vList2"/>
    <dgm:cxn modelId="{2C7F4FB5-3A90-469D-AC4B-2375CD0062BF}" type="presOf" srcId="{81C06A1D-7E3C-4808-B978-1BA7B44F0974}" destId="{AF16849E-75AB-4473-907A-594BFF56D75E}" srcOrd="0" destOrd="2" presId="urn:microsoft.com/office/officeart/2005/8/layout/vList2"/>
    <dgm:cxn modelId="{329BF96D-4D7D-4F4F-8C23-50AD392D5F03}" type="presOf" srcId="{99F6C3BB-ED69-421C-87E3-646EC242DC2D}" destId="{3D55BACE-F2C9-4F1E-AB61-6E62C955CB7A}" srcOrd="0" destOrd="0" presId="urn:microsoft.com/office/officeart/2005/8/layout/vList2"/>
    <dgm:cxn modelId="{743E5D76-52A8-4DCD-96C5-791A9AE3B21F}" srcId="{99F6C3BB-ED69-421C-87E3-646EC242DC2D}" destId="{4F16F8D3-1837-49E3-BDA4-9C22869D09A1}" srcOrd="0" destOrd="0" parTransId="{3D5959D5-A3D1-4F83-BE5E-822AE66198A2}" sibTransId="{2CA592C6-3419-4DB7-86F7-ECB8BAA32865}"/>
    <dgm:cxn modelId="{2C81B0F9-6F6C-43E4-B7F6-9896FF78C100}" type="presOf" srcId="{C88B997D-BB48-4406-A59C-6C501023E9D3}" destId="{4C035149-F07F-4C75-8C29-D37C105875A0}" srcOrd="0" destOrd="0" presId="urn:microsoft.com/office/officeart/2005/8/layout/vList2"/>
    <dgm:cxn modelId="{DE2C8F98-E5DE-40C7-B0D0-B41D481A061D}" type="presParOf" srcId="{4C035149-F07F-4C75-8C29-D37C105875A0}" destId="{3D55BACE-F2C9-4F1E-AB61-6E62C955CB7A}" srcOrd="0" destOrd="0" presId="urn:microsoft.com/office/officeart/2005/8/layout/vList2"/>
    <dgm:cxn modelId="{C9747644-088E-4CE0-8FD2-01F89C07A599}" type="presParOf" srcId="{4C035149-F07F-4C75-8C29-D37C105875A0}" destId="{AF16849E-75AB-4473-907A-594BFF56D75E}" srcOrd="1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C1EF90-4383-48FD-A5C0-EA35F3DF741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66D8B3B-B7F9-414A-86F1-64F52C537CAE}">
      <dgm:prSet phldrT="[Текст]" custT="1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dirty="0" smtClean="0"/>
            <a:t>… бессистемна</a:t>
          </a:r>
          <a:endParaRPr lang="ru-RU" sz="1200" dirty="0"/>
        </a:p>
      </dgm:t>
    </dgm:pt>
    <dgm:pt modelId="{53F09099-BF2D-47BA-A2D7-2D4110B9C9AF}" type="parTrans" cxnId="{1608FD8F-4007-4C3E-8E9A-2863073D2230}">
      <dgm:prSet custT="1"/>
      <dgm:spPr/>
      <dgm:t>
        <a:bodyPr/>
        <a:lstStyle/>
        <a:p>
          <a:endParaRPr lang="ru-RU" sz="1200"/>
        </a:p>
      </dgm:t>
    </dgm:pt>
    <dgm:pt modelId="{49C35A91-2153-4D1C-9E62-56C6418F4E79}" type="sibTrans" cxnId="{1608FD8F-4007-4C3E-8E9A-2863073D2230}">
      <dgm:prSet/>
      <dgm:spPr/>
      <dgm:t>
        <a:bodyPr/>
        <a:lstStyle/>
        <a:p>
          <a:endParaRPr lang="ru-RU" sz="1200"/>
        </a:p>
      </dgm:t>
    </dgm:pt>
    <dgm:pt modelId="{77D6D059-1883-4F71-B7FE-74E014F1C7CE}">
      <dgm:prSet phldrT="[Текст]" custT="1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dirty="0" smtClean="0"/>
            <a:t>… непрозрачна</a:t>
          </a:r>
          <a:endParaRPr lang="ru-RU" sz="1200" dirty="0"/>
        </a:p>
      </dgm:t>
    </dgm:pt>
    <dgm:pt modelId="{DE06729A-6A70-4D43-926B-C3A18896AC11}" type="parTrans" cxnId="{0BD336A9-903C-47DB-91B4-CA6D5744792B}">
      <dgm:prSet/>
      <dgm:spPr/>
      <dgm:t>
        <a:bodyPr/>
        <a:lstStyle/>
        <a:p>
          <a:endParaRPr lang="ru-RU" sz="1200"/>
        </a:p>
      </dgm:t>
    </dgm:pt>
    <dgm:pt modelId="{10772C86-DD8C-4E53-B5CB-8532FC47081B}" type="sibTrans" cxnId="{0BD336A9-903C-47DB-91B4-CA6D5744792B}">
      <dgm:prSet/>
      <dgm:spPr/>
      <dgm:t>
        <a:bodyPr/>
        <a:lstStyle/>
        <a:p>
          <a:endParaRPr lang="ru-RU" sz="1200"/>
        </a:p>
      </dgm:t>
    </dgm:pt>
    <dgm:pt modelId="{72A4853A-AA4D-45DC-84B3-82AB98310189}">
      <dgm:prSet phldrT="[Текст]" custT="1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5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dirty="0" smtClean="0"/>
            <a:t>… плохо контролируема</a:t>
          </a:r>
          <a:endParaRPr lang="ru-RU" sz="1200" dirty="0"/>
        </a:p>
      </dgm:t>
    </dgm:pt>
    <dgm:pt modelId="{5D419212-867D-4B1C-8148-CB043EDE04C4}" type="parTrans" cxnId="{570584AB-EA67-4CF7-BB52-BF97637F960F}">
      <dgm:prSet/>
      <dgm:spPr/>
      <dgm:t>
        <a:bodyPr/>
        <a:lstStyle/>
        <a:p>
          <a:endParaRPr lang="ru-RU" sz="1200"/>
        </a:p>
      </dgm:t>
    </dgm:pt>
    <dgm:pt modelId="{BFEF285B-9647-465D-8F93-F2BE5E45A6CF}" type="sibTrans" cxnId="{570584AB-EA67-4CF7-BB52-BF97637F960F}">
      <dgm:prSet/>
      <dgm:spPr/>
      <dgm:t>
        <a:bodyPr/>
        <a:lstStyle/>
        <a:p>
          <a:endParaRPr lang="ru-RU" sz="1200"/>
        </a:p>
      </dgm:t>
    </dgm:pt>
    <dgm:pt modelId="{49CB1165-BBF1-4033-94E1-AB763CCF0841}">
      <dgm:prSet phldrT="[Текст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dirty="0" smtClean="0"/>
            <a:t>… трудно прогнозируема</a:t>
          </a:r>
          <a:endParaRPr lang="ru-RU" sz="1200" dirty="0"/>
        </a:p>
      </dgm:t>
    </dgm:pt>
    <dgm:pt modelId="{AD65E20E-4DC7-45DA-862D-93475DE6E007}" type="parTrans" cxnId="{726B9A0B-ADA2-40B1-BE67-297C2CB193FD}">
      <dgm:prSet/>
      <dgm:spPr/>
      <dgm:t>
        <a:bodyPr/>
        <a:lstStyle/>
        <a:p>
          <a:endParaRPr lang="ru-RU" sz="1200"/>
        </a:p>
      </dgm:t>
    </dgm:pt>
    <dgm:pt modelId="{28BD122D-5D61-4F68-937E-FD51819515DA}" type="sibTrans" cxnId="{726B9A0B-ADA2-40B1-BE67-297C2CB193FD}">
      <dgm:prSet/>
      <dgm:spPr/>
      <dgm:t>
        <a:bodyPr/>
        <a:lstStyle/>
        <a:p>
          <a:endParaRPr lang="ru-RU" sz="1200"/>
        </a:p>
      </dgm:t>
    </dgm:pt>
    <dgm:pt modelId="{34AEE634-032B-48A2-A094-6875F6B7E2A2}">
      <dgm:prSet phldrT="[Текст]" custT="1"/>
      <dgm:spPr/>
      <dgm:t>
        <a:bodyPr/>
        <a:lstStyle/>
        <a:p>
          <a:r>
            <a:rPr lang="ru-RU" sz="1200" dirty="0" smtClean="0"/>
            <a:t>Как достигается результат? Кто этому способствует, а кто мешает?</a:t>
          </a:r>
          <a:endParaRPr lang="ru-RU" sz="1200" dirty="0"/>
        </a:p>
      </dgm:t>
    </dgm:pt>
    <dgm:pt modelId="{B4BAD71A-BB84-4E11-A503-BA168724AE9F}" type="parTrans" cxnId="{87000A1D-2CF1-4ADA-B910-7981F2D1AEEE}">
      <dgm:prSet/>
      <dgm:spPr/>
      <dgm:t>
        <a:bodyPr/>
        <a:lstStyle/>
        <a:p>
          <a:endParaRPr lang="ru-RU" sz="1200"/>
        </a:p>
      </dgm:t>
    </dgm:pt>
    <dgm:pt modelId="{0C00A1D1-5E8D-414D-A2CE-1D0B8CDB7532}" type="sibTrans" cxnId="{87000A1D-2CF1-4ADA-B910-7981F2D1AEEE}">
      <dgm:prSet/>
      <dgm:spPr/>
      <dgm:t>
        <a:bodyPr/>
        <a:lstStyle/>
        <a:p>
          <a:endParaRPr lang="ru-RU" sz="1200"/>
        </a:p>
      </dgm:t>
    </dgm:pt>
    <dgm:pt modelId="{5AA2A5AD-3F1C-4D73-8076-CE3964533245}">
      <dgm:prSet phldrT="[Текст]" custT="1"/>
      <dgm:spPr/>
      <dgm:t>
        <a:bodyPr/>
        <a:lstStyle/>
        <a:p>
          <a:r>
            <a:rPr lang="ru-RU" sz="1200" dirty="0" smtClean="0"/>
            <a:t>Существуют ли единые правила работы продавцов?</a:t>
          </a:r>
          <a:endParaRPr lang="ru-RU" sz="1200" dirty="0"/>
        </a:p>
      </dgm:t>
    </dgm:pt>
    <dgm:pt modelId="{96CB05C9-602E-41F1-A728-5804359C9C6F}" type="parTrans" cxnId="{0BB3A50A-AD0C-4173-81C6-FC7FBBE19A24}">
      <dgm:prSet/>
      <dgm:spPr/>
      <dgm:t>
        <a:bodyPr/>
        <a:lstStyle/>
        <a:p>
          <a:endParaRPr lang="ru-RU" sz="1200"/>
        </a:p>
      </dgm:t>
    </dgm:pt>
    <dgm:pt modelId="{EF3FE7E9-B426-40AF-87E0-0B8531FACDC9}" type="sibTrans" cxnId="{0BB3A50A-AD0C-4173-81C6-FC7FBBE19A24}">
      <dgm:prSet/>
      <dgm:spPr/>
      <dgm:t>
        <a:bodyPr/>
        <a:lstStyle/>
        <a:p>
          <a:endParaRPr lang="ru-RU" sz="1200"/>
        </a:p>
      </dgm:t>
    </dgm:pt>
    <dgm:pt modelId="{18B843E9-A2B1-431B-BE55-3C4FCC288477}">
      <dgm:prSet phldrT="[Текст]" custT="1"/>
      <dgm:spPr/>
      <dgm:t>
        <a:bodyPr/>
        <a:lstStyle/>
        <a:p>
          <a:r>
            <a:rPr lang="ru-RU" sz="1200" dirty="0" smtClean="0"/>
            <a:t>Можно ли узнать об объемах продаж в этом месяце раньше, чем в его конце?</a:t>
          </a:r>
          <a:endParaRPr lang="ru-RU" sz="1200" dirty="0"/>
        </a:p>
      </dgm:t>
    </dgm:pt>
    <dgm:pt modelId="{5E128BB6-0192-473B-B08A-BB139616641E}" type="parTrans" cxnId="{15F0203A-5072-4DE7-A789-0E740E116971}">
      <dgm:prSet/>
      <dgm:spPr/>
      <dgm:t>
        <a:bodyPr/>
        <a:lstStyle/>
        <a:p>
          <a:endParaRPr lang="ru-RU" sz="1200"/>
        </a:p>
      </dgm:t>
    </dgm:pt>
    <dgm:pt modelId="{955000E7-30B5-4D3B-AE0E-D95D74FED5A8}" type="sibTrans" cxnId="{15F0203A-5072-4DE7-A789-0E740E116971}">
      <dgm:prSet/>
      <dgm:spPr/>
      <dgm:t>
        <a:bodyPr/>
        <a:lstStyle/>
        <a:p>
          <a:endParaRPr lang="ru-RU" sz="1200"/>
        </a:p>
      </dgm:t>
    </dgm:pt>
    <dgm:pt modelId="{8D58BCBB-7EA8-4099-BA6C-DAB2C9A18934}">
      <dgm:prSet phldrT="[Текст]" custT="1"/>
      <dgm:spPr>
        <a:gradFill flip="none" rotWithShape="0">
          <a:gsLst>
            <a:gs pos="0">
              <a:schemeClr val="accent6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6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dirty="0" smtClean="0"/>
            <a:t>… плохо управляема</a:t>
          </a:r>
          <a:endParaRPr lang="ru-RU" sz="1200" dirty="0"/>
        </a:p>
      </dgm:t>
    </dgm:pt>
    <dgm:pt modelId="{28D93EB7-2544-438A-B8CD-16D293E596F0}" type="parTrans" cxnId="{2672685A-D1D8-4AF4-81CC-F4700FF66274}">
      <dgm:prSet/>
      <dgm:spPr/>
      <dgm:t>
        <a:bodyPr/>
        <a:lstStyle/>
        <a:p>
          <a:endParaRPr lang="ru-RU" sz="1200"/>
        </a:p>
      </dgm:t>
    </dgm:pt>
    <dgm:pt modelId="{D40FD741-0142-4F56-9A4A-2AA0C57449B2}" type="sibTrans" cxnId="{2672685A-D1D8-4AF4-81CC-F4700FF66274}">
      <dgm:prSet/>
      <dgm:spPr/>
      <dgm:t>
        <a:bodyPr/>
        <a:lstStyle/>
        <a:p>
          <a:endParaRPr lang="ru-RU" sz="1200"/>
        </a:p>
      </dgm:t>
    </dgm:pt>
    <dgm:pt modelId="{99C73727-60E8-4FD6-8D24-9DD145D3B504}">
      <dgm:prSet phldrT="[Текст]" custT="1"/>
      <dgm:spPr/>
      <dgm:t>
        <a:bodyPr/>
        <a:lstStyle/>
        <a:p>
          <a:r>
            <a:rPr lang="ru-RU" sz="1200" dirty="0" smtClean="0"/>
            <a:t>Есть ли механизмы и инструменты контроля?</a:t>
          </a:r>
          <a:endParaRPr lang="ru-RU" sz="1200" dirty="0"/>
        </a:p>
      </dgm:t>
    </dgm:pt>
    <dgm:pt modelId="{72977BC4-B1EC-409A-BC9F-0FE4FD487173}" type="parTrans" cxnId="{9C5B9CB7-170F-4A55-9AE1-FB0E6DEA27A0}">
      <dgm:prSet/>
      <dgm:spPr/>
      <dgm:t>
        <a:bodyPr/>
        <a:lstStyle/>
        <a:p>
          <a:endParaRPr lang="ru-RU" sz="1200"/>
        </a:p>
      </dgm:t>
    </dgm:pt>
    <dgm:pt modelId="{E28448D8-3144-4D16-8AE4-EB68318D1A1D}" type="sibTrans" cxnId="{9C5B9CB7-170F-4A55-9AE1-FB0E6DEA27A0}">
      <dgm:prSet/>
      <dgm:spPr/>
      <dgm:t>
        <a:bodyPr/>
        <a:lstStyle/>
        <a:p>
          <a:endParaRPr lang="ru-RU" sz="1200"/>
        </a:p>
      </dgm:t>
    </dgm:pt>
    <dgm:pt modelId="{C28F2A80-7AA5-4703-B730-6A6257BB782D}">
      <dgm:prSet phldrT="[Текст]" custT="1"/>
      <dgm:spPr/>
      <dgm:t>
        <a:bodyPr/>
        <a:lstStyle/>
        <a:p>
          <a:r>
            <a:rPr lang="ru-RU" sz="1200" dirty="0" smtClean="0"/>
            <a:t>Насколько оперативно могут быть внесены изменения в работу отдала?</a:t>
          </a:r>
          <a:endParaRPr lang="ru-RU" sz="1200" dirty="0"/>
        </a:p>
      </dgm:t>
    </dgm:pt>
    <dgm:pt modelId="{0725EF80-AC0F-4577-960C-0D2BA6789C42}" type="parTrans" cxnId="{44EAFF1F-65EB-403B-9291-765BD2702055}">
      <dgm:prSet/>
      <dgm:spPr/>
      <dgm:t>
        <a:bodyPr/>
        <a:lstStyle/>
        <a:p>
          <a:endParaRPr lang="ru-RU" sz="1200"/>
        </a:p>
      </dgm:t>
    </dgm:pt>
    <dgm:pt modelId="{A7B422B0-8427-47C5-92CE-09067AF9E974}" type="sibTrans" cxnId="{44EAFF1F-65EB-403B-9291-765BD2702055}">
      <dgm:prSet/>
      <dgm:spPr/>
      <dgm:t>
        <a:bodyPr/>
        <a:lstStyle/>
        <a:p>
          <a:endParaRPr lang="ru-RU" sz="1200"/>
        </a:p>
      </dgm:t>
    </dgm:pt>
    <dgm:pt modelId="{52B5E010-6B27-4932-BCB6-CCD1A7702668}" type="pres">
      <dgm:prSet presAssocID="{69C1EF90-4383-48FD-A5C0-EA35F3DF74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B2D709-9617-4780-981E-85A0D25B2894}" type="pres">
      <dgm:prSet presAssocID="{77D6D059-1883-4F71-B7FE-74E014F1C7CE}" presName="linNode" presStyleCnt="0"/>
      <dgm:spPr/>
      <dgm:t>
        <a:bodyPr/>
        <a:lstStyle/>
        <a:p>
          <a:endParaRPr lang="ru-RU"/>
        </a:p>
      </dgm:t>
    </dgm:pt>
    <dgm:pt modelId="{BD5EFB20-05E4-4F42-AFB9-CFBAD7E2A826}" type="pres">
      <dgm:prSet presAssocID="{77D6D059-1883-4F71-B7FE-74E014F1C7C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2EAB9-93BB-40B9-A5E4-2B3A5C14E75B}" type="pres">
      <dgm:prSet presAssocID="{77D6D059-1883-4F71-B7FE-74E014F1C7CE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33D1B-E0BF-48CB-948E-D9D8C4C7489F}" type="pres">
      <dgm:prSet presAssocID="{10772C86-DD8C-4E53-B5CB-8532FC47081B}" presName="sp" presStyleCnt="0"/>
      <dgm:spPr/>
      <dgm:t>
        <a:bodyPr/>
        <a:lstStyle/>
        <a:p>
          <a:endParaRPr lang="ru-RU"/>
        </a:p>
      </dgm:t>
    </dgm:pt>
    <dgm:pt modelId="{F9807C4B-7F7F-42F7-915E-5E3D5DF89C3A}" type="pres">
      <dgm:prSet presAssocID="{766D8B3B-B7F9-414A-86F1-64F52C537CAE}" presName="linNode" presStyleCnt="0"/>
      <dgm:spPr/>
      <dgm:t>
        <a:bodyPr/>
        <a:lstStyle/>
        <a:p>
          <a:endParaRPr lang="ru-RU"/>
        </a:p>
      </dgm:t>
    </dgm:pt>
    <dgm:pt modelId="{A6FA7E5B-D6B2-4735-B186-BE50B697360D}" type="pres">
      <dgm:prSet presAssocID="{766D8B3B-B7F9-414A-86F1-64F52C537CA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44F0A-6502-4019-A45C-F4300A2D7E86}" type="pres">
      <dgm:prSet presAssocID="{766D8B3B-B7F9-414A-86F1-64F52C537CA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AD308-460A-442D-A2CE-9B7F2AE48781}" type="pres">
      <dgm:prSet presAssocID="{49C35A91-2153-4D1C-9E62-56C6418F4E79}" presName="sp" presStyleCnt="0"/>
      <dgm:spPr/>
      <dgm:t>
        <a:bodyPr/>
        <a:lstStyle/>
        <a:p>
          <a:endParaRPr lang="ru-RU"/>
        </a:p>
      </dgm:t>
    </dgm:pt>
    <dgm:pt modelId="{1C3DF819-9683-4B4C-9F30-D268204B75F0}" type="pres">
      <dgm:prSet presAssocID="{49CB1165-BBF1-4033-94E1-AB763CCF0841}" presName="linNode" presStyleCnt="0"/>
      <dgm:spPr/>
      <dgm:t>
        <a:bodyPr/>
        <a:lstStyle/>
        <a:p>
          <a:endParaRPr lang="ru-RU"/>
        </a:p>
      </dgm:t>
    </dgm:pt>
    <dgm:pt modelId="{28D545F1-4BB9-4048-A4A6-E397CF5FF70B}" type="pres">
      <dgm:prSet presAssocID="{49CB1165-BBF1-4033-94E1-AB763CCF0841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D4A71-EE0E-4A2D-9DEB-33394AB0C528}" type="pres">
      <dgm:prSet presAssocID="{49CB1165-BBF1-4033-94E1-AB763CCF0841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63CE9-2DD9-4C5F-908C-445470AF15C0}" type="pres">
      <dgm:prSet presAssocID="{28BD122D-5D61-4F68-937E-FD51819515DA}" presName="sp" presStyleCnt="0"/>
      <dgm:spPr/>
      <dgm:t>
        <a:bodyPr/>
        <a:lstStyle/>
        <a:p>
          <a:endParaRPr lang="ru-RU"/>
        </a:p>
      </dgm:t>
    </dgm:pt>
    <dgm:pt modelId="{3A9F4143-0090-4E2A-9C2E-FC883D6C853D}" type="pres">
      <dgm:prSet presAssocID="{72A4853A-AA4D-45DC-84B3-82AB98310189}" presName="linNode" presStyleCnt="0"/>
      <dgm:spPr/>
      <dgm:t>
        <a:bodyPr/>
        <a:lstStyle/>
        <a:p>
          <a:endParaRPr lang="ru-RU"/>
        </a:p>
      </dgm:t>
    </dgm:pt>
    <dgm:pt modelId="{BE68818A-0611-42F0-AF8A-DA4AE3F70897}" type="pres">
      <dgm:prSet presAssocID="{72A4853A-AA4D-45DC-84B3-82AB9831018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8D755-23DC-4C15-8B4B-7E8374C0EB2D}" type="pres">
      <dgm:prSet presAssocID="{72A4853A-AA4D-45DC-84B3-82AB9831018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6A4A7-28C3-42D3-85C8-4C14BA4E5822}" type="pres">
      <dgm:prSet presAssocID="{BFEF285B-9647-465D-8F93-F2BE5E45A6CF}" presName="sp" presStyleCnt="0"/>
      <dgm:spPr/>
      <dgm:t>
        <a:bodyPr/>
        <a:lstStyle/>
        <a:p>
          <a:endParaRPr lang="ru-RU"/>
        </a:p>
      </dgm:t>
    </dgm:pt>
    <dgm:pt modelId="{4095D383-0D61-4604-BEAC-AD9FE1E67BEB}" type="pres">
      <dgm:prSet presAssocID="{8D58BCBB-7EA8-4099-BA6C-DAB2C9A18934}" presName="linNode" presStyleCnt="0"/>
      <dgm:spPr/>
      <dgm:t>
        <a:bodyPr/>
        <a:lstStyle/>
        <a:p>
          <a:endParaRPr lang="ru-RU"/>
        </a:p>
      </dgm:t>
    </dgm:pt>
    <dgm:pt modelId="{BAB80537-BEDB-48F2-BAA6-CF9363811B1E}" type="pres">
      <dgm:prSet presAssocID="{8D58BCBB-7EA8-4099-BA6C-DAB2C9A18934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D8A35-24AC-4F5A-B1C3-8D5564B5CCF3}" type="pres">
      <dgm:prSet presAssocID="{8D58BCBB-7EA8-4099-BA6C-DAB2C9A18934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32D63E-B553-432B-A4D6-D558179C3F6C}" type="presOf" srcId="{99C73727-60E8-4FD6-8D24-9DD145D3B504}" destId="{6568D755-23DC-4C15-8B4B-7E8374C0EB2D}" srcOrd="0" destOrd="0" presId="urn:microsoft.com/office/officeart/2005/8/layout/vList5"/>
    <dgm:cxn modelId="{570584AB-EA67-4CF7-BB52-BF97637F960F}" srcId="{69C1EF90-4383-48FD-A5C0-EA35F3DF741F}" destId="{72A4853A-AA4D-45DC-84B3-82AB98310189}" srcOrd="3" destOrd="0" parTransId="{5D419212-867D-4B1C-8148-CB043EDE04C4}" sibTransId="{BFEF285B-9647-465D-8F93-F2BE5E45A6CF}"/>
    <dgm:cxn modelId="{0BB3A50A-AD0C-4173-81C6-FC7FBBE19A24}" srcId="{766D8B3B-B7F9-414A-86F1-64F52C537CAE}" destId="{5AA2A5AD-3F1C-4D73-8076-CE3964533245}" srcOrd="0" destOrd="0" parTransId="{96CB05C9-602E-41F1-A728-5804359C9C6F}" sibTransId="{EF3FE7E9-B426-40AF-87E0-0B8531FACDC9}"/>
    <dgm:cxn modelId="{0BD336A9-903C-47DB-91B4-CA6D5744792B}" srcId="{69C1EF90-4383-48FD-A5C0-EA35F3DF741F}" destId="{77D6D059-1883-4F71-B7FE-74E014F1C7CE}" srcOrd="0" destOrd="0" parTransId="{DE06729A-6A70-4D43-926B-C3A18896AC11}" sibTransId="{10772C86-DD8C-4E53-B5CB-8532FC47081B}"/>
    <dgm:cxn modelId="{75B93087-8C0E-437D-BE96-55150B0A5E00}" type="presOf" srcId="{8D58BCBB-7EA8-4099-BA6C-DAB2C9A18934}" destId="{BAB80537-BEDB-48F2-BAA6-CF9363811B1E}" srcOrd="0" destOrd="0" presId="urn:microsoft.com/office/officeart/2005/8/layout/vList5"/>
    <dgm:cxn modelId="{2672685A-D1D8-4AF4-81CC-F4700FF66274}" srcId="{69C1EF90-4383-48FD-A5C0-EA35F3DF741F}" destId="{8D58BCBB-7EA8-4099-BA6C-DAB2C9A18934}" srcOrd="4" destOrd="0" parTransId="{28D93EB7-2544-438A-B8CD-16D293E596F0}" sibTransId="{D40FD741-0142-4F56-9A4A-2AA0C57449B2}"/>
    <dgm:cxn modelId="{89F87DF9-EE74-4FE1-A22B-22F4EB9DBF01}" type="presOf" srcId="{766D8B3B-B7F9-414A-86F1-64F52C537CAE}" destId="{A6FA7E5B-D6B2-4735-B186-BE50B697360D}" srcOrd="0" destOrd="0" presId="urn:microsoft.com/office/officeart/2005/8/layout/vList5"/>
    <dgm:cxn modelId="{39EC66AC-4458-4D40-8478-7920F3D1CC60}" type="presOf" srcId="{77D6D059-1883-4F71-B7FE-74E014F1C7CE}" destId="{BD5EFB20-05E4-4F42-AFB9-CFBAD7E2A826}" srcOrd="0" destOrd="0" presId="urn:microsoft.com/office/officeart/2005/8/layout/vList5"/>
    <dgm:cxn modelId="{15F0203A-5072-4DE7-A789-0E740E116971}" srcId="{49CB1165-BBF1-4033-94E1-AB763CCF0841}" destId="{18B843E9-A2B1-431B-BE55-3C4FCC288477}" srcOrd="0" destOrd="0" parTransId="{5E128BB6-0192-473B-B08A-BB139616641E}" sibTransId="{955000E7-30B5-4D3B-AE0E-D95D74FED5A8}"/>
    <dgm:cxn modelId="{726B9A0B-ADA2-40B1-BE67-297C2CB193FD}" srcId="{69C1EF90-4383-48FD-A5C0-EA35F3DF741F}" destId="{49CB1165-BBF1-4033-94E1-AB763CCF0841}" srcOrd="2" destOrd="0" parTransId="{AD65E20E-4DC7-45DA-862D-93475DE6E007}" sibTransId="{28BD122D-5D61-4F68-937E-FD51819515DA}"/>
    <dgm:cxn modelId="{1608FD8F-4007-4C3E-8E9A-2863073D2230}" srcId="{69C1EF90-4383-48FD-A5C0-EA35F3DF741F}" destId="{766D8B3B-B7F9-414A-86F1-64F52C537CAE}" srcOrd="1" destOrd="0" parTransId="{53F09099-BF2D-47BA-A2D7-2D4110B9C9AF}" sibTransId="{49C35A91-2153-4D1C-9E62-56C6418F4E79}"/>
    <dgm:cxn modelId="{9C5B9CB7-170F-4A55-9AE1-FB0E6DEA27A0}" srcId="{72A4853A-AA4D-45DC-84B3-82AB98310189}" destId="{99C73727-60E8-4FD6-8D24-9DD145D3B504}" srcOrd="0" destOrd="0" parTransId="{72977BC4-B1EC-409A-BC9F-0FE4FD487173}" sibTransId="{E28448D8-3144-4D16-8AE4-EB68318D1A1D}"/>
    <dgm:cxn modelId="{44EAFF1F-65EB-403B-9291-765BD2702055}" srcId="{8D58BCBB-7EA8-4099-BA6C-DAB2C9A18934}" destId="{C28F2A80-7AA5-4703-B730-6A6257BB782D}" srcOrd="0" destOrd="0" parTransId="{0725EF80-AC0F-4577-960C-0D2BA6789C42}" sibTransId="{A7B422B0-8427-47C5-92CE-09067AF9E974}"/>
    <dgm:cxn modelId="{ACC6E567-E597-4BEE-9019-2EAA3008015F}" type="presOf" srcId="{72A4853A-AA4D-45DC-84B3-82AB98310189}" destId="{BE68818A-0611-42F0-AF8A-DA4AE3F70897}" srcOrd="0" destOrd="0" presId="urn:microsoft.com/office/officeart/2005/8/layout/vList5"/>
    <dgm:cxn modelId="{B89BAC94-1A55-4E4D-81E3-28D3E467553C}" type="presOf" srcId="{5AA2A5AD-3F1C-4D73-8076-CE3964533245}" destId="{82244F0A-6502-4019-A45C-F4300A2D7E86}" srcOrd="0" destOrd="0" presId="urn:microsoft.com/office/officeart/2005/8/layout/vList5"/>
    <dgm:cxn modelId="{1456BBD6-2ADB-4AEC-9EB5-7049D7B75F20}" type="presOf" srcId="{49CB1165-BBF1-4033-94E1-AB763CCF0841}" destId="{28D545F1-4BB9-4048-A4A6-E397CF5FF70B}" srcOrd="0" destOrd="0" presId="urn:microsoft.com/office/officeart/2005/8/layout/vList5"/>
    <dgm:cxn modelId="{990E1BB8-0B5C-417C-B940-962C0459E053}" type="presOf" srcId="{34AEE634-032B-48A2-A094-6875F6B7E2A2}" destId="{7352EAB9-93BB-40B9-A5E4-2B3A5C14E75B}" srcOrd="0" destOrd="0" presId="urn:microsoft.com/office/officeart/2005/8/layout/vList5"/>
    <dgm:cxn modelId="{1A8661BC-4429-4B9A-A62A-C122F2B730EB}" type="presOf" srcId="{C28F2A80-7AA5-4703-B730-6A6257BB782D}" destId="{7B7D8A35-24AC-4F5A-B1C3-8D5564B5CCF3}" srcOrd="0" destOrd="0" presId="urn:microsoft.com/office/officeart/2005/8/layout/vList5"/>
    <dgm:cxn modelId="{87000A1D-2CF1-4ADA-B910-7981F2D1AEEE}" srcId="{77D6D059-1883-4F71-B7FE-74E014F1C7CE}" destId="{34AEE634-032B-48A2-A094-6875F6B7E2A2}" srcOrd="0" destOrd="0" parTransId="{B4BAD71A-BB84-4E11-A503-BA168724AE9F}" sibTransId="{0C00A1D1-5E8D-414D-A2CE-1D0B8CDB7532}"/>
    <dgm:cxn modelId="{87211A4F-24AD-46C8-8CA4-ADF789260772}" type="presOf" srcId="{18B843E9-A2B1-431B-BE55-3C4FCC288477}" destId="{BFDD4A71-EE0E-4A2D-9DEB-33394AB0C528}" srcOrd="0" destOrd="0" presId="urn:microsoft.com/office/officeart/2005/8/layout/vList5"/>
    <dgm:cxn modelId="{88716574-EAC1-4034-A320-ABF8F4076555}" type="presOf" srcId="{69C1EF90-4383-48FD-A5C0-EA35F3DF741F}" destId="{52B5E010-6B27-4932-BCB6-CCD1A7702668}" srcOrd="0" destOrd="0" presId="urn:microsoft.com/office/officeart/2005/8/layout/vList5"/>
    <dgm:cxn modelId="{FA08299D-1EC1-4AE1-B70A-580942A0153A}" type="presParOf" srcId="{52B5E010-6B27-4932-BCB6-CCD1A7702668}" destId="{F8B2D709-9617-4780-981E-85A0D25B2894}" srcOrd="0" destOrd="0" presId="urn:microsoft.com/office/officeart/2005/8/layout/vList5"/>
    <dgm:cxn modelId="{0AF8FAD7-A7B0-477E-B051-70C77A1B068F}" type="presParOf" srcId="{F8B2D709-9617-4780-981E-85A0D25B2894}" destId="{BD5EFB20-05E4-4F42-AFB9-CFBAD7E2A826}" srcOrd="0" destOrd="0" presId="urn:microsoft.com/office/officeart/2005/8/layout/vList5"/>
    <dgm:cxn modelId="{DA030A15-7B52-4086-8CC9-E4FEADE9AB07}" type="presParOf" srcId="{F8B2D709-9617-4780-981E-85A0D25B2894}" destId="{7352EAB9-93BB-40B9-A5E4-2B3A5C14E75B}" srcOrd="1" destOrd="0" presId="urn:microsoft.com/office/officeart/2005/8/layout/vList5"/>
    <dgm:cxn modelId="{06E59532-83CE-4BB3-AC00-534EA81BFA57}" type="presParOf" srcId="{52B5E010-6B27-4932-BCB6-CCD1A7702668}" destId="{46233D1B-E0BF-48CB-948E-D9D8C4C7489F}" srcOrd="1" destOrd="0" presId="urn:microsoft.com/office/officeart/2005/8/layout/vList5"/>
    <dgm:cxn modelId="{95948D0B-083B-4F88-BEDF-7DA63C09436E}" type="presParOf" srcId="{52B5E010-6B27-4932-BCB6-CCD1A7702668}" destId="{F9807C4B-7F7F-42F7-915E-5E3D5DF89C3A}" srcOrd="2" destOrd="0" presId="urn:microsoft.com/office/officeart/2005/8/layout/vList5"/>
    <dgm:cxn modelId="{36B145E0-918A-4032-A910-F874DC081D8D}" type="presParOf" srcId="{F9807C4B-7F7F-42F7-915E-5E3D5DF89C3A}" destId="{A6FA7E5B-D6B2-4735-B186-BE50B697360D}" srcOrd="0" destOrd="0" presId="urn:microsoft.com/office/officeart/2005/8/layout/vList5"/>
    <dgm:cxn modelId="{5BCCA590-729E-4D7D-8EFB-191B90AA8443}" type="presParOf" srcId="{F9807C4B-7F7F-42F7-915E-5E3D5DF89C3A}" destId="{82244F0A-6502-4019-A45C-F4300A2D7E86}" srcOrd="1" destOrd="0" presId="urn:microsoft.com/office/officeart/2005/8/layout/vList5"/>
    <dgm:cxn modelId="{A4D17516-9960-4333-8DB8-8E788EAA0247}" type="presParOf" srcId="{52B5E010-6B27-4932-BCB6-CCD1A7702668}" destId="{C6BAD308-460A-442D-A2CE-9B7F2AE48781}" srcOrd="3" destOrd="0" presId="urn:microsoft.com/office/officeart/2005/8/layout/vList5"/>
    <dgm:cxn modelId="{AA6D8B4D-6B20-424D-99A8-E8712BE89D14}" type="presParOf" srcId="{52B5E010-6B27-4932-BCB6-CCD1A7702668}" destId="{1C3DF819-9683-4B4C-9F30-D268204B75F0}" srcOrd="4" destOrd="0" presId="urn:microsoft.com/office/officeart/2005/8/layout/vList5"/>
    <dgm:cxn modelId="{8FAF4EB3-6883-4062-8B68-02EF558F228A}" type="presParOf" srcId="{1C3DF819-9683-4B4C-9F30-D268204B75F0}" destId="{28D545F1-4BB9-4048-A4A6-E397CF5FF70B}" srcOrd="0" destOrd="0" presId="urn:microsoft.com/office/officeart/2005/8/layout/vList5"/>
    <dgm:cxn modelId="{B6795166-CFF5-4E73-9CD1-EFF3D22CEF32}" type="presParOf" srcId="{1C3DF819-9683-4B4C-9F30-D268204B75F0}" destId="{BFDD4A71-EE0E-4A2D-9DEB-33394AB0C528}" srcOrd="1" destOrd="0" presId="urn:microsoft.com/office/officeart/2005/8/layout/vList5"/>
    <dgm:cxn modelId="{1C9BEAC5-242B-4D5B-B86C-76A5EF8FB8A6}" type="presParOf" srcId="{52B5E010-6B27-4932-BCB6-CCD1A7702668}" destId="{08263CE9-2DD9-4C5F-908C-445470AF15C0}" srcOrd="5" destOrd="0" presId="urn:microsoft.com/office/officeart/2005/8/layout/vList5"/>
    <dgm:cxn modelId="{C0FBFE0F-B03A-4F22-A1BA-9B90E10AB62A}" type="presParOf" srcId="{52B5E010-6B27-4932-BCB6-CCD1A7702668}" destId="{3A9F4143-0090-4E2A-9C2E-FC883D6C853D}" srcOrd="6" destOrd="0" presId="urn:microsoft.com/office/officeart/2005/8/layout/vList5"/>
    <dgm:cxn modelId="{93BE9D50-1D67-4893-AF67-7C262CFC85B8}" type="presParOf" srcId="{3A9F4143-0090-4E2A-9C2E-FC883D6C853D}" destId="{BE68818A-0611-42F0-AF8A-DA4AE3F70897}" srcOrd="0" destOrd="0" presId="urn:microsoft.com/office/officeart/2005/8/layout/vList5"/>
    <dgm:cxn modelId="{A2EB7FB7-1BC9-4EC2-A837-8A446725E663}" type="presParOf" srcId="{3A9F4143-0090-4E2A-9C2E-FC883D6C853D}" destId="{6568D755-23DC-4C15-8B4B-7E8374C0EB2D}" srcOrd="1" destOrd="0" presId="urn:microsoft.com/office/officeart/2005/8/layout/vList5"/>
    <dgm:cxn modelId="{54B95B1F-DCF6-4087-ABB2-3F79A7D5DC0C}" type="presParOf" srcId="{52B5E010-6B27-4932-BCB6-CCD1A7702668}" destId="{EBE6A4A7-28C3-42D3-85C8-4C14BA4E5822}" srcOrd="7" destOrd="0" presId="urn:microsoft.com/office/officeart/2005/8/layout/vList5"/>
    <dgm:cxn modelId="{110F1802-9692-4E80-B51C-AB3ECF87437B}" type="presParOf" srcId="{52B5E010-6B27-4932-BCB6-CCD1A7702668}" destId="{4095D383-0D61-4604-BEAC-AD9FE1E67BEB}" srcOrd="8" destOrd="0" presId="urn:microsoft.com/office/officeart/2005/8/layout/vList5"/>
    <dgm:cxn modelId="{50F9A47D-5C7E-45E3-ADDB-E5E98A9BE2BC}" type="presParOf" srcId="{4095D383-0D61-4604-BEAC-AD9FE1E67BEB}" destId="{BAB80537-BEDB-48F2-BAA6-CF9363811B1E}" srcOrd="0" destOrd="0" presId="urn:microsoft.com/office/officeart/2005/8/layout/vList5"/>
    <dgm:cxn modelId="{FC637237-5BDC-4422-8FFD-911D681DA4D4}" type="presParOf" srcId="{4095D383-0D61-4604-BEAC-AD9FE1E67BEB}" destId="{7B7D8A35-24AC-4F5A-B1C3-8D5564B5CCF3}" srcOrd="1" destOrd="0" presId="urn:microsoft.com/office/officeart/2005/8/layout/vList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BAB3FA-E723-4B3F-89EF-B35049AF41BC}" type="doc">
      <dgm:prSet loTypeId="urn:microsoft.com/office/officeart/2005/8/layout/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58308B9-B9CE-45C3-8942-1241394682DF}">
      <dgm:prSet phldrT="[Текст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4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dirty="0" smtClean="0"/>
            <a:t>Бизнес-процесс продажи</a:t>
          </a:r>
          <a:endParaRPr lang="ru-RU" sz="1200" dirty="0"/>
        </a:p>
      </dgm:t>
    </dgm:pt>
    <dgm:pt modelId="{3D2BC6BD-443A-4C5F-AB81-8C683142EAB9}" type="parTrans" cxnId="{65D800B7-8883-4331-B5E0-46454833AE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7C6103-C6CB-42C2-B3D3-4D9AE4442167}" type="sibTrans" cxnId="{65D800B7-8883-4331-B5E0-46454833AE5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3A34E01-2E86-4872-846D-3B6AEFBADF50}">
      <dgm:prSet phldrT="[Текст]" custT="1"/>
      <dgm:spPr/>
      <dgm:t>
        <a:bodyPr/>
        <a:lstStyle/>
        <a:p>
          <a:r>
            <a:rPr lang="ru-RU" sz="1100" noProof="0" dirty="0" smtClean="0"/>
            <a:t> Не</a:t>
          </a:r>
          <a:r>
            <a:rPr lang="ru-RU" sz="1100" dirty="0" smtClean="0"/>
            <a:t> </a:t>
          </a:r>
          <a:r>
            <a:rPr lang="ru-RU" sz="1100" noProof="0" dirty="0" err="1" smtClean="0"/>
            <a:t>формализован</a:t>
          </a:r>
          <a:r>
            <a:rPr lang="ru-RU" sz="1100" dirty="0" smtClean="0"/>
            <a:t>;</a:t>
          </a:r>
          <a:endParaRPr lang="ru-RU" sz="1100" dirty="0"/>
        </a:p>
      </dgm:t>
    </dgm:pt>
    <dgm:pt modelId="{F908F111-F31F-4771-BE6B-DAE3B71480E8}" type="parTrans" cxnId="{E923DA74-E491-4812-80CA-5445199839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436258-2D04-4BB9-879D-C79D18A88056}" type="sibTrans" cxnId="{E923DA74-E491-4812-80CA-5445199839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C0590D-1A20-42EA-9282-7E0D753B87D3}">
      <dgm:prSet phldrT="[Текст]" custT="1"/>
      <dgm:spPr/>
      <dgm:t>
        <a:bodyPr/>
        <a:lstStyle/>
        <a:p>
          <a:r>
            <a:rPr lang="ru-RU" sz="1100" dirty="0" smtClean="0"/>
            <a:t> Не </a:t>
          </a:r>
          <a:r>
            <a:rPr lang="ru-RU" sz="1100" noProof="0" dirty="0" err="1" smtClean="0"/>
            <a:t>описан</a:t>
          </a:r>
          <a:r>
            <a:rPr lang="ru-RU" sz="1100" dirty="0" smtClean="0"/>
            <a:t> вообще.</a:t>
          </a:r>
          <a:endParaRPr lang="ru-RU" sz="1100" dirty="0"/>
        </a:p>
      </dgm:t>
    </dgm:pt>
    <dgm:pt modelId="{5AB3C903-297C-457D-8BFE-C862D3906A00}" type="sibTrans" cxnId="{7230D8B2-5297-4BC5-A23E-C1398DD013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0F5298-3076-407F-A582-3539023C067F}" type="parTrans" cxnId="{7230D8B2-5297-4BC5-A23E-C1398DD013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188F890-EFB6-4CF5-9D24-4968C4686564}" type="pres">
      <dgm:prSet presAssocID="{E4BAB3FA-E723-4B3F-89EF-B35049AF41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2EDAA7-586E-4D12-8685-43403618B720}" type="pres">
      <dgm:prSet presAssocID="{F58308B9-B9CE-45C3-8942-1241394682DF}" presName="parentLin" presStyleCnt="0"/>
      <dgm:spPr/>
      <dgm:t>
        <a:bodyPr/>
        <a:lstStyle/>
        <a:p>
          <a:endParaRPr lang="ru-RU"/>
        </a:p>
      </dgm:t>
    </dgm:pt>
    <dgm:pt modelId="{01B99237-5B09-46CF-BE37-044DC8FB634C}" type="pres">
      <dgm:prSet presAssocID="{F58308B9-B9CE-45C3-8942-1241394682DF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67AA9BA-DDF8-47A9-AF53-F00CECE9C7F5}" type="pres">
      <dgm:prSet presAssocID="{F58308B9-B9CE-45C3-8942-1241394682DF}" presName="parentText" presStyleLbl="node1" presStyleIdx="0" presStyleCnt="1" custScaleX="112245" custScaleY="13780" custLinFactNeighborX="-21429" custLinFactNeighborY="-37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36526-CDAA-44F8-8D55-8EBE89448261}" type="pres">
      <dgm:prSet presAssocID="{F58308B9-B9CE-45C3-8942-1241394682DF}" presName="negativeSpace" presStyleCnt="0"/>
      <dgm:spPr/>
      <dgm:t>
        <a:bodyPr/>
        <a:lstStyle/>
        <a:p>
          <a:endParaRPr lang="ru-RU"/>
        </a:p>
      </dgm:t>
    </dgm:pt>
    <dgm:pt modelId="{2CE52194-4405-4AB8-90F5-B2DC39FB3CC8}" type="pres">
      <dgm:prSet presAssocID="{F58308B9-B9CE-45C3-8942-1241394682DF}" presName="childText" presStyleLbl="conFgAcc1" presStyleIdx="0" presStyleCnt="1" custScaleY="42222" custLinFactNeighborX="-2703" custLinFactNeighborY="8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D800B7-8883-4331-B5E0-46454833AE53}" srcId="{E4BAB3FA-E723-4B3F-89EF-B35049AF41BC}" destId="{F58308B9-B9CE-45C3-8942-1241394682DF}" srcOrd="0" destOrd="0" parTransId="{3D2BC6BD-443A-4C5F-AB81-8C683142EAB9}" sibTransId="{9B7C6103-C6CB-42C2-B3D3-4D9AE4442167}"/>
    <dgm:cxn modelId="{A068F5F4-8B38-49EF-9C83-EA0ADC9EABA7}" type="presOf" srcId="{F58308B9-B9CE-45C3-8942-1241394682DF}" destId="{01B99237-5B09-46CF-BE37-044DC8FB634C}" srcOrd="0" destOrd="0" presId="urn:microsoft.com/office/officeart/2005/8/layout/list1"/>
    <dgm:cxn modelId="{096D7527-464D-4845-BBC2-39335D24F0AE}" type="presOf" srcId="{F58308B9-B9CE-45C3-8942-1241394682DF}" destId="{367AA9BA-DDF8-47A9-AF53-F00CECE9C7F5}" srcOrd="1" destOrd="0" presId="urn:microsoft.com/office/officeart/2005/8/layout/list1"/>
    <dgm:cxn modelId="{40F23D7D-349B-47A0-AE82-9A4A8727D12C}" type="presOf" srcId="{A3A34E01-2E86-4872-846D-3B6AEFBADF50}" destId="{2CE52194-4405-4AB8-90F5-B2DC39FB3CC8}" srcOrd="0" destOrd="0" presId="urn:microsoft.com/office/officeart/2005/8/layout/list1"/>
    <dgm:cxn modelId="{7230D8B2-5297-4BC5-A23E-C1398DD013AC}" srcId="{F58308B9-B9CE-45C3-8942-1241394682DF}" destId="{32C0590D-1A20-42EA-9282-7E0D753B87D3}" srcOrd="1" destOrd="0" parTransId="{850F5298-3076-407F-A582-3539023C067F}" sibTransId="{5AB3C903-297C-457D-8BFE-C862D3906A00}"/>
    <dgm:cxn modelId="{98987D38-EAF4-4D00-9DDC-1FDED33D9C86}" type="presOf" srcId="{32C0590D-1A20-42EA-9282-7E0D753B87D3}" destId="{2CE52194-4405-4AB8-90F5-B2DC39FB3CC8}" srcOrd="0" destOrd="1" presId="urn:microsoft.com/office/officeart/2005/8/layout/list1"/>
    <dgm:cxn modelId="{E923DA74-E491-4812-80CA-544519983933}" srcId="{F58308B9-B9CE-45C3-8942-1241394682DF}" destId="{A3A34E01-2E86-4872-846D-3B6AEFBADF50}" srcOrd="0" destOrd="0" parTransId="{F908F111-F31F-4771-BE6B-DAE3B71480E8}" sibTransId="{40436258-2D04-4BB9-879D-C79D18A88056}"/>
    <dgm:cxn modelId="{7A1AA7F6-40E3-42FC-8A7D-283A53BB7F62}" type="presOf" srcId="{E4BAB3FA-E723-4B3F-89EF-B35049AF41BC}" destId="{8188F890-EFB6-4CF5-9D24-4968C4686564}" srcOrd="0" destOrd="0" presId="urn:microsoft.com/office/officeart/2005/8/layout/list1"/>
    <dgm:cxn modelId="{F8982FDF-179A-4CC7-A77A-EA58B1B95E35}" type="presParOf" srcId="{8188F890-EFB6-4CF5-9D24-4968C4686564}" destId="{1A2EDAA7-586E-4D12-8685-43403618B720}" srcOrd="0" destOrd="0" presId="urn:microsoft.com/office/officeart/2005/8/layout/list1"/>
    <dgm:cxn modelId="{9528F6B5-6126-47F8-9077-26D719F90524}" type="presParOf" srcId="{1A2EDAA7-586E-4D12-8685-43403618B720}" destId="{01B99237-5B09-46CF-BE37-044DC8FB634C}" srcOrd="0" destOrd="0" presId="urn:microsoft.com/office/officeart/2005/8/layout/list1"/>
    <dgm:cxn modelId="{929104C9-79A7-47BB-AC9D-3FED0F0DFA2F}" type="presParOf" srcId="{1A2EDAA7-586E-4D12-8685-43403618B720}" destId="{367AA9BA-DDF8-47A9-AF53-F00CECE9C7F5}" srcOrd="1" destOrd="0" presId="urn:microsoft.com/office/officeart/2005/8/layout/list1"/>
    <dgm:cxn modelId="{F27C6FCC-ED7B-4475-A279-767798CDA79E}" type="presParOf" srcId="{8188F890-EFB6-4CF5-9D24-4968C4686564}" destId="{61936526-CDAA-44F8-8D55-8EBE89448261}" srcOrd="1" destOrd="0" presId="urn:microsoft.com/office/officeart/2005/8/layout/list1"/>
    <dgm:cxn modelId="{E7FFF5AE-DB2A-4030-B24C-66E6F6FAAE99}" type="presParOf" srcId="{8188F890-EFB6-4CF5-9D24-4968C4686564}" destId="{2CE52194-4405-4AB8-90F5-B2DC39FB3CC8}" srcOrd="2" destOrd="0" presId="urn:microsoft.com/office/officeart/2005/8/layout/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94F950-B2AC-4187-9A30-ED768FF4316D}" type="doc">
      <dgm:prSet loTypeId="urn:microsoft.com/office/officeart/2005/8/layout/arrow3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E6DE66-16E7-45B1-B505-01FA05838237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accent4">
                  <a:lumMod val="50000"/>
                </a:schemeClr>
              </a:solidFill>
            </a:rPr>
            <a:t>1. Создание структурированного и прозрачного процесса продажи</a:t>
          </a:r>
          <a:endParaRPr lang="ru-RU" sz="1800" b="0" dirty="0">
            <a:solidFill>
              <a:schemeClr val="accent4">
                <a:lumMod val="50000"/>
              </a:schemeClr>
            </a:solidFill>
          </a:endParaRPr>
        </a:p>
      </dgm:t>
    </dgm:pt>
    <dgm:pt modelId="{F83F9592-0EED-41B6-BD99-4FA62DF9E7E4}" type="parTrans" cxnId="{7EAC9C65-2FAC-4C6E-B885-DDD97FE4EC2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3BBA97B4-1E3E-416A-8C35-B3807F95BEAB}" type="sibTrans" cxnId="{7EAC9C65-2FAC-4C6E-B885-DDD97FE4EC2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9DDA73A-EC7F-4BF2-99BA-A5D30C952B5E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accent3">
                  <a:lumMod val="50000"/>
                </a:schemeClr>
              </a:solidFill>
            </a:rPr>
            <a:t>2. Создание механизма предотвращения разрушения структурированности этого процесса </a:t>
          </a:r>
          <a:endParaRPr lang="ru-RU" sz="1800" b="0" dirty="0">
            <a:solidFill>
              <a:schemeClr val="accent3">
                <a:lumMod val="50000"/>
              </a:schemeClr>
            </a:solidFill>
          </a:endParaRPr>
        </a:p>
      </dgm:t>
    </dgm:pt>
    <dgm:pt modelId="{9F25EC2B-E439-4C79-8DE3-6AD2EBA31642}" type="parTrans" cxnId="{1BD82EE1-F1C1-4120-BE5C-1604812313BA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80E94FA-F712-4609-BB85-377C1C2E7235}" type="sibTrans" cxnId="{1BD82EE1-F1C1-4120-BE5C-1604812313BA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6B679FFD-E7A9-4746-ACAB-4BD7402D124E}" type="pres">
      <dgm:prSet presAssocID="{1294F950-B2AC-4187-9A30-ED768FF4316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E10251-E637-488E-A335-42CD01A43C79}" type="pres">
      <dgm:prSet presAssocID="{1294F950-B2AC-4187-9A30-ED768FF4316D}" presName="divider" presStyleLbl="fgShp" presStyleIdx="0" presStyleCnt="1" custLinFactNeighborX="-1172" custLinFactNeighborY="195"/>
      <dgm:spPr/>
    </dgm:pt>
    <dgm:pt modelId="{6DED5061-6DE8-47E9-8D3F-AD1519A364FA}" type="pres">
      <dgm:prSet presAssocID="{3AE6DE66-16E7-45B1-B505-01FA05838237}" presName="downArrow" presStyleLbl="node1" presStyleIdx="0" presStyleCnt="2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2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7653D083-3FDE-40CA-B8DC-14A54F303BAE}" type="pres">
      <dgm:prSet presAssocID="{3AE6DE66-16E7-45B1-B505-01FA05838237}" presName="downArrowText" presStyleLbl="revTx" presStyleIdx="0" presStyleCnt="2" custScaleX="156350" custScaleY="92524" custLinFactNeighborX="5373" custLinFactNeighborY="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EA35B-BC1C-4901-B727-7D7E61441D80}" type="pres">
      <dgm:prSet presAssocID="{29DDA73A-EC7F-4BF2-99BA-A5D30C952B5E}" presName="upArrow" presStyleLbl="node1" presStyleIdx="1" presStyleCnt="2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862482E2-FE8B-4CC7-AAF8-0109EB3650DA}" type="pres">
      <dgm:prSet presAssocID="{29DDA73A-EC7F-4BF2-99BA-A5D30C952B5E}" presName="upArrowText" presStyleLbl="revTx" presStyleIdx="1" presStyleCnt="2" custScaleX="164454" custScaleY="79547" custLinFactNeighborX="-14648" custLinFactNeighborY="11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D82EE1-F1C1-4120-BE5C-1604812313BA}" srcId="{1294F950-B2AC-4187-9A30-ED768FF4316D}" destId="{29DDA73A-EC7F-4BF2-99BA-A5D30C952B5E}" srcOrd="1" destOrd="0" parTransId="{9F25EC2B-E439-4C79-8DE3-6AD2EBA31642}" sibTransId="{980E94FA-F712-4609-BB85-377C1C2E7235}"/>
    <dgm:cxn modelId="{90E708FB-618D-4368-B8CD-78137EB8C056}" type="presOf" srcId="{1294F950-B2AC-4187-9A30-ED768FF4316D}" destId="{6B679FFD-E7A9-4746-ACAB-4BD7402D124E}" srcOrd="0" destOrd="0" presId="urn:microsoft.com/office/officeart/2005/8/layout/arrow3"/>
    <dgm:cxn modelId="{333B1E99-BB25-4AD6-AA26-A4201D916DFA}" type="presOf" srcId="{3AE6DE66-16E7-45B1-B505-01FA05838237}" destId="{7653D083-3FDE-40CA-B8DC-14A54F303BAE}" srcOrd="0" destOrd="0" presId="urn:microsoft.com/office/officeart/2005/8/layout/arrow3"/>
    <dgm:cxn modelId="{EFA0D331-81D9-4B6A-AA49-C3BEAD0CA5FF}" type="presOf" srcId="{29DDA73A-EC7F-4BF2-99BA-A5D30C952B5E}" destId="{862482E2-FE8B-4CC7-AAF8-0109EB3650DA}" srcOrd="0" destOrd="0" presId="urn:microsoft.com/office/officeart/2005/8/layout/arrow3"/>
    <dgm:cxn modelId="{7EAC9C65-2FAC-4C6E-B885-DDD97FE4EC22}" srcId="{1294F950-B2AC-4187-9A30-ED768FF4316D}" destId="{3AE6DE66-16E7-45B1-B505-01FA05838237}" srcOrd="0" destOrd="0" parTransId="{F83F9592-0EED-41B6-BD99-4FA62DF9E7E4}" sibTransId="{3BBA97B4-1E3E-416A-8C35-B3807F95BEAB}"/>
    <dgm:cxn modelId="{AF3920E1-3FB2-47BF-8C77-B974197B52C9}" type="presParOf" srcId="{6B679FFD-E7A9-4746-ACAB-4BD7402D124E}" destId="{4BE10251-E637-488E-A335-42CD01A43C79}" srcOrd="0" destOrd="0" presId="urn:microsoft.com/office/officeart/2005/8/layout/arrow3"/>
    <dgm:cxn modelId="{350EAA15-61A2-4A37-8F5B-AE042D6163DA}" type="presParOf" srcId="{6B679FFD-E7A9-4746-ACAB-4BD7402D124E}" destId="{6DED5061-6DE8-47E9-8D3F-AD1519A364FA}" srcOrd="1" destOrd="0" presId="urn:microsoft.com/office/officeart/2005/8/layout/arrow3"/>
    <dgm:cxn modelId="{C938597F-4257-4E1F-A508-7A461234E430}" type="presParOf" srcId="{6B679FFD-E7A9-4746-ACAB-4BD7402D124E}" destId="{7653D083-3FDE-40CA-B8DC-14A54F303BAE}" srcOrd="2" destOrd="0" presId="urn:microsoft.com/office/officeart/2005/8/layout/arrow3"/>
    <dgm:cxn modelId="{A9949AF4-01B5-491E-8AC4-E4D55643427C}" type="presParOf" srcId="{6B679FFD-E7A9-4746-ACAB-4BD7402D124E}" destId="{440EA35B-BC1C-4901-B727-7D7E61441D80}" srcOrd="3" destOrd="0" presId="urn:microsoft.com/office/officeart/2005/8/layout/arrow3"/>
    <dgm:cxn modelId="{6E53FB5E-A560-4691-BD06-F7645DA032DB}" type="presParOf" srcId="{6B679FFD-E7A9-4746-ACAB-4BD7402D124E}" destId="{862482E2-FE8B-4CC7-AAF8-0109EB3650DA}" srcOrd="4" destOrd="0" presId="urn:microsoft.com/office/officeart/2005/8/layout/arrow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E1D68-5CEA-4AB8-862E-3F9F50134DA5}" type="datetimeFigureOut">
              <a:rPr lang="ru-RU" smtClean="0"/>
              <a:pPr/>
              <a:t>27.10.2008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14776-FFC6-40CA-8330-4D0F39E20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10/27/2008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2FB71-CF6A-4027-B0B3-695CF9E7EE78}" type="slidenum">
              <a:rPr lang="ru-RU"/>
              <a:pPr/>
              <a:t>40</a:t>
            </a:fld>
            <a:endParaRPr lang="ru-RU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4" y="4723924"/>
            <a:ext cx="5029635" cy="447579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2FB71-CF6A-4027-B0B3-695CF9E7EE78}" type="slidenum">
              <a:rPr lang="ru-RU"/>
              <a:pPr/>
              <a:t>41</a:t>
            </a:fld>
            <a:endParaRPr lang="ru-RU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4" y="4723924"/>
            <a:ext cx="5029635" cy="447579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84408" tIns="42204" rIns="84408" bIns="42204"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lIns="84408" tIns="42204" rIns="84408" bIns="42204"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10/27/2008 12:48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10/27/2008 12:48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10/27/2008 12:48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ООО "АСУ XXI ВЕК"    2002-2007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F54D16F3-4C0A-4F3E-8958-A005B74B24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10/27/2008 12:48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10/27/2008 12:48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10/27/2008 12:48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10/27/2008 12:48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10/27/2008 12:48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10/27/2008 12:48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10/27/2008 12:48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10/27/2008 12:48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10/27/2008 12:48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ransition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QuickStyle" Target="../diagrams/quickStyle7.xml"/><Relationship Id="rId18" Type="http://schemas.openxmlformats.org/officeDocument/2006/relationships/diagramColors" Target="../diagrams/colors8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openxmlformats.org/officeDocument/2006/relationships/diagramLayout" Target="../diagrams/layout7.xml"/><Relationship Id="rId17" Type="http://schemas.openxmlformats.org/officeDocument/2006/relationships/diagramQuickStyle" Target="../diagrams/quickStyle8.xml"/><Relationship Id="rId2" Type="http://schemas.openxmlformats.org/officeDocument/2006/relationships/image" Target="../media/image7.wmf"/><Relationship Id="rId16" Type="http://schemas.openxmlformats.org/officeDocument/2006/relationships/diagramLayout" Target="../diagrams/layout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Data" Target="../diagrams/data7.xml"/><Relationship Id="rId5" Type="http://schemas.openxmlformats.org/officeDocument/2006/relationships/diagramQuickStyle" Target="../diagrams/quickStyle5.xml"/><Relationship Id="rId15" Type="http://schemas.openxmlformats.org/officeDocument/2006/relationships/diagramData" Target="../diagrams/data8.xml"/><Relationship Id="rId10" Type="http://schemas.openxmlformats.org/officeDocument/2006/relationships/diagramColors" Target="../diagrams/colors6.xml"/><Relationship Id="rId19" Type="http://schemas.openxmlformats.org/officeDocument/2006/relationships/image" Target="../media/image5.png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Relationship Id="rId14" Type="http://schemas.openxmlformats.org/officeDocument/2006/relationships/diagramColors" Target="../diagrams/colors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Layout" Target="../diagrams/layout13.xml"/><Relationship Id="rId7" Type="http://schemas.openxmlformats.org/officeDocument/2006/relationships/image" Target="../media/image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Data" Target="../diagrams/data1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7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26" Type="http://schemas.openxmlformats.org/officeDocument/2006/relationships/image" Target="../media/image36.jpe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34" Type="http://schemas.openxmlformats.org/officeDocument/2006/relationships/image" Target="../media/image44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jpeg"/><Relationship Id="rId33" Type="http://schemas.openxmlformats.org/officeDocument/2006/relationships/image" Target="../media/image43.jpeg"/><Relationship Id="rId38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29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42.jpeg"/><Relationship Id="rId37" Type="http://schemas.openxmlformats.org/officeDocument/2006/relationships/image" Target="../media/image47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28" Type="http://schemas.openxmlformats.org/officeDocument/2006/relationships/image" Target="../media/image38.jpeg"/><Relationship Id="rId36" Type="http://schemas.openxmlformats.org/officeDocument/2006/relationships/image" Target="../media/image46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31" Type="http://schemas.openxmlformats.org/officeDocument/2006/relationships/image" Target="../media/image41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Relationship Id="rId27" Type="http://schemas.openxmlformats.org/officeDocument/2006/relationships/image" Target="../media/image37.jpeg"/><Relationship Id="rId30" Type="http://schemas.openxmlformats.org/officeDocument/2006/relationships/image" Target="../media/image40.jpeg"/><Relationship Id="rId35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uxxivek.spb.r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mailbox@asuxxivek.spb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5008" y="214290"/>
            <a:ext cx="3428992" cy="42862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14282" y="5000636"/>
            <a:ext cx="8715436" cy="7953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«Бриллиантовые ПРОДАЖИ»</a:t>
            </a:r>
            <a: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работы отдела продаж по методике</a:t>
            </a:r>
            <a:endParaRPr lang="ru-RU" sz="2200" b="1" noProof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3" descr="ASU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244110"/>
            <a:ext cx="996950" cy="346075"/>
          </a:xfrm>
          <a:prstGeom prst="rect">
            <a:avLst/>
          </a:prstGeom>
          <a:noFill/>
        </p:spPr>
      </p:pic>
      <p:sp>
        <p:nvSpPr>
          <p:cNvPr id="5" name="Rectangle 1"/>
          <p:cNvSpPr txBox="1">
            <a:spLocks/>
          </p:cNvSpPr>
          <p:nvPr/>
        </p:nvSpPr>
        <p:spPr>
          <a:xfrm>
            <a:off x="6286512" y="214290"/>
            <a:ext cx="2857488" cy="42865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КОМПАНИЯ 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«АСУ </a:t>
            </a:r>
            <a:r>
              <a:rPr kumimoji="0" lang="en-US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XXI 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век»</a:t>
            </a:r>
            <a:endParaRPr kumimoji="0" lang="en-US" sz="1200" b="1" i="0" u="none" strike="noStrike" kern="1200" cap="all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i="0" u="none" strike="noStrike" kern="1200" spc="0" normalizeH="0" baseline="0" noProof="0" dirty="0" smtClean="0">
                <a:ln>
                  <a:noFill/>
                </a:ln>
                <a:solidFill>
                  <a:schemeClr val="bg2"/>
                </a:solidFill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Разработка</a:t>
            </a:r>
            <a:r>
              <a:rPr kumimoji="0" lang="ru-RU" sz="900" i="0" u="none" strike="noStrike" kern="1200" spc="0" normalizeH="0" noProof="0" dirty="0" smtClean="0">
                <a:ln>
                  <a:noFill/>
                </a:ln>
                <a:solidFill>
                  <a:schemeClr val="bg2"/>
                </a:solidFill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информационных систем для бизнеса</a:t>
            </a:r>
            <a:endParaRPr kumimoji="0" lang="ru-RU" sz="900" i="0" u="none" strike="noStrike" kern="1200" spc="0" normalizeH="0" baseline="0" noProof="0" dirty="0">
              <a:ln>
                <a:noFill/>
              </a:ln>
              <a:solidFill>
                <a:schemeClr val="bg2"/>
              </a:solidFill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8153400" cy="64772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Недостатки традиционной модели</a:t>
            </a:r>
            <a:endParaRPr lang="ru-RU" b="1" dirty="0"/>
          </a:p>
        </p:txBody>
      </p:sp>
      <p:pic>
        <p:nvPicPr>
          <p:cNvPr id="1032" name="Picture 8" descr="C:\Documents and Settings\vrz!\Local Settings\Temporary Internet Files\Content.IE5\41AN8HA7\MCj024034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7491" y="1629925"/>
            <a:ext cx="1577121" cy="115613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91337" y="2786058"/>
            <a:ext cx="14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Отдел продаж</a:t>
            </a:r>
            <a:endParaRPr lang="ru-RU" sz="1600" dirty="0"/>
          </a:p>
        </p:txBody>
      </p:sp>
      <p:graphicFrame>
        <p:nvGraphicFramePr>
          <p:cNvPr id="61" name="Схема 60"/>
          <p:cNvGraphicFramePr/>
          <p:nvPr/>
        </p:nvGraphicFramePr>
        <p:xfrm>
          <a:off x="714348" y="3143248"/>
          <a:ext cx="2857520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2" name="Схема 61"/>
          <p:cNvGraphicFramePr/>
          <p:nvPr/>
        </p:nvGraphicFramePr>
        <p:xfrm>
          <a:off x="3714744" y="1714488"/>
          <a:ext cx="500066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4" name="Схема 63"/>
          <p:cNvGraphicFramePr/>
          <p:nvPr/>
        </p:nvGraphicFramePr>
        <p:xfrm>
          <a:off x="3786182" y="4071942"/>
          <a:ext cx="5000660" cy="231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786182" y="3643314"/>
            <a:ext cx="2354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Работа отдела продаж…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3214678" y="2143116"/>
            <a:ext cx="357190" cy="35719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Стрелка вправо 66"/>
          <p:cNvSpPr/>
          <p:nvPr/>
        </p:nvSpPr>
        <p:spPr>
          <a:xfrm rot="2648512">
            <a:off x="3002874" y="2712109"/>
            <a:ext cx="357190" cy="35719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714348" y="5572140"/>
          <a:ext cx="2857520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2" name="Picture 33" descr="ASU_logo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5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571612"/>
            <a:ext cx="6034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Цель: </a:t>
            </a:r>
            <a:r>
              <a:rPr lang="ru-RU" sz="2000" dirty="0" smtClean="0"/>
              <a:t>построение работы отдела продаж по </a:t>
            </a:r>
            <a:r>
              <a:rPr lang="ru-RU" sz="2000" b="1" dirty="0" smtClean="0">
                <a:solidFill>
                  <a:srgbClr val="C00000"/>
                </a:solidFill>
              </a:rPr>
              <a:t>системе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357166"/>
            <a:ext cx="8153400" cy="92869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Новая методика работы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643042" y="2000240"/>
          <a:ext cx="609600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3" descr="ASU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0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948743" y="2019924"/>
            <a:ext cx="1089589" cy="1089589"/>
            <a:chOff x="2134586" y="856"/>
            <a:chExt cx="1089589" cy="1089589"/>
          </a:xfrm>
        </p:grpSpPr>
        <p:sp>
          <p:nvSpPr>
            <p:cNvPr id="14" name="Овал 13"/>
            <p:cNvSpPr/>
            <p:nvPr/>
          </p:nvSpPr>
          <p:spPr>
            <a:xfrm>
              <a:off x="2134586" y="856"/>
              <a:ext cx="1089589" cy="108958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915447"/>
                <a:satOff val="-16269"/>
                <a:lumOff val="523"/>
                <a:alphaOff val="0"/>
              </a:schemeClr>
            </a:fillRef>
            <a:effectRef idx="3">
              <a:schemeClr val="accent2">
                <a:hueOff val="915447"/>
                <a:satOff val="-16269"/>
                <a:lumOff val="5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2294153" y="160423"/>
              <a:ext cx="770455" cy="77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kern="1200" dirty="0" smtClean="0"/>
                <a:t>1</a:t>
              </a:r>
              <a:endParaRPr lang="ru-RU" sz="50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33424" y="3502103"/>
            <a:ext cx="1089589" cy="1089589"/>
            <a:chOff x="2494568" y="1344329"/>
            <a:chExt cx="1089589" cy="1089589"/>
          </a:xfrm>
        </p:grpSpPr>
        <p:sp>
          <p:nvSpPr>
            <p:cNvPr id="12" name="Овал 11"/>
            <p:cNvSpPr/>
            <p:nvPr/>
          </p:nvSpPr>
          <p:spPr>
            <a:xfrm>
              <a:off x="2494568" y="1344329"/>
              <a:ext cx="1089589" cy="108958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830893"/>
                <a:satOff val="-32539"/>
                <a:lumOff val="1046"/>
                <a:alphaOff val="0"/>
              </a:schemeClr>
            </a:fillRef>
            <a:effectRef idx="3">
              <a:schemeClr val="accent2">
                <a:hueOff val="1830893"/>
                <a:satOff val="-32539"/>
                <a:lumOff val="10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6"/>
            <p:cNvSpPr/>
            <p:nvPr/>
          </p:nvSpPr>
          <p:spPr>
            <a:xfrm>
              <a:off x="2654135" y="1503896"/>
              <a:ext cx="770455" cy="77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kern="1200" dirty="0" smtClean="0"/>
                <a:t>2</a:t>
              </a:r>
              <a:endParaRPr lang="ru-RU" sz="50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941362" y="4974282"/>
            <a:ext cx="1089589" cy="1089589"/>
            <a:chOff x="2134586" y="2687801"/>
            <a:chExt cx="1089589" cy="1089589"/>
          </a:xfrm>
        </p:grpSpPr>
        <p:sp>
          <p:nvSpPr>
            <p:cNvPr id="10" name="Овал 9"/>
            <p:cNvSpPr/>
            <p:nvPr/>
          </p:nvSpPr>
          <p:spPr>
            <a:xfrm>
              <a:off x="2134586" y="2687801"/>
              <a:ext cx="1089589" cy="108958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746340"/>
                <a:satOff val="-48808"/>
                <a:lumOff val="1569"/>
                <a:alphaOff val="0"/>
              </a:schemeClr>
            </a:fillRef>
            <a:effectRef idx="3">
              <a:schemeClr val="accent2">
                <a:hueOff val="2746340"/>
                <a:satOff val="-48808"/>
                <a:lumOff val="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8"/>
            <p:cNvSpPr/>
            <p:nvPr/>
          </p:nvSpPr>
          <p:spPr>
            <a:xfrm>
              <a:off x="2294153" y="2847368"/>
              <a:ext cx="770455" cy="77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000" kern="1200" dirty="0" smtClean="0"/>
                <a:t>3</a:t>
              </a:r>
              <a:endParaRPr lang="ru-RU" sz="5000" kern="1200" dirty="0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609600" y="466704"/>
            <a:ext cx="8153400" cy="7143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Построение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системы продаж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кругленный прямоугольник 4"/>
          <p:cNvSpPr/>
          <p:nvPr/>
        </p:nvSpPr>
        <p:spPr>
          <a:xfrm>
            <a:off x="2428860" y="1846886"/>
            <a:ext cx="5929354" cy="139973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Бизнес-процессы</a:t>
            </a:r>
            <a:endParaRPr lang="ru-RU" b="1" kern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</a:rPr>
              <a:t>четкая структуризация и регламентация бизнес-процессов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выделение формализованных этапов в бизнес-процессе;</a:t>
            </a: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однозначное определение правил перехода с этапа на этап;</a:t>
            </a:r>
            <a:endParaRPr lang="en-US" sz="1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Скругленный прямоугольник 4"/>
          <p:cNvSpPr/>
          <p:nvPr/>
        </p:nvSpPr>
        <p:spPr>
          <a:xfrm>
            <a:off x="2423544" y="3422150"/>
            <a:ext cx="6006108" cy="121444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Должностные инструкции</a:t>
            </a:r>
            <a:endParaRPr lang="ru-RU" b="1" kern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о</a:t>
            </a:r>
            <a:r>
              <a:rPr lang="ru-RU" sz="1400" dirty="0" smtClean="0">
                <a:solidFill>
                  <a:schemeClr val="tx1"/>
                </a:solidFill>
              </a:rPr>
              <a:t>пределение полномочий и обязанностей сотрудников на каждом этапе; </a:t>
            </a: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 разработка должностных инструкций для каждой должности;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2420922" y="5048896"/>
            <a:ext cx="6006108" cy="85725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Ключевые показатели</a:t>
            </a:r>
            <a:endParaRPr lang="ru-RU" b="1" kern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 algn="l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разработка системы ключевых показателей эффективности.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2430674" y="2992846"/>
            <a:ext cx="4927408" cy="28575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построение «дерева задач»;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20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Box 327"/>
          <p:cNvSpPr txBox="1"/>
          <p:nvPr/>
        </p:nvSpPr>
        <p:spPr>
          <a:xfrm>
            <a:off x="928662" y="2158762"/>
            <a:ext cx="453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Wingdings" pitchFamily="2" charset="2"/>
              </a:rPr>
              <a:t>o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Договор поставки (поставка программы)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1164548" y="2515952"/>
            <a:ext cx="122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Wingdings" pitchFamily="2" charset="2"/>
              </a:rPr>
              <a:t>o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Продажа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30" name="Соединительная линия уступом 329"/>
          <p:cNvCxnSpPr>
            <a:stCxn id="328" idx="1"/>
            <a:endCxn id="329" idx="1"/>
          </p:cNvCxnSpPr>
          <p:nvPr/>
        </p:nvCxnSpPr>
        <p:spPr>
          <a:xfrm rot="10800000" flipH="1" flipV="1">
            <a:off x="928662" y="2343427"/>
            <a:ext cx="235886" cy="341801"/>
          </a:xfrm>
          <a:prstGeom prst="bentConnector3">
            <a:avLst>
              <a:gd name="adj1" fmla="val -96911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1" name="TextBox 330"/>
          <p:cNvSpPr txBox="1"/>
          <p:nvPr/>
        </p:nvSpPr>
        <p:spPr>
          <a:xfrm>
            <a:off x="1428728" y="2851117"/>
            <a:ext cx="352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Wingdings" pitchFamily="2" charset="2"/>
              </a:rPr>
              <a:t>o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Выход на лицо, принимающее решение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32" name="Соединительная линия уступом 331"/>
          <p:cNvCxnSpPr>
            <a:stCxn id="329" idx="1"/>
            <a:endCxn id="331" idx="1"/>
          </p:cNvCxnSpPr>
          <p:nvPr/>
        </p:nvCxnSpPr>
        <p:spPr>
          <a:xfrm rot="10800000" flipH="1" flipV="1">
            <a:off x="1164548" y="2685228"/>
            <a:ext cx="264180" cy="319777"/>
          </a:xfrm>
          <a:prstGeom prst="bentConnector3">
            <a:avLst>
              <a:gd name="adj1" fmla="val -86532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3" name="TextBox 332"/>
          <p:cNvSpPr txBox="1"/>
          <p:nvPr/>
        </p:nvSpPr>
        <p:spPr>
          <a:xfrm>
            <a:off x="1428728" y="4173874"/>
            <a:ext cx="2665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Wingdings" pitchFamily="2" charset="2"/>
              </a:rPr>
              <a:t>o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Коммерческое предложение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34" name="Соединительная линия уступом 333"/>
          <p:cNvCxnSpPr>
            <a:stCxn id="329" idx="1"/>
            <a:endCxn id="333" idx="1"/>
          </p:cNvCxnSpPr>
          <p:nvPr/>
        </p:nvCxnSpPr>
        <p:spPr>
          <a:xfrm rot="10800000" flipH="1" flipV="1">
            <a:off x="1164548" y="2685229"/>
            <a:ext cx="264180" cy="1642534"/>
          </a:xfrm>
          <a:prstGeom prst="bentConnector3">
            <a:avLst>
              <a:gd name="adj1" fmla="val -86532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9" name="TextBox 348"/>
          <p:cNvSpPr txBox="1"/>
          <p:nvPr/>
        </p:nvSpPr>
        <p:spPr>
          <a:xfrm>
            <a:off x="1428728" y="4907067"/>
            <a:ext cx="1039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Wingdings" pitchFamily="2" charset="2"/>
              </a:rPr>
              <a:t>o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Договор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52" name="Соединительная линия уступом 351"/>
          <p:cNvCxnSpPr>
            <a:stCxn id="329" idx="1"/>
            <a:endCxn id="349" idx="1"/>
          </p:cNvCxnSpPr>
          <p:nvPr/>
        </p:nvCxnSpPr>
        <p:spPr>
          <a:xfrm rot="10800000" flipH="1" flipV="1">
            <a:off x="1164548" y="2685228"/>
            <a:ext cx="264180" cy="2375727"/>
          </a:xfrm>
          <a:prstGeom prst="bentConnector3">
            <a:avLst>
              <a:gd name="adj1" fmla="val -86532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5" name="TextBox 354"/>
          <p:cNvSpPr txBox="1"/>
          <p:nvPr/>
        </p:nvSpPr>
        <p:spPr>
          <a:xfrm>
            <a:off x="1162026" y="5551809"/>
            <a:ext cx="1715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Wingdings" pitchFamily="2" charset="2"/>
              </a:rPr>
              <a:t>o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Обследование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56" name="Соединительная линия уступом 355"/>
          <p:cNvCxnSpPr>
            <a:stCxn id="328" idx="1"/>
            <a:endCxn id="355" idx="1"/>
          </p:cNvCxnSpPr>
          <p:nvPr/>
        </p:nvCxnSpPr>
        <p:spPr>
          <a:xfrm rot="10800000" flipH="1" flipV="1">
            <a:off x="928662" y="2343428"/>
            <a:ext cx="233364" cy="3377658"/>
          </a:xfrm>
          <a:prstGeom prst="bentConnector3">
            <a:avLst>
              <a:gd name="adj1" fmla="val -97959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1" name="TextBox 360"/>
          <p:cNvSpPr txBox="1"/>
          <p:nvPr/>
        </p:nvSpPr>
        <p:spPr>
          <a:xfrm>
            <a:off x="1162026" y="5877794"/>
            <a:ext cx="146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Wingdings" pitchFamily="2" charset="2"/>
              </a:rPr>
              <a:t>o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Разработка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62" name="Соединительная линия уступом 361"/>
          <p:cNvCxnSpPr>
            <a:stCxn id="355" idx="1"/>
            <a:endCxn id="361" idx="1"/>
          </p:cNvCxnSpPr>
          <p:nvPr/>
        </p:nvCxnSpPr>
        <p:spPr>
          <a:xfrm rot="10800000" flipV="1">
            <a:off x="1162026" y="5721085"/>
            <a:ext cx="1588" cy="325985"/>
          </a:xfrm>
          <a:prstGeom prst="bentConnector3">
            <a:avLst>
              <a:gd name="adj1" fmla="val 14395466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3" name="TextBox 362"/>
          <p:cNvSpPr txBox="1"/>
          <p:nvPr/>
        </p:nvSpPr>
        <p:spPr>
          <a:xfrm>
            <a:off x="1160438" y="6202937"/>
            <a:ext cx="246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Wingdings" pitchFamily="2" charset="2"/>
              </a:rPr>
              <a:t>o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Обучение сотрудников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64" name="Соединительная линия уступом 363"/>
          <p:cNvCxnSpPr>
            <a:stCxn id="328" idx="1"/>
            <a:endCxn id="363" idx="1"/>
          </p:cNvCxnSpPr>
          <p:nvPr/>
        </p:nvCxnSpPr>
        <p:spPr>
          <a:xfrm rot="10800000" flipH="1" flipV="1">
            <a:off x="928662" y="2343428"/>
            <a:ext cx="231776" cy="4028786"/>
          </a:xfrm>
          <a:prstGeom prst="bentConnector3">
            <a:avLst>
              <a:gd name="adj1" fmla="val -98630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5" name="Выноска 2 (с границей) 364"/>
          <p:cNvSpPr/>
          <p:nvPr/>
        </p:nvSpPr>
        <p:spPr>
          <a:xfrm>
            <a:off x="5572132" y="3214686"/>
            <a:ext cx="1500198" cy="428628"/>
          </a:xfrm>
          <a:prstGeom prst="accentCallout2">
            <a:avLst>
              <a:gd name="adj1" fmla="val 52083"/>
              <a:gd name="adj2" fmla="val -8333"/>
              <a:gd name="adj3" fmla="val 52084"/>
              <a:gd name="adj4" fmla="val -19347"/>
              <a:gd name="adj5" fmla="val -20167"/>
              <a:gd name="adj6" fmla="val -45675"/>
            </a:avLst>
          </a:prstGeom>
          <a:noFill/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tlCol="0" anchor="ctr"/>
          <a:lstStyle/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Этапные задачи второго уровня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Группа 221"/>
          <p:cNvGrpSpPr/>
          <p:nvPr/>
        </p:nvGrpSpPr>
        <p:grpSpPr>
          <a:xfrm>
            <a:off x="2357422" y="2538691"/>
            <a:ext cx="80963" cy="304802"/>
            <a:chOff x="4143380" y="2167712"/>
            <a:chExt cx="76200" cy="357190"/>
          </a:xfrm>
        </p:grpSpPr>
        <p:cxnSp>
          <p:nvCxnSpPr>
            <p:cNvPr id="371" name="Прямая соединительная линия 370"/>
            <p:cNvCxnSpPr/>
            <p:nvPr/>
          </p:nvCxnSpPr>
          <p:spPr>
            <a:xfrm>
              <a:off x="4145761" y="2171680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2" name="Прямая соединительная линия 371"/>
            <p:cNvCxnSpPr/>
            <p:nvPr/>
          </p:nvCxnSpPr>
          <p:spPr>
            <a:xfrm>
              <a:off x="4143380" y="2516965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3" name="Прямая соединительная линия 372"/>
            <p:cNvCxnSpPr/>
            <p:nvPr/>
          </p:nvCxnSpPr>
          <p:spPr>
            <a:xfrm rot="5400000">
              <a:off x="4036223" y="2345513"/>
              <a:ext cx="357190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4" name="TextBox 373"/>
          <p:cNvSpPr txBox="1"/>
          <p:nvPr/>
        </p:nvSpPr>
        <p:spPr>
          <a:xfrm>
            <a:off x="7286644" y="3915063"/>
            <a:ext cx="10715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Этапные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задачи</a:t>
            </a:r>
          </a:p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первого</a:t>
            </a:r>
          </a:p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уровня</a:t>
            </a:r>
          </a:p>
        </p:txBody>
      </p:sp>
      <p:grpSp>
        <p:nvGrpSpPr>
          <p:cNvPr id="3" name="Группа 233"/>
          <p:cNvGrpSpPr/>
          <p:nvPr/>
        </p:nvGrpSpPr>
        <p:grpSpPr>
          <a:xfrm>
            <a:off x="2857488" y="5550861"/>
            <a:ext cx="80963" cy="304802"/>
            <a:chOff x="4143380" y="2167712"/>
            <a:chExt cx="76200" cy="357190"/>
          </a:xfrm>
        </p:grpSpPr>
        <p:cxnSp>
          <p:nvCxnSpPr>
            <p:cNvPr id="376" name="Прямая соединительная линия 375"/>
            <p:cNvCxnSpPr/>
            <p:nvPr/>
          </p:nvCxnSpPr>
          <p:spPr>
            <a:xfrm>
              <a:off x="4145761" y="2171680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7" name="Прямая соединительная линия 376"/>
            <p:cNvCxnSpPr/>
            <p:nvPr/>
          </p:nvCxnSpPr>
          <p:spPr>
            <a:xfrm>
              <a:off x="4143380" y="2516965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Прямая соединительная линия 377"/>
            <p:cNvCxnSpPr/>
            <p:nvPr/>
          </p:nvCxnSpPr>
          <p:spPr>
            <a:xfrm rot="5400000">
              <a:off x="4036223" y="2345513"/>
              <a:ext cx="357190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Группа 237"/>
          <p:cNvGrpSpPr/>
          <p:nvPr/>
        </p:nvGrpSpPr>
        <p:grpSpPr>
          <a:xfrm>
            <a:off x="2633649" y="5907747"/>
            <a:ext cx="80963" cy="304802"/>
            <a:chOff x="4143380" y="2167712"/>
            <a:chExt cx="76200" cy="357190"/>
          </a:xfrm>
        </p:grpSpPr>
        <p:cxnSp>
          <p:nvCxnSpPr>
            <p:cNvPr id="380" name="Прямая соединительная линия 379"/>
            <p:cNvCxnSpPr/>
            <p:nvPr/>
          </p:nvCxnSpPr>
          <p:spPr>
            <a:xfrm>
              <a:off x="4145761" y="2171680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Прямая соединительная линия 380"/>
            <p:cNvCxnSpPr/>
            <p:nvPr/>
          </p:nvCxnSpPr>
          <p:spPr>
            <a:xfrm>
              <a:off x="4143380" y="2516965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2" name="Прямая соединительная линия 381"/>
            <p:cNvCxnSpPr/>
            <p:nvPr/>
          </p:nvCxnSpPr>
          <p:spPr>
            <a:xfrm rot="5400000">
              <a:off x="4036223" y="2345513"/>
              <a:ext cx="357190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Группа 241"/>
          <p:cNvGrpSpPr/>
          <p:nvPr/>
        </p:nvGrpSpPr>
        <p:grpSpPr>
          <a:xfrm>
            <a:off x="3655688" y="6251203"/>
            <a:ext cx="80963" cy="304802"/>
            <a:chOff x="4143380" y="2167712"/>
            <a:chExt cx="76200" cy="357190"/>
          </a:xfrm>
        </p:grpSpPr>
        <p:cxnSp>
          <p:nvCxnSpPr>
            <p:cNvPr id="384" name="Прямая соединительная линия 383"/>
            <p:cNvCxnSpPr/>
            <p:nvPr/>
          </p:nvCxnSpPr>
          <p:spPr>
            <a:xfrm>
              <a:off x="4145761" y="2171680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5" name="Прямая соединительная линия 384"/>
            <p:cNvCxnSpPr/>
            <p:nvPr/>
          </p:nvCxnSpPr>
          <p:spPr>
            <a:xfrm>
              <a:off x="4143380" y="2516965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6" name="Прямая соединительная линия 385"/>
            <p:cNvCxnSpPr/>
            <p:nvPr/>
          </p:nvCxnSpPr>
          <p:spPr>
            <a:xfrm rot="5400000">
              <a:off x="4036223" y="2345513"/>
              <a:ext cx="357190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87" name="Прямая соединительная линия 386"/>
          <p:cNvCxnSpPr/>
          <p:nvPr/>
        </p:nvCxnSpPr>
        <p:spPr>
          <a:xfrm>
            <a:off x="2428860" y="2700617"/>
            <a:ext cx="4714908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Прямая соединительная линия 387"/>
          <p:cNvCxnSpPr/>
          <p:nvPr/>
        </p:nvCxnSpPr>
        <p:spPr>
          <a:xfrm>
            <a:off x="2944166" y="5700313"/>
            <a:ext cx="4199602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Прямая соединительная линия 388"/>
          <p:cNvCxnSpPr/>
          <p:nvPr/>
        </p:nvCxnSpPr>
        <p:spPr>
          <a:xfrm rot="16200000" flipV="1">
            <a:off x="5279776" y="4566351"/>
            <a:ext cx="3727985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Прямая соединительная линия 389"/>
          <p:cNvCxnSpPr/>
          <p:nvPr/>
        </p:nvCxnSpPr>
        <p:spPr>
          <a:xfrm>
            <a:off x="2711754" y="6062597"/>
            <a:ext cx="4432014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Прямая соединительная линия 390"/>
          <p:cNvCxnSpPr/>
          <p:nvPr/>
        </p:nvCxnSpPr>
        <p:spPr>
          <a:xfrm>
            <a:off x="3729984" y="6418839"/>
            <a:ext cx="3413784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TextBox 395"/>
          <p:cNvSpPr txBox="1"/>
          <p:nvPr/>
        </p:nvSpPr>
        <p:spPr>
          <a:xfrm>
            <a:off x="1428728" y="3403799"/>
            <a:ext cx="2151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Wingdings" pitchFamily="2" charset="2"/>
              </a:rPr>
              <a:t>o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Презентация / встреча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97" name="Соединительная линия уступом 396"/>
          <p:cNvCxnSpPr>
            <a:stCxn id="329" idx="1"/>
            <a:endCxn id="396" idx="1"/>
          </p:cNvCxnSpPr>
          <p:nvPr/>
        </p:nvCxnSpPr>
        <p:spPr>
          <a:xfrm rot="10800000" flipH="1" flipV="1">
            <a:off x="1164548" y="2685228"/>
            <a:ext cx="264180" cy="872459"/>
          </a:xfrm>
          <a:prstGeom prst="bentConnector3">
            <a:avLst>
              <a:gd name="adj1" fmla="val -86532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6" name="TextBox 405"/>
          <p:cNvSpPr txBox="1"/>
          <p:nvPr/>
        </p:nvSpPr>
        <p:spPr>
          <a:xfrm>
            <a:off x="1431676" y="5200439"/>
            <a:ext cx="943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Wingdings" pitchFamily="2" charset="2"/>
              </a:rPr>
              <a:t>o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Оплата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8" name="Соединительная линия уступом 87"/>
          <p:cNvCxnSpPr>
            <a:stCxn id="329" idx="1"/>
            <a:endCxn id="406" idx="1"/>
          </p:cNvCxnSpPr>
          <p:nvPr/>
        </p:nvCxnSpPr>
        <p:spPr>
          <a:xfrm rot="10800000" flipH="1" flipV="1">
            <a:off x="1164548" y="2685228"/>
            <a:ext cx="267128" cy="2669099"/>
          </a:xfrm>
          <a:prstGeom prst="bentConnector3">
            <a:avLst>
              <a:gd name="adj1" fmla="val -85577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Группа 216"/>
          <p:cNvGrpSpPr/>
          <p:nvPr/>
        </p:nvGrpSpPr>
        <p:grpSpPr>
          <a:xfrm>
            <a:off x="5820064" y="2192931"/>
            <a:ext cx="80963" cy="304802"/>
            <a:chOff x="4143380" y="2167712"/>
            <a:chExt cx="76200" cy="357190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4145761" y="2171680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4143380" y="2516965"/>
              <a:ext cx="73819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rot="5400000">
              <a:off x="4036223" y="2345513"/>
              <a:ext cx="357190" cy="1588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6000760" y="2112476"/>
            <a:ext cx="1252266" cy="483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Проектная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задача</a:t>
            </a:r>
          </a:p>
        </p:txBody>
      </p:sp>
      <p:cxnSp>
        <p:nvCxnSpPr>
          <p:cNvPr id="116" name="Прямая со стрелкой 115"/>
          <p:cNvCxnSpPr>
            <a:endCxn id="396" idx="3"/>
          </p:cNvCxnSpPr>
          <p:nvPr/>
        </p:nvCxnSpPr>
        <p:spPr>
          <a:xfrm rot="10800000" flipV="1">
            <a:off x="3580280" y="3428998"/>
            <a:ext cx="1706101" cy="12868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Выноска 2 (с границей) 133"/>
          <p:cNvSpPr/>
          <p:nvPr/>
        </p:nvSpPr>
        <p:spPr>
          <a:xfrm>
            <a:off x="3428992" y="4929198"/>
            <a:ext cx="1500198" cy="428628"/>
          </a:xfrm>
          <a:prstGeom prst="accentCallout2">
            <a:avLst>
              <a:gd name="adj1" fmla="val 52083"/>
              <a:gd name="adj2" fmla="val -8333"/>
              <a:gd name="adj3" fmla="val 52084"/>
              <a:gd name="adj4" fmla="val -19347"/>
              <a:gd name="adj5" fmla="val 32260"/>
              <a:gd name="adj6" fmla="val -65611"/>
            </a:avLst>
          </a:prstGeom>
          <a:noFill/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tlCol="0" anchor="ctr"/>
          <a:lstStyle/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Этапные задачи второго уровня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5" name="Прямая со стрелкой 134"/>
          <p:cNvCxnSpPr>
            <a:endCxn id="406" idx="3"/>
          </p:cNvCxnSpPr>
          <p:nvPr/>
        </p:nvCxnSpPr>
        <p:spPr>
          <a:xfrm rot="10800000" flipV="1">
            <a:off x="2375524" y="5143510"/>
            <a:ext cx="759780" cy="21081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Заголовок 1"/>
          <p:cNvSpPr txBox="1">
            <a:spLocks/>
          </p:cNvSpPr>
          <p:nvPr/>
        </p:nvSpPr>
        <p:spPr>
          <a:xfrm>
            <a:off x="609600" y="357166"/>
            <a:ext cx="8153400" cy="928694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Дерево задач </a:t>
            </a:r>
            <a:r>
              <a:rPr lang="ru-RU" sz="3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(краткое представление)</a:t>
            </a:r>
            <a:endParaRPr kumimoji="0" lang="ru-RU" sz="3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0" name="Text Box 39"/>
          <p:cNvSpPr txBox="1">
            <a:spLocks noChangeArrowheads="1"/>
          </p:cNvSpPr>
          <p:nvPr/>
        </p:nvSpPr>
        <p:spPr bwMode="auto">
          <a:xfrm>
            <a:off x="642910" y="1643050"/>
            <a:ext cx="7970837" cy="369332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363538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	Схемы формализованных и структурированных бизнес-процессов могут быть представлены в виде дерева задач, которое показывает связь результатов подчиненных и родительских задач  </a:t>
            </a:r>
            <a:r>
              <a:rPr lang="ru-RU" sz="1050" i="1" dirty="0" smtClean="0">
                <a:solidFill>
                  <a:schemeClr val="accent1">
                    <a:lumMod val="50000"/>
                  </a:schemeClr>
                </a:solidFill>
              </a:rPr>
              <a:t>(см. презентацию «Дерево задач»).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87668" y="3126964"/>
            <a:ext cx="2741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Wingdings" pitchFamily="2" charset="2"/>
              </a:rPr>
              <a:t>l</a:t>
            </a:r>
            <a:r>
              <a:rPr lang="ru-RU" sz="1200" b="1" dirty="0" smtClean="0"/>
              <a:t> Телефонный звонок </a:t>
            </a:r>
            <a:r>
              <a:rPr lang="ru-RU" sz="1200" b="1" i="1" dirty="0" smtClean="0"/>
              <a:t>(выход на ЛПР</a:t>
            </a:r>
            <a:r>
              <a:rPr lang="en-US" sz="1200" b="1" i="1" dirty="0" smtClean="0"/>
              <a:t>)</a:t>
            </a:r>
            <a:endParaRPr lang="ru-RU" sz="1200" b="1" i="1" dirty="0"/>
          </a:p>
        </p:txBody>
      </p:sp>
      <p:cxnSp>
        <p:nvCxnSpPr>
          <p:cNvPr id="63" name="Соединительная линия уступом 62"/>
          <p:cNvCxnSpPr>
            <a:stCxn id="331" idx="1"/>
            <a:endCxn id="62" idx="1"/>
          </p:cNvCxnSpPr>
          <p:nvPr/>
        </p:nvCxnSpPr>
        <p:spPr>
          <a:xfrm rot="10800000" flipH="1" flipV="1">
            <a:off x="1428728" y="3005006"/>
            <a:ext cx="258940" cy="260458"/>
          </a:xfrm>
          <a:prstGeom prst="bentConnector3">
            <a:avLst>
              <a:gd name="adj1" fmla="val -88283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643042" y="3714752"/>
            <a:ext cx="3167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Wingdings" pitchFamily="2" charset="2"/>
              </a:rPr>
              <a:t>l</a:t>
            </a:r>
            <a:r>
              <a:rPr lang="ru-RU" sz="1200" b="1" dirty="0" smtClean="0"/>
              <a:t> Телефонный звонок </a:t>
            </a:r>
            <a:r>
              <a:rPr lang="ru-RU" sz="1200" b="1" i="1" dirty="0" smtClean="0"/>
              <a:t>(назначить встречу)</a:t>
            </a:r>
            <a:endParaRPr lang="ru-RU" sz="1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684976" y="3930852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Wingdings" pitchFamily="2" charset="2"/>
              </a:rPr>
              <a:t>l</a:t>
            </a:r>
            <a:r>
              <a:rPr lang="ru-RU" sz="1200" b="1" dirty="0" smtClean="0"/>
              <a:t> Первая презентация</a:t>
            </a:r>
            <a:endParaRPr lang="ru-RU" sz="1200" b="1" dirty="0"/>
          </a:p>
        </p:txBody>
      </p:sp>
      <p:cxnSp>
        <p:nvCxnSpPr>
          <p:cNvPr id="68" name="Соединительная линия уступом 67"/>
          <p:cNvCxnSpPr>
            <a:stCxn id="396" idx="1"/>
            <a:endCxn id="66" idx="1"/>
          </p:cNvCxnSpPr>
          <p:nvPr/>
        </p:nvCxnSpPr>
        <p:spPr>
          <a:xfrm rot="10800000" flipH="1" flipV="1">
            <a:off x="1428728" y="3557688"/>
            <a:ext cx="214314" cy="295564"/>
          </a:xfrm>
          <a:prstGeom prst="bentConnector3">
            <a:avLst>
              <a:gd name="adj1" fmla="val -106666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396" idx="1"/>
            <a:endCxn id="67" idx="1"/>
          </p:cNvCxnSpPr>
          <p:nvPr/>
        </p:nvCxnSpPr>
        <p:spPr>
          <a:xfrm rot="10800000" flipH="1" flipV="1">
            <a:off x="1428728" y="3557688"/>
            <a:ext cx="256248" cy="511664"/>
          </a:xfrm>
          <a:prstGeom prst="bentConnector3">
            <a:avLst>
              <a:gd name="adj1" fmla="val -89210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673522" y="4432330"/>
            <a:ext cx="3571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Wingdings" pitchFamily="2" charset="2"/>
              </a:rPr>
              <a:t>l</a:t>
            </a:r>
            <a:r>
              <a:rPr lang="ru-RU" sz="1200" b="1" dirty="0" smtClean="0"/>
              <a:t> Коммерческое предложение </a:t>
            </a:r>
            <a:r>
              <a:rPr lang="ru-RU" sz="1200" b="1" i="1" dirty="0" smtClean="0"/>
              <a:t>(первый вариант)</a:t>
            </a:r>
            <a:endParaRPr lang="ru-RU" sz="1200" b="1" i="1" dirty="0"/>
          </a:p>
        </p:txBody>
      </p:sp>
      <p:sp>
        <p:nvSpPr>
          <p:cNvPr id="74" name="TextBox 73"/>
          <p:cNvSpPr txBox="1"/>
          <p:nvPr/>
        </p:nvSpPr>
        <p:spPr>
          <a:xfrm>
            <a:off x="1667786" y="4661216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Wingdings" pitchFamily="2" charset="2"/>
              </a:rPr>
              <a:t>l</a:t>
            </a:r>
            <a:r>
              <a:rPr lang="ru-RU" sz="1200" b="1" dirty="0" smtClean="0"/>
              <a:t> Встреча</a:t>
            </a:r>
            <a:endParaRPr lang="ru-RU" sz="1200" b="1" i="1" dirty="0"/>
          </a:p>
        </p:txBody>
      </p:sp>
      <p:cxnSp>
        <p:nvCxnSpPr>
          <p:cNvPr id="75" name="Соединительная линия уступом 74"/>
          <p:cNvCxnSpPr>
            <a:stCxn id="333" idx="1"/>
            <a:endCxn id="72" idx="1"/>
          </p:cNvCxnSpPr>
          <p:nvPr/>
        </p:nvCxnSpPr>
        <p:spPr>
          <a:xfrm rot="10800000" flipH="1" flipV="1">
            <a:off x="1428728" y="4327762"/>
            <a:ext cx="244794" cy="243067"/>
          </a:xfrm>
          <a:prstGeom prst="bentConnector3">
            <a:avLst>
              <a:gd name="adj1" fmla="val -93385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>
            <a:stCxn id="333" idx="1"/>
            <a:endCxn id="74" idx="1"/>
          </p:cNvCxnSpPr>
          <p:nvPr/>
        </p:nvCxnSpPr>
        <p:spPr>
          <a:xfrm rot="10800000" flipH="1" flipV="1">
            <a:off x="1428728" y="4327762"/>
            <a:ext cx="239058" cy="471953"/>
          </a:xfrm>
          <a:prstGeom prst="bentConnector3">
            <a:avLst>
              <a:gd name="adj1" fmla="val -95625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7" name="Выноска 2 (с границей) 86"/>
          <p:cNvSpPr/>
          <p:nvPr/>
        </p:nvSpPr>
        <p:spPr>
          <a:xfrm>
            <a:off x="5429256" y="3857628"/>
            <a:ext cx="1500198" cy="428628"/>
          </a:xfrm>
          <a:prstGeom prst="accentCallout2">
            <a:avLst>
              <a:gd name="adj1" fmla="val 52083"/>
              <a:gd name="adj2" fmla="val -8333"/>
              <a:gd name="adj3" fmla="val 52084"/>
              <a:gd name="adj4" fmla="val -19347"/>
              <a:gd name="adj5" fmla="val 141610"/>
              <a:gd name="adj6" fmla="val -50077"/>
            </a:avLst>
          </a:prstGeom>
          <a:noFill/>
          <a:ln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tlCol="0" anchor="ctr"/>
          <a:lstStyle/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Оперативные задачи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9" name="Прямая со стрелкой 88"/>
          <p:cNvCxnSpPr>
            <a:endCxn id="66" idx="3"/>
          </p:cNvCxnSpPr>
          <p:nvPr/>
        </p:nvCxnSpPr>
        <p:spPr>
          <a:xfrm rot="10800000">
            <a:off x="4810320" y="3853252"/>
            <a:ext cx="333185" cy="21869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2"/>
          <p:cNvGrpSpPr/>
          <p:nvPr/>
        </p:nvGrpSpPr>
        <p:grpSpPr>
          <a:xfrm>
            <a:off x="2357422" y="2910603"/>
            <a:ext cx="2130440" cy="2305479"/>
            <a:chOff x="2185518" y="2428868"/>
            <a:chExt cx="2130440" cy="2305479"/>
          </a:xfrm>
        </p:grpSpPr>
        <p:sp>
          <p:nvSpPr>
            <p:cNvPr id="32" name="Стрелка вниз 31"/>
            <p:cNvSpPr/>
            <p:nvPr/>
          </p:nvSpPr>
          <p:spPr>
            <a:xfrm>
              <a:off x="2185518" y="2428868"/>
              <a:ext cx="1643073" cy="2305479"/>
            </a:xfrm>
            <a:prstGeom prst="downArrow">
              <a:avLst>
                <a:gd name="adj1" fmla="val 50000"/>
                <a:gd name="adj2" fmla="val 42098"/>
              </a:avLst>
            </a:prstGeom>
            <a:solidFill>
              <a:schemeClr val="tx2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aphicFrame>
          <p:nvGraphicFramePr>
            <p:cNvPr id="33" name="Схема 32"/>
            <p:cNvGraphicFramePr/>
            <p:nvPr/>
          </p:nvGraphicFramePr>
          <p:xfrm>
            <a:off x="2828460" y="2500305"/>
            <a:ext cx="1487498" cy="20197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6" name="Правая фигурная скобка 5"/>
          <p:cNvSpPr/>
          <p:nvPr/>
        </p:nvSpPr>
        <p:spPr>
          <a:xfrm>
            <a:off x="4728258" y="2753852"/>
            <a:ext cx="214314" cy="2643206"/>
          </a:xfrm>
          <a:prstGeom prst="rightBrace">
            <a:avLst>
              <a:gd name="adj1" fmla="val 124506"/>
              <a:gd name="adj2" fmla="val 51581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5114476" y="2852961"/>
            <a:ext cx="3071834" cy="507831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2. С течением времени число клиентов (контактов) на каждом этапе уменьшается и может быть представлено в виде т. н. «воронки продаж».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3" name="Группа 73"/>
          <p:cNvGrpSpPr/>
          <p:nvPr/>
        </p:nvGrpSpPr>
        <p:grpSpPr>
          <a:xfrm>
            <a:off x="5258484" y="3567341"/>
            <a:ext cx="2915576" cy="2000264"/>
            <a:chOff x="4286248" y="2500306"/>
            <a:chExt cx="3929090" cy="3020397"/>
          </a:xfrm>
          <a:gradFill>
            <a:gsLst>
              <a:gs pos="0">
                <a:schemeClr val="accent1">
                  <a:lumMod val="50000"/>
                </a:schemeClr>
              </a:gs>
              <a:gs pos="36000">
                <a:srgbClr val="D49E6C"/>
              </a:gs>
              <a:gs pos="80000">
                <a:srgbClr val="A65528"/>
              </a:gs>
              <a:gs pos="90000">
                <a:srgbClr val="663012"/>
              </a:gs>
            </a:gsLst>
            <a:lin ang="5400000" scaled="0"/>
          </a:gradFill>
        </p:grpSpPr>
        <p:grpSp>
          <p:nvGrpSpPr>
            <p:cNvPr id="4" name="Группа 10"/>
            <p:cNvGrpSpPr/>
            <p:nvPr/>
          </p:nvGrpSpPr>
          <p:grpSpPr>
            <a:xfrm>
              <a:off x="4286248" y="2500306"/>
              <a:ext cx="3929090" cy="520067"/>
              <a:chOff x="0" y="6062"/>
              <a:chExt cx="2071702" cy="611506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0" y="6062"/>
                <a:ext cx="2071702" cy="611506"/>
              </a:xfrm>
              <a:prstGeom prst="roundRect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29851" y="35912"/>
                <a:ext cx="2012000" cy="55180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/>
                  <a:t>Выход на лицо, </a:t>
                </a:r>
                <a:br>
                  <a:rPr lang="ru-RU" sz="1100" kern="1200" dirty="0" smtClean="0"/>
                </a:br>
                <a:r>
                  <a:rPr lang="ru-RU" sz="1100" kern="1200" dirty="0" smtClean="0"/>
                  <a:t>принимающее решение</a:t>
                </a:r>
                <a:endParaRPr lang="ru-RU" sz="1100" kern="1200" dirty="0"/>
              </a:p>
            </p:txBody>
          </p:sp>
        </p:grpSp>
        <p:grpSp>
          <p:nvGrpSpPr>
            <p:cNvPr id="5" name="Группа 13"/>
            <p:cNvGrpSpPr/>
            <p:nvPr/>
          </p:nvGrpSpPr>
          <p:grpSpPr>
            <a:xfrm>
              <a:off x="4695826" y="3122610"/>
              <a:ext cx="3109934" cy="520067"/>
              <a:chOff x="0" y="778848"/>
              <a:chExt cx="2071702" cy="611506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0" y="778848"/>
                <a:ext cx="2071702" cy="611506"/>
              </a:xfrm>
              <a:prstGeom prst="roundRect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Скругленный прямоугольник 4"/>
              <p:cNvSpPr/>
              <p:nvPr/>
            </p:nvSpPr>
            <p:spPr>
              <a:xfrm>
                <a:off x="29851" y="808699"/>
                <a:ext cx="2012000" cy="55180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/>
                  <a:t>Презентация / встреча</a:t>
                </a:r>
                <a:endParaRPr lang="ru-RU" sz="1100" kern="1200" dirty="0"/>
              </a:p>
            </p:txBody>
          </p:sp>
        </p:grpSp>
        <p:grpSp>
          <p:nvGrpSpPr>
            <p:cNvPr id="9" name="Группа 16"/>
            <p:cNvGrpSpPr/>
            <p:nvPr/>
          </p:nvGrpSpPr>
          <p:grpSpPr>
            <a:xfrm>
              <a:off x="5072066" y="3752852"/>
              <a:ext cx="2357454" cy="520067"/>
              <a:chOff x="0" y="1571636"/>
              <a:chExt cx="2071702" cy="611506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0" y="1571636"/>
                <a:ext cx="2071702" cy="611506"/>
              </a:xfrm>
              <a:prstGeom prst="roundRect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29851" y="1601487"/>
                <a:ext cx="2012000" cy="55180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/>
                  <a:t>Коммерческое предложение</a:t>
                </a:r>
                <a:endParaRPr lang="ru-RU" sz="1100" kern="1200" dirty="0"/>
              </a:p>
            </p:txBody>
          </p:sp>
        </p:grpSp>
        <p:grpSp>
          <p:nvGrpSpPr>
            <p:cNvPr id="10" name="Группа 19"/>
            <p:cNvGrpSpPr/>
            <p:nvPr/>
          </p:nvGrpSpPr>
          <p:grpSpPr>
            <a:xfrm>
              <a:off x="5414968" y="4375793"/>
              <a:ext cx="1663712" cy="520067"/>
              <a:chOff x="0" y="2324421"/>
              <a:chExt cx="2071702" cy="611506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0" y="2324421"/>
                <a:ext cx="2071702" cy="611506"/>
              </a:xfrm>
              <a:prstGeom prst="roundRect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Скругленный прямоугольник 4"/>
              <p:cNvSpPr/>
              <p:nvPr/>
            </p:nvSpPr>
            <p:spPr>
              <a:xfrm>
                <a:off x="29851" y="2354272"/>
                <a:ext cx="2012000" cy="55180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/>
                  <a:t>Договор</a:t>
                </a:r>
                <a:endParaRPr lang="ru-RU" sz="1100" kern="1200" dirty="0"/>
              </a:p>
            </p:txBody>
          </p:sp>
        </p:grpSp>
        <p:grpSp>
          <p:nvGrpSpPr>
            <p:cNvPr id="11" name="Группа 22"/>
            <p:cNvGrpSpPr/>
            <p:nvPr/>
          </p:nvGrpSpPr>
          <p:grpSpPr>
            <a:xfrm>
              <a:off x="5762632" y="5000636"/>
              <a:ext cx="944570" cy="520067"/>
              <a:chOff x="0" y="3097207"/>
              <a:chExt cx="2071702" cy="611506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0" y="3097207"/>
                <a:ext cx="2071702" cy="611506"/>
              </a:xfrm>
              <a:prstGeom prst="roundRect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Скругленный прямоугольник 4"/>
              <p:cNvSpPr/>
              <p:nvPr/>
            </p:nvSpPr>
            <p:spPr>
              <a:xfrm>
                <a:off x="29851" y="3127058"/>
                <a:ext cx="2012000" cy="55180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/>
                  <a:t>Оплата</a:t>
                </a:r>
                <a:endParaRPr lang="ru-RU" sz="1100" kern="1200" dirty="0"/>
              </a:p>
            </p:txBody>
          </p:sp>
        </p:grp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8400624" y="3710217"/>
            <a:ext cx="307455" cy="2071702"/>
            <a:chOff x="654" y="1440"/>
            <a:chExt cx="170" cy="1800"/>
          </a:xfrm>
        </p:grpSpPr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824" y="1440"/>
              <a:ext cx="0" cy="1800"/>
            </a:xfrm>
            <a:prstGeom prst="line">
              <a:avLst/>
            </a:prstGeom>
            <a:noFill/>
            <a:ln w="28575">
              <a:solidFill>
                <a:srgbClr val="41474D"/>
              </a:solidFill>
              <a:round/>
              <a:headEnd/>
              <a:tailEnd type="triangle" w="lg" len="lg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lIns="0" tIns="0" rIns="0" bIns="0" anchor="ctr"/>
            <a:lstStyle/>
            <a:p>
              <a:endParaRPr lang="ru-RU" dirty="0"/>
            </a:p>
          </p:txBody>
        </p: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 rot="16200000">
              <a:off x="353" y="2148"/>
              <a:ext cx="772" cy="170"/>
            </a:xfrm>
            <a:prstGeom prst="rect">
              <a:avLst/>
            </a:prstGeom>
            <a:noFill/>
            <a:ln w="4699" algn="in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spAutoFit/>
            </a:bodyPr>
            <a:lstStyle/>
            <a:p>
              <a:r>
                <a:rPr lang="ru-RU" sz="1400" b="1" dirty="0"/>
                <a:t>Время</a:t>
              </a:r>
            </a:p>
          </p:txBody>
        </p:sp>
      </p:grpSp>
      <p:grpSp>
        <p:nvGrpSpPr>
          <p:cNvPr id="17" name="Группа 89"/>
          <p:cNvGrpSpPr/>
          <p:nvPr/>
        </p:nvGrpSpPr>
        <p:grpSpPr>
          <a:xfrm>
            <a:off x="5250546" y="5958133"/>
            <a:ext cx="2928958" cy="258081"/>
            <a:chOff x="4857752" y="5357827"/>
            <a:chExt cx="2928958" cy="258081"/>
          </a:xfrm>
        </p:grpSpPr>
        <p:sp>
          <p:nvSpPr>
            <p:cNvPr id="40" name="Line 31"/>
            <p:cNvSpPr>
              <a:spLocks noChangeShapeType="1"/>
            </p:cNvSpPr>
            <p:nvPr/>
          </p:nvSpPr>
          <p:spPr bwMode="auto">
            <a:xfrm rot="5400000">
              <a:off x="6322231" y="3893348"/>
              <a:ext cx="0" cy="2928958"/>
            </a:xfrm>
            <a:prstGeom prst="line">
              <a:avLst/>
            </a:prstGeom>
            <a:noFill/>
            <a:ln w="28575">
              <a:solidFill>
                <a:srgbClr val="41474D"/>
              </a:solidFill>
              <a:round/>
              <a:headEnd type="triangle" w="med" len="med"/>
              <a:tailEnd type="triangle" w="med" len="med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lIns="0" tIns="0" rIns="0" bIns="0" anchor="ctr"/>
            <a:lstStyle/>
            <a:p>
              <a:endParaRPr lang="ru-RU" dirty="0"/>
            </a:p>
          </p:txBody>
        </p:sp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5384211" y="5446631"/>
              <a:ext cx="1880209" cy="169277"/>
            </a:xfrm>
            <a:prstGeom prst="rect">
              <a:avLst/>
            </a:prstGeom>
            <a:noFill/>
            <a:ln w="4699" algn="in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1100" b="1" dirty="0" smtClean="0"/>
                <a:t>Число клиентов на этапе</a:t>
              </a:r>
              <a:endParaRPr lang="ru-RU" sz="1100" b="1" dirty="0"/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 rot="5400000">
            <a:off x="7243508" y="4924663"/>
            <a:ext cx="1858182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7166433" y="5133342"/>
            <a:ext cx="1418281" cy="79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5845626" y="5541490"/>
            <a:ext cx="571506" cy="79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7" y="6515349"/>
            <a:ext cx="2500299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pic>
        <p:nvPicPr>
          <p:cNvPr id="44" name="Picture 33" descr="ASU_logo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77" y="6500835"/>
            <a:ext cx="714380" cy="247985"/>
          </a:xfrm>
          <a:prstGeom prst="rect">
            <a:avLst/>
          </a:prstGeom>
          <a:noFill/>
        </p:spPr>
      </p:pic>
      <p:grpSp>
        <p:nvGrpSpPr>
          <p:cNvPr id="20" name="Группа 44"/>
          <p:cNvGrpSpPr/>
          <p:nvPr/>
        </p:nvGrpSpPr>
        <p:grpSpPr>
          <a:xfrm>
            <a:off x="785786" y="2567209"/>
            <a:ext cx="1462098" cy="1788214"/>
            <a:chOff x="7358082" y="2143116"/>
            <a:chExt cx="1571636" cy="2571768"/>
          </a:xfrm>
        </p:grpSpPr>
        <p:grpSp>
          <p:nvGrpSpPr>
            <p:cNvPr id="23" name="Группа 18"/>
            <p:cNvGrpSpPr/>
            <p:nvPr/>
          </p:nvGrpSpPr>
          <p:grpSpPr>
            <a:xfrm>
              <a:off x="7358082" y="2143116"/>
              <a:ext cx="1571636" cy="2571768"/>
              <a:chOff x="7072330" y="2143116"/>
              <a:chExt cx="1571636" cy="2571768"/>
            </a:xfrm>
          </p:grpSpPr>
          <p:sp>
            <p:nvSpPr>
              <p:cNvPr id="54" name="Стрелка вниз 53"/>
              <p:cNvSpPr/>
              <p:nvPr/>
            </p:nvSpPr>
            <p:spPr>
              <a:xfrm>
                <a:off x="7286644" y="2143116"/>
                <a:ext cx="1357322" cy="2571768"/>
              </a:xfrm>
              <a:prstGeom prst="downArrow">
                <a:avLst>
                  <a:gd name="adj1" fmla="val 50000"/>
                  <a:gd name="adj2" fmla="val 42098"/>
                </a:avLst>
              </a:prstGeom>
              <a:solidFill>
                <a:schemeClr val="tx2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55" name="Схема 54"/>
              <p:cNvGraphicFramePr/>
              <p:nvPr/>
            </p:nvGraphicFramePr>
            <p:xfrm>
              <a:off x="7072330" y="2303852"/>
              <a:ext cx="1071569" cy="200496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p:grpSp>
        <p:sp>
          <p:nvSpPr>
            <p:cNvPr id="49" name="Стрелка вниз 48"/>
            <p:cNvSpPr/>
            <p:nvPr/>
          </p:nvSpPr>
          <p:spPr>
            <a:xfrm>
              <a:off x="8215338" y="2571744"/>
              <a:ext cx="357190" cy="214314"/>
            </a:xfrm>
            <a:prstGeom prst="down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трелка вниз 49"/>
            <p:cNvSpPr/>
            <p:nvPr/>
          </p:nvSpPr>
          <p:spPr>
            <a:xfrm>
              <a:off x="8215338" y="3000372"/>
              <a:ext cx="357190" cy="214314"/>
            </a:xfrm>
            <a:prstGeom prst="down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трелка вниз 50"/>
            <p:cNvSpPr/>
            <p:nvPr/>
          </p:nvSpPr>
          <p:spPr>
            <a:xfrm>
              <a:off x="8215338" y="3429000"/>
              <a:ext cx="357190" cy="214314"/>
            </a:xfrm>
            <a:prstGeom prst="down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трелка вниз 51"/>
            <p:cNvSpPr/>
            <p:nvPr/>
          </p:nvSpPr>
          <p:spPr>
            <a:xfrm>
              <a:off x="8215338" y="3857628"/>
              <a:ext cx="357190" cy="214314"/>
            </a:xfrm>
            <a:prstGeom prst="down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Дуга 85"/>
          <p:cNvSpPr/>
          <p:nvPr/>
        </p:nvSpPr>
        <p:spPr>
          <a:xfrm rot="9779239">
            <a:off x="1723567" y="3741651"/>
            <a:ext cx="1338080" cy="1238894"/>
          </a:xfrm>
          <a:prstGeom prst="arc">
            <a:avLst>
              <a:gd name="adj1" fmla="val 16413451"/>
              <a:gd name="adj2" fmla="val 336386"/>
            </a:avLst>
          </a:prstGeom>
          <a:ln w="57150">
            <a:headEnd type="triangl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 Box 39"/>
          <p:cNvSpPr txBox="1">
            <a:spLocks noChangeArrowheads="1"/>
          </p:cNvSpPr>
          <p:nvPr/>
        </p:nvSpPr>
        <p:spPr bwMode="auto">
          <a:xfrm>
            <a:off x="357158" y="4857760"/>
            <a:ext cx="1500198" cy="507831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1. Выделение этапов </a:t>
            </a:r>
            <a:b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в бизнес-процессе продажи.</a:t>
            </a:r>
            <a:endParaRPr lang="ru-RU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9" name="Text Box 39"/>
          <p:cNvSpPr txBox="1">
            <a:spLocks noChangeArrowheads="1"/>
          </p:cNvSpPr>
          <p:nvPr/>
        </p:nvSpPr>
        <p:spPr bwMode="auto">
          <a:xfrm>
            <a:off x="673129" y="1702346"/>
            <a:ext cx="7970837" cy="553998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defTabSz="363538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	Схемы формализованных и структурированных бизнес-процессов могут быть представлены в виде дерева задач, которое показывает связь результатов подчиненных и родительских задач  </a:t>
            </a:r>
            <a:r>
              <a:rPr lang="ru-RU" sz="1050" i="1" dirty="0" smtClean="0">
                <a:solidFill>
                  <a:schemeClr val="accent1">
                    <a:lumMod val="50000"/>
                  </a:schemeClr>
                </a:solidFill>
              </a:rPr>
              <a:t>(см. презентацию «Дерево задач»).</a:t>
            </a:r>
          </a:p>
          <a:p>
            <a:pPr algn="l" defTabSz="363538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	Представим выделенные этапы бизнес-процесса в графическом виде.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rot="5400000">
            <a:off x="4337410" y="4924663"/>
            <a:ext cx="1858182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rot="5400000">
            <a:off x="4858353" y="5125720"/>
            <a:ext cx="1418281" cy="79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rot="16200000" flipH="1">
            <a:off x="7090631" y="5343290"/>
            <a:ext cx="989653" cy="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16200000" flipH="1">
            <a:off x="5345640" y="5348051"/>
            <a:ext cx="989653" cy="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rot="5400000">
            <a:off x="7029591" y="5544348"/>
            <a:ext cx="571506" cy="79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rot="5400000">
            <a:off x="6257029" y="5730166"/>
            <a:ext cx="214313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5400000">
            <a:off x="6945691" y="5737786"/>
            <a:ext cx="214313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Заголовок 1"/>
          <p:cNvSpPr txBox="1">
            <a:spLocks/>
          </p:cNvSpPr>
          <p:nvPr/>
        </p:nvSpPr>
        <p:spPr>
          <a:xfrm>
            <a:off x="609600" y="466704"/>
            <a:ext cx="8153400" cy="71438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chemeClr val="tx2"/>
                </a:solidFill>
              </a:rPr>
              <a:t>От сбора данных к анализу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Овал 122"/>
          <p:cNvSpPr/>
          <p:nvPr/>
        </p:nvSpPr>
        <p:spPr>
          <a:xfrm rot="20917514">
            <a:off x="6285009" y="5571200"/>
            <a:ext cx="1266283" cy="28407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TextBox 119"/>
          <p:cNvSpPr txBox="1"/>
          <p:nvPr/>
        </p:nvSpPr>
        <p:spPr>
          <a:xfrm rot="16200000">
            <a:off x="4447034" y="4045322"/>
            <a:ext cx="1584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Длительность сделки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42288" y="2745915"/>
            <a:ext cx="328612" cy="1285884"/>
            <a:chOff x="599" y="1440"/>
            <a:chExt cx="225" cy="1800"/>
          </a:xfrm>
        </p:grpSpPr>
        <p:sp>
          <p:nvSpPr>
            <p:cNvPr id="517151" name="Line 31"/>
            <p:cNvSpPr>
              <a:spLocks noChangeShapeType="1"/>
            </p:cNvSpPr>
            <p:nvPr/>
          </p:nvSpPr>
          <p:spPr bwMode="auto">
            <a:xfrm>
              <a:off x="824" y="1440"/>
              <a:ext cx="0" cy="1800"/>
            </a:xfrm>
            <a:prstGeom prst="line">
              <a:avLst/>
            </a:prstGeom>
            <a:noFill/>
            <a:ln w="28575">
              <a:solidFill>
                <a:srgbClr val="41474D"/>
              </a:solidFill>
              <a:round/>
              <a:headEnd/>
              <a:tailEnd type="triangle" w="lg" len="lg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lIns="0" tIns="0" rIns="0" bIns="0" anchor="ctr"/>
            <a:lstStyle/>
            <a:p>
              <a:endParaRPr lang="ru-RU" dirty="0"/>
            </a:p>
          </p:txBody>
        </p:sp>
        <p:sp>
          <p:nvSpPr>
            <p:cNvPr id="517152" name="Text Box 32"/>
            <p:cNvSpPr txBox="1">
              <a:spLocks noChangeArrowheads="1"/>
            </p:cNvSpPr>
            <p:nvPr/>
          </p:nvSpPr>
          <p:spPr bwMode="auto">
            <a:xfrm rot="16200000">
              <a:off x="286" y="2267"/>
              <a:ext cx="772" cy="146"/>
            </a:xfrm>
            <a:prstGeom prst="rect">
              <a:avLst/>
            </a:prstGeom>
            <a:noFill/>
            <a:ln w="4699" algn="in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spAutoFit/>
            </a:bodyPr>
            <a:lstStyle/>
            <a:p>
              <a:r>
                <a:rPr lang="ru-RU" sz="1400" b="1" dirty="0"/>
                <a:t>Время</a:t>
              </a:r>
            </a:p>
          </p:txBody>
        </p:sp>
      </p:grpSp>
      <p:sp>
        <p:nvSpPr>
          <p:cNvPr id="517159" name="Text Box 39"/>
          <p:cNvSpPr txBox="1">
            <a:spLocks noChangeArrowheads="1"/>
          </p:cNvSpPr>
          <p:nvPr/>
        </p:nvSpPr>
        <p:spPr bwMode="auto">
          <a:xfrm>
            <a:off x="642910" y="1538575"/>
            <a:ext cx="7970837" cy="461665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Воронка продаж </a:t>
            </a:r>
            <a:r>
              <a:rPr lang="ru-RU" sz="1200" dirty="0">
                <a:solidFill>
                  <a:schemeClr val="tx1"/>
                </a:solidFill>
              </a:rPr>
              <a:t>– технология, предназначенная для оперативного управления процессом продаж.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Воронка продаж </a:t>
            </a:r>
            <a:r>
              <a:rPr lang="ru-RU" sz="1200" dirty="0">
                <a:solidFill>
                  <a:schemeClr val="tx1"/>
                </a:solidFill>
              </a:rPr>
              <a:t>показывает количество клиентов, находящихся на определенной ступени заключения сделки.</a:t>
            </a:r>
          </a:p>
        </p:txBody>
      </p:sp>
      <p:grpSp>
        <p:nvGrpSpPr>
          <p:cNvPr id="3" name="Группа 39"/>
          <p:cNvGrpSpPr/>
          <p:nvPr/>
        </p:nvGrpSpPr>
        <p:grpSpPr>
          <a:xfrm>
            <a:off x="928662" y="2460162"/>
            <a:ext cx="2543828" cy="1643072"/>
            <a:chOff x="785786" y="2214553"/>
            <a:chExt cx="2643206" cy="1785947"/>
          </a:xfrm>
          <a:gradFill flip="none" rotWithShape="1">
            <a:gsLst>
              <a:gs pos="0">
                <a:schemeClr val="accent1">
                  <a:lumMod val="50000"/>
                </a:schemeClr>
              </a:gs>
              <a:gs pos="36000">
                <a:srgbClr val="D49E6C"/>
              </a:gs>
              <a:gs pos="80000">
                <a:srgbClr val="A65528"/>
              </a:gs>
              <a:gs pos="90000">
                <a:srgbClr val="663012"/>
              </a:gs>
            </a:gsLst>
            <a:lin ang="5400000" scaled="0"/>
            <a:tileRect/>
          </a:gradFill>
        </p:grpSpPr>
        <p:sp>
          <p:nvSpPr>
            <p:cNvPr id="35" name="Трапеция 34"/>
            <p:cNvSpPr/>
            <p:nvPr/>
          </p:nvSpPr>
          <p:spPr>
            <a:xfrm flipV="1">
              <a:off x="785786" y="2214553"/>
              <a:ext cx="2643206" cy="357190"/>
            </a:xfrm>
            <a:prstGeom prst="trapezoid">
              <a:avLst>
                <a:gd name="adj" fmla="val 129403"/>
              </a:avLst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Трапеция 35"/>
            <p:cNvSpPr/>
            <p:nvPr/>
          </p:nvSpPr>
          <p:spPr>
            <a:xfrm flipV="1">
              <a:off x="1230463" y="2571738"/>
              <a:ext cx="1760400" cy="357190"/>
            </a:xfrm>
            <a:prstGeom prst="trapezoid">
              <a:avLst>
                <a:gd name="adj" fmla="val 46738"/>
              </a:avLst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Трапеция 36"/>
            <p:cNvSpPr/>
            <p:nvPr/>
          </p:nvSpPr>
          <p:spPr>
            <a:xfrm flipV="1">
              <a:off x="1393976" y="2928928"/>
              <a:ext cx="1436400" cy="357190"/>
            </a:xfrm>
            <a:prstGeom prst="trapezoid">
              <a:avLst>
                <a:gd name="adj" fmla="val 108811"/>
              </a:avLst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Трапеция 37"/>
            <p:cNvSpPr/>
            <p:nvPr/>
          </p:nvSpPr>
          <p:spPr>
            <a:xfrm flipV="1">
              <a:off x="1769256" y="3285677"/>
              <a:ext cx="691200" cy="375000"/>
            </a:xfrm>
            <a:prstGeom prst="trapezoid">
              <a:avLst>
                <a:gd name="adj" fmla="val 23478"/>
              </a:avLst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Трапеция 38"/>
            <p:cNvSpPr/>
            <p:nvPr/>
          </p:nvSpPr>
          <p:spPr>
            <a:xfrm flipV="1">
              <a:off x="1854975" y="3660678"/>
              <a:ext cx="522000" cy="339822"/>
            </a:xfrm>
            <a:prstGeom prst="trapezoid">
              <a:avLst>
                <a:gd name="adj" fmla="val 40755"/>
              </a:avLst>
            </a:prstGeom>
            <a:grp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2650477" y="2536681"/>
            <a:ext cx="2268554" cy="153888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 smtClean="0">
                <a:solidFill>
                  <a:srgbClr val="C00000"/>
                </a:solidFill>
              </a:rPr>
              <a:t>Выход на лицо, принимающее решение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2643174" y="2858628"/>
            <a:ext cx="2009789" cy="153888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 smtClean="0">
                <a:solidFill>
                  <a:srgbClr val="C00000"/>
                </a:solidFill>
              </a:rPr>
              <a:t>Презентация, встреча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2646666" y="3519984"/>
            <a:ext cx="1984389" cy="153888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 smtClean="0">
                <a:solidFill>
                  <a:srgbClr val="C00000"/>
                </a:solidFill>
              </a:rPr>
              <a:t>Договор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517142" name="Text Box 22"/>
          <p:cNvSpPr txBox="1">
            <a:spLocks noChangeArrowheads="1"/>
          </p:cNvSpPr>
          <p:nvPr/>
        </p:nvSpPr>
        <p:spPr bwMode="auto">
          <a:xfrm>
            <a:off x="2643174" y="2192826"/>
            <a:ext cx="2210770" cy="153888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 smtClean="0">
                <a:solidFill>
                  <a:srgbClr val="C00000"/>
                </a:solidFill>
              </a:rPr>
              <a:t>«</a:t>
            </a:r>
            <a:r>
              <a:rPr lang="ru-RU" sz="1000" dirty="0">
                <a:solidFill>
                  <a:srgbClr val="C00000"/>
                </a:solidFill>
              </a:rPr>
              <a:t>Холодные» телефонные звонки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2658414" y="3863208"/>
            <a:ext cx="1281440" cy="153888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 smtClean="0">
                <a:solidFill>
                  <a:srgbClr val="C00000"/>
                </a:solidFill>
              </a:rPr>
              <a:t>Оплата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517143" name="Text Box 23"/>
          <p:cNvSpPr txBox="1">
            <a:spLocks noChangeArrowheads="1"/>
          </p:cNvSpPr>
          <p:nvPr/>
        </p:nvSpPr>
        <p:spPr bwMode="auto">
          <a:xfrm>
            <a:off x="1645900" y="2568114"/>
            <a:ext cx="1143008" cy="138499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 smtClean="0">
                <a:solidFill>
                  <a:schemeClr val="bg1"/>
                </a:solidFill>
                <a:latin typeface="Calibri" pitchFamily="34" charset="0"/>
              </a:rPr>
              <a:t>1420</a:t>
            </a:r>
            <a:endParaRPr lang="ru-RU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645264" y="2878312"/>
            <a:ext cx="1143008" cy="138499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dirty="0" smtClean="0">
                <a:solidFill>
                  <a:schemeClr val="bg1"/>
                </a:solidFill>
                <a:latin typeface="Calibri" pitchFamily="34" charset="0"/>
              </a:rPr>
              <a:t>1104</a:t>
            </a:r>
            <a:endParaRPr lang="ru-RU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652884" y="3212642"/>
            <a:ext cx="1143008" cy="138499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dirty="0" smtClean="0">
                <a:solidFill>
                  <a:schemeClr val="bg1"/>
                </a:solidFill>
                <a:latin typeface="Calibri" pitchFamily="34" charset="0"/>
              </a:rPr>
              <a:t>438</a:t>
            </a:r>
            <a:endParaRPr lang="ru-RU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1652884" y="3539352"/>
            <a:ext cx="1143008" cy="138499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dirty="0" smtClean="0">
                <a:solidFill>
                  <a:schemeClr val="bg1"/>
                </a:solidFill>
                <a:latin typeface="Calibri" pitchFamily="34" charset="0"/>
              </a:rPr>
              <a:t>218</a:t>
            </a:r>
            <a:endParaRPr lang="ru-RU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1652884" y="3873682"/>
            <a:ext cx="1143008" cy="138499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dirty="0" smtClean="0">
                <a:solidFill>
                  <a:schemeClr val="bg1"/>
                </a:solidFill>
                <a:latin typeface="Calibri" pitchFamily="34" charset="0"/>
              </a:rPr>
              <a:t>121</a:t>
            </a:r>
            <a:endParaRPr lang="ru-RU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72146" y="2274424"/>
            <a:ext cx="2434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Показатели воронки продаж</a:t>
            </a:r>
            <a:endParaRPr lang="ru-RU" sz="1400" b="1" dirty="0"/>
          </a:p>
        </p:txBody>
      </p:sp>
      <p:grpSp>
        <p:nvGrpSpPr>
          <p:cNvPr id="47" name="Группа 39"/>
          <p:cNvGrpSpPr/>
          <p:nvPr/>
        </p:nvGrpSpPr>
        <p:grpSpPr>
          <a:xfrm>
            <a:off x="5529270" y="3345994"/>
            <a:ext cx="2643206" cy="1714507"/>
            <a:chOff x="785786" y="2214554"/>
            <a:chExt cx="2643206" cy="1785946"/>
          </a:xfrm>
          <a:gradFill flip="none" rotWithShape="1">
            <a:gsLst>
              <a:gs pos="0">
                <a:schemeClr val="accent1">
                  <a:lumMod val="50000"/>
                </a:schemeClr>
              </a:gs>
              <a:gs pos="47000">
                <a:srgbClr val="D49E6C"/>
              </a:gs>
              <a:gs pos="80000">
                <a:srgbClr val="A65528"/>
              </a:gs>
              <a:gs pos="93000">
                <a:srgbClr val="663012"/>
              </a:gs>
            </a:gsLst>
            <a:lin ang="5400000" scaled="0"/>
            <a:tileRect/>
          </a:gradFill>
        </p:grpSpPr>
        <p:sp>
          <p:nvSpPr>
            <p:cNvPr id="52" name="Трапеция 51"/>
            <p:cNvSpPr/>
            <p:nvPr/>
          </p:nvSpPr>
          <p:spPr>
            <a:xfrm flipV="1">
              <a:off x="785786" y="2214554"/>
              <a:ext cx="2643206" cy="357190"/>
            </a:xfrm>
            <a:prstGeom prst="trapezoid">
              <a:avLst>
                <a:gd name="adj" fmla="val 129403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Трапеция 65"/>
            <p:cNvSpPr/>
            <p:nvPr/>
          </p:nvSpPr>
          <p:spPr>
            <a:xfrm flipV="1">
              <a:off x="1230463" y="2571740"/>
              <a:ext cx="1760400" cy="357190"/>
            </a:xfrm>
            <a:prstGeom prst="trapezoid">
              <a:avLst>
                <a:gd name="adj" fmla="val 46738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Трапеция 66"/>
            <p:cNvSpPr/>
            <p:nvPr/>
          </p:nvSpPr>
          <p:spPr>
            <a:xfrm flipV="1">
              <a:off x="1393976" y="2928930"/>
              <a:ext cx="1436400" cy="357190"/>
            </a:xfrm>
            <a:prstGeom prst="trapezoid">
              <a:avLst>
                <a:gd name="adj" fmla="val 108811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Трапеция 67"/>
            <p:cNvSpPr/>
            <p:nvPr/>
          </p:nvSpPr>
          <p:spPr>
            <a:xfrm flipV="1">
              <a:off x="1769256" y="3285678"/>
              <a:ext cx="691200" cy="375000"/>
            </a:xfrm>
            <a:prstGeom prst="trapezoid">
              <a:avLst>
                <a:gd name="adj" fmla="val 23478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Трапеция 68"/>
            <p:cNvSpPr/>
            <p:nvPr/>
          </p:nvSpPr>
          <p:spPr>
            <a:xfrm flipV="1">
              <a:off x="1854975" y="3660678"/>
              <a:ext cx="522000" cy="339822"/>
            </a:xfrm>
            <a:prstGeom prst="trapezoid">
              <a:avLst>
                <a:gd name="adj" fmla="val 40755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0" name="Стрелка вниз 69"/>
          <p:cNvSpPr/>
          <p:nvPr/>
        </p:nvSpPr>
        <p:spPr>
          <a:xfrm>
            <a:off x="6548452" y="2988804"/>
            <a:ext cx="642942" cy="4286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5973755" y="2636376"/>
            <a:ext cx="1807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Входящие контакты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шт.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15047" y="5109084"/>
            <a:ext cx="1692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Сделки на выходе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шт.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35911" y="3988936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Пропускная </a:t>
            </a:r>
            <a:b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способность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[%]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6315088" y="4029421"/>
            <a:ext cx="1428760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5400000">
            <a:off x="7530328" y="4202456"/>
            <a:ext cx="285752" cy="1588"/>
          </a:xfrm>
          <a:prstGeom prst="straightConnector1">
            <a:avLst/>
          </a:prstGeom>
          <a:ln w="12700">
            <a:solidFill>
              <a:srgbClr val="CC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243650" y="4374704"/>
            <a:ext cx="1500198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5400000">
            <a:off x="4575170" y="4204837"/>
            <a:ext cx="1643074" cy="1588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5335592" y="3345994"/>
            <a:ext cx="1428760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5314956" y="5060506"/>
            <a:ext cx="1428760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6253183" y="4736657"/>
            <a:ext cx="571504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5400000">
            <a:off x="6153882" y="4554955"/>
            <a:ext cx="324000" cy="1588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386394" y="4368986"/>
            <a:ext cx="86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</a:rPr>
              <a:t>Длительность</a:t>
            </a:r>
            <a:br>
              <a:rPr lang="ru-RU" sz="9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</a:rPr>
              <a:t>одного этапа</a:t>
            </a: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044576" y="5559621"/>
            <a:ext cx="1682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Средняя сумма сделки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028807" y="4358826"/>
            <a:ext cx="1170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Рост продаж</a:t>
            </a:r>
            <a:endParaRPr lang="ru-RU" sz="1400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333346" y="4654103"/>
            <a:ext cx="2385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Экстенсивный</a:t>
            </a:r>
            <a:b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(увеличение числа входящих контактов)</a:t>
            </a: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7" name="Группа 39"/>
          <p:cNvGrpSpPr/>
          <p:nvPr/>
        </p:nvGrpSpPr>
        <p:grpSpPr>
          <a:xfrm>
            <a:off x="524800" y="5082731"/>
            <a:ext cx="1951686" cy="1242063"/>
            <a:chOff x="785786" y="2214554"/>
            <a:chExt cx="2643206" cy="1785946"/>
          </a:xfrm>
          <a:gradFill flip="none" rotWithShape="1">
            <a:gsLst>
              <a:gs pos="1000">
                <a:srgbClr val="002060"/>
              </a:gs>
              <a:gs pos="43000">
                <a:srgbClr val="FFC000"/>
              </a:gs>
              <a:gs pos="64000">
                <a:srgbClr val="F9882B"/>
              </a:gs>
              <a:gs pos="100000">
                <a:srgbClr val="C00000"/>
              </a:gs>
            </a:gsLst>
            <a:lin ang="5400000" scaled="0"/>
            <a:tileRect/>
          </a:gradFill>
        </p:grpSpPr>
        <p:sp>
          <p:nvSpPr>
            <p:cNvPr id="138" name="Трапеция 137"/>
            <p:cNvSpPr/>
            <p:nvPr/>
          </p:nvSpPr>
          <p:spPr>
            <a:xfrm flipV="1">
              <a:off x="785786" y="2214554"/>
              <a:ext cx="2643206" cy="357190"/>
            </a:xfrm>
            <a:prstGeom prst="trapezoid">
              <a:avLst>
                <a:gd name="adj" fmla="val 129403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9" name="Трапеция 138"/>
            <p:cNvSpPr/>
            <p:nvPr/>
          </p:nvSpPr>
          <p:spPr>
            <a:xfrm flipV="1">
              <a:off x="1230463" y="2571740"/>
              <a:ext cx="1760400" cy="357190"/>
            </a:xfrm>
            <a:prstGeom prst="trapezoid">
              <a:avLst>
                <a:gd name="adj" fmla="val 46738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0" name="Трапеция 139"/>
            <p:cNvSpPr/>
            <p:nvPr/>
          </p:nvSpPr>
          <p:spPr>
            <a:xfrm flipV="1">
              <a:off x="1393976" y="2928930"/>
              <a:ext cx="1436400" cy="357190"/>
            </a:xfrm>
            <a:prstGeom prst="trapezoid">
              <a:avLst>
                <a:gd name="adj" fmla="val 108811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1" name="Трапеция 140"/>
            <p:cNvSpPr/>
            <p:nvPr/>
          </p:nvSpPr>
          <p:spPr>
            <a:xfrm flipV="1">
              <a:off x="1769256" y="3285678"/>
              <a:ext cx="691200" cy="375000"/>
            </a:xfrm>
            <a:prstGeom prst="trapezoid">
              <a:avLst>
                <a:gd name="adj" fmla="val 23478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2" name="Трапеция 141"/>
            <p:cNvSpPr/>
            <p:nvPr/>
          </p:nvSpPr>
          <p:spPr>
            <a:xfrm flipV="1">
              <a:off x="1854975" y="3660678"/>
              <a:ext cx="522000" cy="339822"/>
            </a:xfrm>
            <a:prstGeom prst="trapezoid">
              <a:avLst>
                <a:gd name="adj" fmla="val 40755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5" name="Группа 39"/>
          <p:cNvGrpSpPr/>
          <p:nvPr/>
        </p:nvGrpSpPr>
        <p:grpSpPr>
          <a:xfrm>
            <a:off x="524801" y="5182065"/>
            <a:ext cx="1451619" cy="1170630"/>
            <a:chOff x="785786" y="2214554"/>
            <a:chExt cx="2643206" cy="1785948"/>
          </a:xfrm>
          <a:gradFill flip="none" rotWithShape="1">
            <a:gsLst>
              <a:gs pos="1000">
                <a:srgbClr val="002060"/>
              </a:gs>
              <a:gs pos="43000">
                <a:srgbClr val="FFC000"/>
              </a:gs>
              <a:gs pos="64000">
                <a:srgbClr val="F9882B"/>
              </a:gs>
              <a:gs pos="100000">
                <a:srgbClr val="C00000"/>
              </a:gs>
            </a:gsLst>
            <a:lin ang="5400000" scaled="0"/>
            <a:tileRect/>
          </a:gradFill>
        </p:grpSpPr>
        <p:sp>
          <p:nvSpPr>
            <p:cNvPr id="126" name="Трапеция 125"/>
            <p:cNvSpPr/>
            <p:nvPr/>
          </p:nvSpPr>
          <p:spPr>
            <a:xfrm flipV="1">
              <a:off x="785786" y="2214554"/>
              <a:ext cx="2643206" cy="357190"/>
            </a:xfrm>
            <a:prstGeom prst="trapezoid">
              <a:avLst>
                <a:gd name="adj" fmla="val 129403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7" name="Трапеция 126"/>
            <p:cNvSpPr/>
            <p:nvPr/>
          </p:nvSpPr>
          <p:spPr>
            <a:xfrm flipV="1">
              <a:off x="1337922" y="2571737"/>
              <a:ext cx="1545120" cy="357190"/>
            </a:xfrm>
            <a:prstGeom prst="trapezoid">
              <a:avLst>
                <a:gd name="adj" fmla="val 46738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8" name="Трапеция 127"/>
            <p:cNvSpPr/>
            <p:nvPr/>
          </p:nvSpPr>
          <p:spPr>
            <a:xfrm flipV="1">
              <a:off x="1525548" y="2928930"/>
              <a:ext cx="1172160" cy="357189"/>
            </a:xfrm>
            <a:prstGeom prst="trapezoid">
              <a:avLst>
                <a:gd name="adj" fmla="val 108811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Трапеция 128"/>
            <p:cNvSpPr/>
            <p:nvPr/>
          </p:nvSpPr>
          <p:spPr>
            <a:xfrm flipV="1">
              <a:off x="1985410" y="3285675"/>
              <a:ext cx="266400" cy="375000"/>
            </a:xfrm>
            <a:prstGeom prst="trapezoid">
              <a:avLst>
                <a:gd name="adj" fmla="val 23478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Трапеция 129"/>
            <p:cNvSpPr/>
            <p:nvPr/>
          </p:nvSpPr>
          <p:spPr>
            <a:xfrm flipV="1">
              <a:off x="2047634" y="3660680"/>
              <a:ext cx="138528" cy="339822"/>
            </a:xfrm>
            <a:prstGeom prst="trapezoid">
              <a:avLst>
                <a:gd name="adj" fmla="val 40755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0" name="Стрелка вправо 149"/>
          <p:cNvSpPr/>
          <p:nvPr/>
        </p:nvSpPr>
        <p:spPr>
          <a:xfrm>
            <a:off x="1660188" y="5297045"/>
            <a:ext cx="357190" cy="2857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5" name="TextBox 164"/>
          <p:cNvSpPr txBox="1"/>
          <p:nvPr/>
        </p:nvSpPr>
        <p:spPr>
          <a:xfrm>
            <a:off x="2515026" y="4651844"/>
            <a:ext cx="2385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Интенсивный</a:t>
            </a:r>
            <a:b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(изменения в структуре процесса продажи)</a:t>
            </a: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73" name="Группа 39"/>
          <p:cNvGrpSpPr/>
          <p:nvPr/>
        </p:nvGrpSpPr>
        <p:grpSpPr>
          <a:xfrm>
            <a:off x="2700324" y="5082731"/>
            <a:ext cx="1951686" cy="1242063"/>
            <a:chOff x="785786" y="2214554"/>
            <a:chExt cx="2643206" cy="1785946"/>
          </a:xfrm>
          <a:gradFill flip="none" rotWithShape="1">
            <a:gsLst>
              <a:gs pos="1000">
                <a:srgbClr val="002060"/>
              </a:gs>
              <a:gs pos="43000">
                <a:srgbClr val="FFC000"/>
              </a:gs>
              <a:gs pos="64000">
                <a:srgbClr val="F9882B"/>
              </a:gs>
              <a:gs pos="100000">
                <a:srgbClr val="C00000"/>
              </a:gs>
            </a:gsLst>
            <a:lin ang="5400000" scaled="0"/>
            <a:tileRect/>
          </a:gradFill>
        </p:grpSpPr>
        <p:sp>
          <p:nvSpPr>
            <p:cNvPr id="174" name="Трапеция 173"/>
            <p:cNvSpPr/>
            <p:nvPr/>
          </p:nvSpPr>
          <p:spPr>
            <a:xfrm flipV="1">
              <a:off x="785786" y="2214554"/>
              <a:ext cx="2643206" cy="357190"/>
            </a:xfrm>
            <a:prstGeom prst="trapezoid">
              <a:avLst>
                <a:gd name="adj" fmla="val 77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6" name="Трапеция 175"/>
            <p:cNvSpPr/>
            <p:nvPr/>
          </p:nvSpPr>
          <p:spPr>
            <a:xfrm flipV="1">
              <a:off x="1159886" y="2928921"/>
              <a:ext cx="1901464" cy="357190"/>
            </a:xfrm>
            <a:prstGeom prst="trapezoid">
              <a:avLst>
                <a:gd name="adj" fmla="val 66633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7" name="Трапеция 176"/>
            <p:cNvSpPr/>
            <p:nvPr/>
          </p:nvSpPr>
          <p:spPr>
            <a:xfrm flipV="1">
              <a:off x="1383485" y="3285672"/>
              <a:ext cx="1451247" cy="374999"/>
            </a:xfrm>
            <a:prstGeom prst="trapezoid">
              <a:avLst>
                <a:gd name="adj" fmla="val 23478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8" name="Трапеция 177"/>
            <p:cNvSpPr/>
            <p:nvPr/>
          </p:nvSpPr>
          <p:spPr>
            <a:xfrm flipV="1">
              <a:off x="1471635" y="3660678"/>
              <a:ext cx="1277394" cy="339822"/>
            </a:xfrm>
            <a:prstGeom prst="trapezoid">
              <a:avLst>
                <a:gd name="adj" fmla="val 40755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5" name="Трапеция 174"/>
            <p:cNvSpPr/>
            <p:nvPr/>
          </p:nvSpPr>
          <p:spPr>
            <a:xfrm flipV="1">
              <a:off x="1041636" y="2571735"/>
              <a:ext cx="2128497" cy="357190"/>
            </a:xfrm>
            <a:prstGeom prst="trapezoid">
              <a:avLst>
                <a:gd name="adj" fmla="val 33957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67" name="Группа 39"/>
          <p:cNvGrpSpPr/>
          <p:nvPr/>
        </p:nvGrpSpPr>
        <p:grpSpPr>
          <a:xfrm>
            <a:off x="2700324" y="5082731"/>
            <a:ext cx="1951686" cy="1242063"/>
            <a:chOff x="785786" y="2214554"/>
            <a:chExt cx="2643206" cy="1785946"/>
          </a:xfrm>
          <a:gradFill flip="none" rotWithShape="1">
            <a:gsLst>
              <a:gs pos="1000">
                <a:srgbClr val="002060"/>
              </a:gs>
              <a:gs pos="43000">
                <a:srgbClr val="FFC000"/>
              </a:gs>
              <a:gs pos="64000">
                <a:srgbClr val="F9882B"/>
              </a:gs>
              <a:gs pos="100000">
                <a:srgbClr val="C00000"/>
              </a:gs>
            </a:gsLst>
            <a:lin ang="5400000" scaled="0"/>
            <a:tileRect/>
          </a:gradFill>
        </p:grpSpPr>
        <p:sp>
          <p:nvSpPr>
            <p:cNvPr id="168" name="Трапеция 167"/>
            <p:cNvSpPr/>
            <p:nvPr/>
          </p:nvSpPr>
          <p:spPr>
            <a:xfrm flipV="1">
              <a:off x="785786" y="2214554"/>
              <a:ext cx="2643206" cy="357190"/>
            </a:xfrm>
            <a:prstGeom prst="trapezoid">
              <a:avLst>
                <a:gd name="adj" fmla="val 129403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9" name="Трапеция 168"/>
            <p:cNvSpPr/>
            <p:nvPr/>
          </p:nvSpPr>
          <p:spPr>
            <a:xfrm flipV="1">
              <a:off x="1230463" y="2571740"/>
              <a:ext cx="1760400" cy="357190"/>
            </a:xfrm>
            <a:prstGeom prst="trapezoid">
              <a:avLst>
                <a:gd name="adj" fmla="val 46738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0" name="Трапеция 169"/>
            <p:cNvSpPr/>
            <p:nvPr/>
          </p:nvSpPr>
          <p:spPr>
            <a:xfrm flipV="1">
              <a:off x="1393976" y="2928930"/>
              <a:ext cx="1436400" cy="357190"/>
            </a:xfrm>
            <a:prstGeom prst="trapezoid">
              <a:avLst>
                <a:gd name="adj" fmla="val 108811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1" name="Трапеция 170"/>
            <p:cNvSpPr/>
            <p:nvPr/>
          </p:nvSpPr>
          <p:spPr>
            <a:xfrm flipV="1">
              <a:off x="1769256" y="3285678"/>
              <a:ext cx="691200" cy="375000"/>
            </a:xfrm>
            <a:prstGeom prst="trapezoid">
              <a:avLst>
                <a:gd name="adj" fmla="val 23478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2" name="Трапеция 171"/>
            <p:cNvSpPr/>
            <p:nvPr/>
          </p:nvSpPr>
          <p:spPr>
            <a:xfrm flipV="1">
              <a:off x="1854975" y="3660678"/>
              <a:ext cx="522000" cy="339822"/>
            </a:xfrm>
            <a:prstGeom prst="trapezoid">
              <a:avLst>
                <a:gd name="adj" fmla="val 40755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9" name="Стрелка вправо 178"/>
          <p:cNvSpPr/>
          <p:nvPr/>
        </p:nvSpPr>
        <p:spPr>
          <a:xfrm>
            <a:off x="4048122" y="5439921"/>
            <a:ext cx="357190" cy="2857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0" name="Стрелка вправо 179"/>
          <p:cNvSpPr/>
          <p:nvPr/>
        </p:nvSpPr>
        <p:spPr>
          <a:xfrm rot="10800000">
            <a:off x="2905114" y="5439921"/>
            <a:ext cx="357190" cy="2857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>
            <a:off x="428596" y="4285800"/>
            <a:ext cx="44291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 rot="5400000">
            <a:off x="2949564" y="4243846"/>
            <a:ext cx="407196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Стрелка вниз 78"/>
          <p:cNvSpPr/>
          <p:nvPr/>
        </p:nvSpPr>
        <p:spPr>
          <a:xfrm>
            <a:off x="1898314" y="2144248"/>
            <a:ext cx="642942" cy="36449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Text Box 23"/>
          <p:cNvSpPr txBox="1">
            <a:spLocks noChangeArrowheads="1"/>
          </p:cNvSpPr>
          <p:nvPr/>
        </p:nvSpPr>
        <p:spPr bwMode="auto">
          <a:xfrm>
            <a:off x="1653520" y="2188064"/>
            <a:ext cx="1143008" cy="138499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 smtClean="0">
                <a:solidFill>
                  <a:schemeClr val="bg1"/>
                </a:solidFill>
                <a:latin typeface="Calibri" pitchFamily="34" charset="0"/>
              </a:rPr>
              <a:t>1680</a:t>
            </a:r>
            <a:endParaRPr lang="ru-RU" sz="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0" name="Text Box 22"/>
          <p:cNvSpPr txBox="1">
            <a:spLocks noChangeArrowheads="1"/>
          </p:cNvSpPr>
          <p:nvPr/>
        </p:nvSpPr>
        <p:spPr bwMode="auto">
          <a:xfrm>
            <a:off x="2643174" y="3215818"/>
            <a:ext cx="1984389" cy="153888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 smtClean="0">
                <a:solidFill>
                  <a:srgbClr val="C00000"/>
                </a:solidFill>
              </a:rPr>
              <a:t>Коммерческое предложение</a:t>
            </a:r>
            <a:endParaRPr lang="ru-RU" sz="1000" dirty="0">
              <a:solidFill>
                <a:srgbClr val="C00000"/>
              </a:solidFill>
            </a:endParaRPr>
          </a:p>
        </p:txBody>
      </p:sp>
      <p:pic>
        <p:nvPicPr>
          <p:cNvPr id="82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85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sp>
        <p:nvSpPr>
          <p:cNvPr id="8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80952"/>
            <a:ext cx="8001000" cy="1216025"/>
          </a:xfrm>
        </p:spPr>
        <p:txBody>
          <a:bodyPr>
            <a:normAutofit/>
          </a:bodyPr>
          <a:lstStyle/>
          <a:p>
            <a:r>
              <a:rPr lang="ru-RU" sz="4800" b="1" dirty="0"/>
              <a:t>Воронка продаж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рапеция 23"/>
          <p:cNvSpPr/>
          <p:nvPr/>
        </p:nvSpPr>
        <p:spPr>
          <a:xfrm flipV="1">
            <a:off x="1125966" y="2000240"/>
            <a:ext cx="1944000" cy="300039"/>
          </a:xfrm>
          <a:prstGeom prst="trapezoid">
            <a:avLst>
              <a:gd name="adj" fmla="val 26229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Трапеция 24"/>
          <p:cNvSpPr/>
          <p:nvPr/>
        </p:nvSpPr>
        <p:spPr>
          <a:xfrm flipV="1">
            <a:off x="1206930" y="2300279"/>
            <a:ext cx="1785950" cy="300039"/>
          </a:xfrm>
          <a:prstGeom prst="trapezoid">
            <a:avLst>
              <a:gd name="adj" fmla="val 228747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Трапеция 25"/>
          <p:cNvSpPr/>
          <p:nvPr/>
        </p:nvSpPr>
        <p:spPr>
          <a:xfrm flipV="1">
            <a:off x="1884796" y="2600319"/>
            <a:ext cx="428628" cy="300039"/>
          </a:xfrm>
          <a:prstGeom prst="trapezoid">
            <a:avLst>
              <a:gd name="adj" fmla="val 24938"/>
            </a:avLst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Трапеция 26"/>
          <p:cNvSpPr/>
          <p:nvPr/>
        </p:nvSpPr>
        <p:spPr>
          <a:xfrm flipV="1">
            <a:off x="1959404" y="2900362"/>
            <a:ext cx="280800" cy="315000"/>
          </a:xfrm>
          <a:prstGeom prst="trapezoid">
            <a:avLst>
              <a:gd name="adj" fmla="val 23478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Трапеция 27"/>
          <p:cNvSpPr/>
          <p:nvPr/>
        </p:nvSpPr>
        <p:spPr>
          <a:xfrm flipV="1">
            <a:off x="2026088" y="3214686"/>
            <a:ext cx="148475" cy="285450"/>
          </a:xfrm>
          <a:prstGeom prst="trapezoid">
            <a:avLst>
              <a:gd name="adj" fmla="val 6415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Выноска 1 45"/>
          <p:cNvSpPr/>
          <p:nvPr/>
        </p:nvSpPr>
        <p:spPr>
          <a:xfrm>
            <a:off x="2839346" y="2472410"/>
            <a:ext cx="1500198" cy="214314"/>
          </a:xfrm>
          <a:prstGeom prst="borderCallout1">
            <a:avLst>
              <a:gd name="adj1" fmla="val 18750"/>
              <a:gd name="adj2" fmla="val -8333"/>
              <a:gd name="adj3" fmla="val -12071"/>
              <a:gd name="adj4" fmla="val -36025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Проблемный этап</a:t>
            </a:r>
            <a:endParaRPr lang="ru-RU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681692" y="1614022"/>
            <a:ext cx="2907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</a:rPr>
              <a:t>1. Проблемные этапы в бизнес-процессе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3464" y="4216268"/>
            <a:ext cx="2415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</a:rPr>
              <a:t>2. Длительность бизнес-процесса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Группа 61"/>
          <p:cNvGrpSpPr/>
          <p:nvPr/>
        </p:nvGrpSpPr>
        <p:grpSpPr>
          <a:xfrm>
            <a:off x="1613332" y="4600584"/>
            <a:ext cx="1944000" cy="1357322"/>
            <a:chOff x="5518858" y="4850140"/>
            <a:chExt cx="1944000" cy="1357322"/>
          </a:xfrm>
        </p:grpSpPr>
        <p:sp>
          <p:nvSpPr>
            <p:cNvPr id="53" name="Трапеция 52"/>
            <p:cNvSpPr/>
            <p:nvPr/>
          </p:nvSpPr>
          <p:spPr>
            <a:xfrm flipV="1">
              <a:off x="5518858" y="4850140"/>
              <a:ext cx="1944000" cy="142876"/>
            </a:xfrm>
            <a:prstGeom prst="trapezoid">
              <a:avLst>
                <a:gd name="adj" fmla="val 96983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Трапеция 53"/>
            <p:cNvSpPr/>
            <p:nvPr/>
          </p:nvSpPr>
          <p:spPr>
            <a:xfrm flipV="1">
              <a:off x="5659353" y="4993013"/>
              <a:ext cx="1663200" cy="571506"/>
            </a:xfrm>
            <a:prstGeom prst="trapezoid">
              <a:avLst>
                <a:gd name="adj" fmla="val 39882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Трапеция 54"/>
            <p:cNvSpPr/>
            <p:nvPr/>
          </p:nvSpPr>
          <p:spPr>
            <a:xfrm flipV="1">
              <a:off x="5887953" y="5564520"/>
              <a:ext cx="1202400" cy="214314"/>
            </a:xfrm>
            <a:prstGeom prst="trapezoid">
              <a:avLst>
                <a:gd name="adj" fmla="val 87160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Трапеция 55"/>
            <p:cNvSpPr/>
            <p:nvPr/>
          </p:nvSpPr>
          <p:spPr>
            <a:xfrm flipV="1">
              <a:off x="6073694" y="5778834"/>
              <a:ext cx="828000" cy="71438"/>
            </a:xfrm>
            <a:prstGeom prst="trapezoid">
              <a:avLst>
                <a:gd name="adj" fmla="val 93478"/>
              </a:avLst>
            </a:prstGeom>
            <a:solidFill>
              <a:srgbClr val="0099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Трапеция 56"/>
            <p:cNvSpPr/>
            <p:nvPr/>
          </p:nvSpPr>
          <p:spPr>
            <a:xfrm flipV="1">
              <a:off x="6140363" y="5850272"/>
              <a:ext cx="694800" cy="357190"/>
            </a:xfrm>
            <a:prstGeom prst="trapezoid">
              <a:avLst>
                <a:gd name="adj" fmla="val 43452"/>
              </a:avLst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8" name="Выноска 1 57"/>
          <p:cNvSpPr/>
          <p:nvPr/>
        </p:nvSpPr>
        <p:spPr>
          <a:xfrm>
            <a:off x="2554726" y="3357562"/>
            <a:ext cx="1500198" cy="214314"/>
          </a:xfrm>
          <a:prstGeom prst="borderCallout1">
            <a:avLst>
              <a:gd name="adj1" fmla="val 69417"/>
              <a:gd name="adj2" fmla="val -8333"/>
              <a:gd name="adj3" fmla="val -17997"/>
              <a:gd name="adj4" fmla="val -31072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Идеальный этап</a:t>
            </a:r>
            <a:endParaRPr lang="ru-RU" sz="1200" dirty="0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1184704" y="4672022"/>
            <a:ext cx="328612" cy="1285884"/>
            <a:chOff x="599" y="1440"/>
            <a:chExt cx="225" cy="1800"/>
          </a:xfrm>
        </p:grpSpPr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824" y="1440"/>
              <a:ext cx="0" cy="1800"/>
            </a:xfrm>
            <a:prstGeom prst="line">
              <a:avLst/>
            </a:prstGeom>
            <a:noFill/>
            <a:ln w="28575">
              <a:solidFill>
                <a:srgbClr val="41474D"/>
              </a:solidFill>
              <a:round/>
              <a:headEnd/>
              <a:tailEnd type="triangle" w="lg" len="lg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wrap="none" lIns="0" tIns="0" rIns="0" bIns="0" anchor="ctr"/>
            <a:lstStyle/>
            <a:p>
              <a:endParaRPr lang="ru-RU" dirty="0"/>
            </a:p>
          </p:txBody>
        </p:sp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 rot="16200000">
              <a:off x="208" y="2188"/>
              <a:ext cx="929" cy="148"/>
            </a:xfrm>
            <a:prstGeom prst="rect">
              <a:avLst/>
            </a:prstGeom>
            <a:noFill/>
            <a:ln w="4699" algn="in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 smtClean="0"/>
                <a:t>37 дней</a:t>
              </a:r>
              <a:endParaRPr lang="ru-RU" sz="1400" b="1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762828" y="4533909"/>
            <a:ext cx="5175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4 дня</a:t>
            </a:r>
            <a:endParaRPr lang="ru-RU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3655758" y="5111605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 smtClean="0"/>
              <a:t>16 дней</a:t>
            </a:r>
            <a:endParaRPr lang="ru-RU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3361410" y="5329094"/>
            <a:ext cx="553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8 дней</a:t>
            </a:r>
            <a:endParaRPr lang="ru-RU" sz="1000" dirty="0"/>
          </a:p>
        </p:txBody>
      </p:sp>
      <p:sp>
        <p:nvSpPr>
          <p:cNvPr id="47" name="Выноска 1 46"/>
          <p:cNvSpPr/>
          <p:nvPr/>
        </p:nvSpPr>
        <p:spPr>
          <a:xfrm>
            <a:off x="2697602" y="2928934"/>
            <a:ext cx="1500198" cy="214314"/>
          </a:xfrm>
          <a:prstGeom prst="borderCallout1">
            <a:avLst>
              <a:gd name="adj1" fmla="val 18750"/>
              <a:gd name="adj2" fmla="val -8333"/>
              <a:gd name="adj3" fmla="val -80219"/>
              <a:gd name="adj4" fmla="val -36872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Нормальный этап</a:t>
            </a:r>
            <a:endParaRPr lang="ru-RU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659238" y="3712493"/>
            <a:ext cx="3824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Воронка продаж показывает, на каком из этапов бизнес-процесса происходит наибольшая потеря контактов.</a:t>
            </a:r>
            <a:endParaRPr lang="ru-RU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10800000" flipH="1">
            <a:off x="1752581" y="4738697"/>
            <a:ext cx="246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10800000" flipH="1" flipV="1">
            <a:off x="1987020" y="5313373"/>
            <a:ext cx="2232000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2168508" y="5530862"/>
            <a:ext cx="1656000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2232464" y="5600711"/>
            <a:ext cx="1980000" cy="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2397110" y="5954730"/>
            <a:ext cx="181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836982" y="539592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 smtClean="0"/>
              <a:t>2 дня</a:t>
            </a:r>
            <a:endParaRPr lang="ru-RU" sz="1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762369" y="5746766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 smtClean="0"/>
              <a:t>7 дней</a:t>
            </a:r>
            <a:endParaRPr lang="ru-RU" sz="1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883076" y="6059506"/>
            <a:ext cx="34496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Воронка продаж показывает длительность всего бизнес-процесса и отдельных его этапов, позволяя выделить из них наиболее проблемные .</a:t>
            </a:r>
            <a:endParaRPr lang="ru-RU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681768" y="1643050"/>
            <a:ext cx="329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</a:rPr>
              <a:t>3. Изменения в структуре входящих контактов</a:t>
            </a:r>
            <a:b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</a:rPr>
              <a:t>и сделок на выходе: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770668" y="5000636"/>
            <a:ext cx="364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Воронка продаж показывает соотношения в структуре входящих контактов и сделок на выходе.</a:t>
            </a:r>
            <a:endParaRPr lang="ru-RU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4" name="Группа 39"/>
          <p:cNvGrpSpPr/>
          <p:nvPr/>
        </p:nvGrpSpPr>
        <p:grpSpPr>
          <a:xfrm>
            <a:off x="4797022" y="2745100"/>
            <a:ext cx="1785950" cy="1143003"/>
            <a:chOff x="785786" y="2214554"/>
            <a:chExt cx="2643206" cy="1785946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15" name="Трапеция 114"/>
            <p:cNvSpPr/>
            <p:nvPr/>
          </p:nvSpPr>
          <p:spPr>
            <a:xfrm flipV="1">
              <a:off x="785786" y="2214554"/>
              <a:ext cx="2643206" cy="357190"/>
            </a:xfrm>
            <a:prstGeom prst="trapezoid">
              <a:avLst>
                <a:gd name="adj" fmla="val 129403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Трапеция 115"/>
            <p:cNvSpPr/>
            <p:nvPr/>
          </p:nvSpPr>
          <p:spPr>
            <a:xfrm flipV="1">
              <a:off x="1230463" y="2571740"/>
              <a:ext cx="1760400" cy="357190"/>
            </a:xfrm>
            <a:prstGeom prst="trapezoid">
              <a:avLst>
                <a:gd name="adj" fmla="val 46738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Трапеция 116"/>
            <p:cNvSpPr/>
            <p:nvPr/>
          </p:nvSpPr>
          <p:spPr>
            <a:xfrm flipV="1">
              <a:off x="1393976" y="2928930"/>
              <a:ext cx="1436400" cy="357190"/>
            </a:xfrm>
            <a:prstGeom prst="trapezoid">
              <a:avLst>
                <a:gd name="adj" fmla="val 108811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8" name="Трапеция 117"/>
            <p:cNvSpPr/>
            <p:nvPr/>
          </p:nvSpPr>
          <p:spPr>
            <a:xfrm flipV="1">
              <a:off x="1769256" y="3285678"/>
              <a:ext cx="691200" cy="375000"/>
            </a:xfrm>
            <a:prstGeom prst="trapezoid">
              <a:avLst>
                <a:gd name="adj" fmla="val 23478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Трапеция 118"/>
            <p:cNvSpPr/>
            <p:nvPr/>
          </p:nvSpPr>
          <p:spPr>
            <a:xfrm flipV="1">
              <a:off x="1854975" y="3660678"/>
              <a:ext cx="522000" cy="339822"/>
            </a:xfrm>
            <a:prstGeom prst="trapezoid">
              <a:avLst>
                <a:gd name="adj" fmla="val 40755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2" name="Стрелка вниз 121"/>
          <p:cNvSpPr/>
          <p:nvPr/>
        </p:nvSpPr>
        <p:spPr>
          <a:xfrm>
            <a:off x="5176118" y="2571744"/>
            <a:ext cx="353696" cy="2066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5" name="TextBox 124"/>
          <p:cNvSpPr txBox="1"/>
          <p:nvPr/>
        </p:nvSpPr>
        <p:spPr>
          <a:xfrm>
            <a:off x="5029433" y="2132003"/>
            <a:ext cx="13035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Входящие контакты: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689835" y="2285992"/>
            <a:ext cx="6703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/>
              <a:t>женщины</a:t>
            </a:r>
            <a:endParaRPr lang="ru-RU" sz="9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026257" y="2289167"/>
            <a:ext cx="6511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/>
              <a:t>мужчины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4797656" y="3916366"/>
            <a:ext cx="180369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Сделки на выходе:</a:t>
            </a:r>
          </a:p>
          <a:p>
            <a:pPr algn="ctr"/>
            <a:r>
              <a:rPr lang="ru-RU" sz="900" dirty="0" smtClean="0"/>
              <a:t>мужчины – 29%, женщины – 71%</a:t>
            </a:r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 rot="16200000" flipH="1">
            <a:off x="5121396" y="3311795"/>
            <a:ext cx="1143003" cy="580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866178" y="2500306"/>
            <a:ext cx="14173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/>
              <a:t>Входящие контакты: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465943" y="2752717"/>
            <a:ext cx="942887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dirty="0" smtClean="0"/>
              <a:t>предприятия-</a:t>
            </a:r>
            <a:br>
              <a:rPr lang="ru-RU" sz="900" dirty="0" smtClean="0"/>
            </a:br>
            <a:r>
              <a:rPr lang="ru-RU" sz="900" dirty="0" smtClean="0"/>
              <a:t>производители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6842370" y="2757480"/>
            <a:ext cx="676788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dirty="0" smtClean="0"/>
              <a:t>торговые </a:t>
            </a:r>
            <a:br>
              <a:rPr lang="ru-RU" sz="900" dirty="0" smtClean="0"/>
            </a:br>
            <a:r>
              <a:rPr lang="ru-RU" sz="900" dirty="0" smtClean="0"/>
              <a:t>компании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602656" y="4429132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Сделки на выходе:</a:t>
            </a:r>
          </a:p>
          <a:p>
            <a:pPr algn="ctr"/>
            <a:r>
              <a:rPr lang="ru-RU" sz="900" dirty="0" smtClean="0"/>
              <a:t>Торговые компании – 51%, </a:t>
            </a:r>
            <a:br>
              <a:rPr lang="ru-RU" sz="900" dirty="0" smtClean="0"/>
            </a:br>
            <a:r>
              <a:rPr lang="ru-RU" sz="900" dirty="0" smtClean="0"/>
              <a:t>предприятия-производители – 49%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5253288" y="2792724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5921598" y="2795583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5253288" y="3021324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46%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921606" y="3026564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54%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5250907" y="3252305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</a:rPr>
              <a:t>32%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921598" y="3255172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</a:rPr>
              <a:t>68%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5253288" y="3492818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</a:rPr>
              <a:t>32%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5253288" y="3709521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</a:rPr>
              <a:t>29%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921598" y="3495677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</a:rPr>
              <a:t>68%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5921598" y="3712372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</a:rPr>
              <a:t>71%</a:t>
            </a:r>
          </a:p>
        </p:txBody>
      </p:sp>
      <p:sp>
        <p:nvSpPr>
          <p:cNvPr id="202" name="Стрелка вниз 201"/>
          <p:cNvSpPr/>
          <p:nvPr/>
        </p:nvSpPr>
        <p:spPr>
          <a:xfrm>
            <a:off x="5842234" y="2571744"/>
            <a:ext cx="353696" cy="2066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8" name="Группа 39"/>
          <p:cNvGrpSpPr/>
          <p:nvPr/>
        </p:nvGrpSpPr>
        <p:grpSpPr>
          <a:xfrm>
            <a:off x="6667744" y="3259136"/>
            <a:ext cx="1785950" cy="1143003"/>
            <a:chOff x="785786" y="2214554"/>
            <a:chExt cx="2643206" cy="1785946"/>
          </a:xfrm>
          <a:solidFill>
            <a:schemeClr val="accent3">
              <a:lumMod val="75000"/>
            </a:schemeClr>
          </a:solidFill>
        </p:grpSpPr>
        <p:sp>
          <p:nvSpPr>
            <p:cNvPr id="209" name="Трапеция 208"/>
            <p:cNvSpPr/>
            <p:nvPr/>
          </p:nvSpPr>
          <p:spPr>
            <a:xfrm flipV="1">
              <a:off x="785786" y="2214554"/>
              <a:ext cx="2643206" cy="357190"/>
            </a:xfrm>
            <a:prstGeom prst="trapezoid">
              <a:avLst>
                <a:gd name="adj" fmla="val 129403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0" name="Трапеция 209"/>
            <p:cNvSpPr/>
            <p:nvPr/>
          </p:nvSpPr>
          <p:spPr>
            <a:xfrm flipV="1">
              <a:off x="1230463" y="2571740"/>
              <a:ext cx="1760400" cy="357190"/>
            </a:xfrm>
            <a:prstGeom prst="trapezoid">
              <a:avLst>
                <a:gd name="adj" fmla="val 4673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1" name="Трапеция 210"/>
            <p:cNvSpPr/>
            <p:nvPr/>
          </p:nvSpPr>
          <p:spPr>
            <a:xfrm flipV="1">
              <a:off x="1393976" y="2928930"/>
              <a:ext cx="1436400" cy="357190"/>
            </a:xfrm>
            <a:prstGeom prst="trapezoid">
              <a:avLst>
                <a:gd name="adj" fmla="val 108811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2" name="Трапеция 211"/>
            <p:cNvSpPr/>
            <p:nvPr/>
          </p:nvSpPr>
          <p:spPr>
            <a:xfrm flipV="1">
              <a:off x="1769256" y="3285678"/>
              <a:ext cx="691200" cy="375000"/>
            </a:xfrm>
            <a:prstGeom prst="trapezoid">
              <a:avLst>
                <a:gd name="adj" fmla="val 2347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3" name="Трапеция 212"/>
            <p:cNvSpPr/>
            <p:nvPr/>
          </p:nvSpPr>
          <p:spPr>
            <a:xfrm flipV="1">
              <a:off x="1854975" y="3660678"/>
              <a:ext cx="522000" cy="339822"/>
            </a:xfrm>
            <a:prstGeom prst="trapezoid">
              <a:avLst>
                <a:gd name="adj" fmla="val 40755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14" name="Стрелка вниз 213"/>
          <p:cNvSpPr/>
          <p:nvPr/>
        </p:nvSpPr>
        <p:spPr>
          <a:xfrm>
            <a:off x="7046840" y="3085780"/>
            <a:ext cx="353696" cy="2066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5" name="Прямая соединительная линия 214"/>
          <p:cNvCxnSpPr/>
          <p:nvPr/>
        </p:nvCxnSpPr>
        <p:spPr>
          <a:xfrm rot="16200000" flipH="1">
            <a:off x="6992118" y="3829006"/>
            <a:ext cx="1143003" cy="580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7124010" y="3306760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7792320" y="3309619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7124010" y="3535360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42%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7792328" y="3540600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58%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7121629" y="3766341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</a:rPr>
              <a:t>44%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7792320" y="3769208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</a:rPr>
              <a:t>56%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7124010" y="4006854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</a:rPr>
              <a:t>52%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7124010" y="4223557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</a:rPr>
              <a:t>51%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7792320" y="4009713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</a:rPr>
              <a:t>48%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7792320" y="4226408"/>
            <a:ext cx="21431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</a:rPr>
              <a:t>49%</a:t>
            </a:r>
          </a:p>
        </p:txBody>
      </p:sp>
      <p:sp>
        <p:nvSpPr>
          <p:cNvPr id="226" name="Стрелка вниз 225"/>
          <p:cNvSpPr/>
          <p:nvPr/>
        </p:nvSpPr>
        <p:spPr>
          <a:xfrm>
            <a:off x="7712956" y="3085780"/>
            <a:ext cx="353696" cy="20669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2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8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80952"/>
            <a:ext cx="8001000" cy="121602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Что показывает воронка продаж?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80952"/>
            <a:ext cx="8001000" cy="121602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Эталонная воронка </a:t>
            </a:r>
            <a:r>
              <a:rPr lang="ru-RU" sz="4800" b="1" dirty="0"/>
              <a:t>продаж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653477" y="1863714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Довженко А. Е.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Группа 39"/>
          <p:cNvGrpSpPr/>
          <p:nvPr/>
        </p:nvGrpSpPr>
        <p:grpSpPr>
          <a:xfrm>
            <a:off x="6679141" y="2125324"/>
            <a:ext cx="1643074" cy="1071565"/>
            <a:chOff x="785786" y="2214554"/>
            <a:chExt cx="2643206" cy="1785946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77" name="Трапеция 76"/>
            <p:cNvSpPr/>
            <p:nvPr/>
          </p:nvSpPr>
          <p:spPr>
            <a:xfrm flipV="1">
              <a:off x="785786" y="2214554"/>
              <a:ext cx="2643206" cy="357190"/>
            </a:xfrm>
            <a:prstGeom prst="trapezoid">
              <a:avLst>
                <a:gd name="adj" fmla="val 23982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Трапеция 77"/>
            <p:cNvSpPr/>
            <p:nvPr/>
          </p:nvSpPr>
          <p:spPr>
            <a:xfrm flipV="1">
              <a:off x="1598719" y="2571733"/>
              <a:ext cx="1012320" cy="357190"/>
            </a:xfrm>
            <a:prstGeom prst="trapezoid">
              <a:avLst>
                <a:gd name="adj" fmla="val 4153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9" name="Трапеция 78"/>
            <p:cNvSpPr/>
            <p:nvPr/>
          </p:nvSpPr>
          <p:spPr>
            <a:xfrm flipV="1">
              <a:off x="1742038" y="2928923"/>
              <a:ext cx="729936" cy="357190"/>
            </a:xfrm>
            <a:prstGeom prst="trapezoid">
              <a:avLst>
                <a:gd name="adj" fmla="val 7270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Трапеция 79"/>
            <p:cNvSpPr/>
            <p:nvPr/>
          </p:nvSpPr>
          <p:spPr>
            <a:xfrm flipV="1">
              <a:off x="1986386" y="3285669"/>
              <a:ext cx="239760" cy="374999"/>
            </a:xfrm>
            <a:prstGeom prst="trapezoid">
              <a:avLst>
                <a:gd name="adj" fmla="val 8926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Трапеция 80"/>
            <p:cNvSpPr/>
            <p:nvPr/>
          </p:nvSpPr>
          <p:spPr>
            <a:xfrm flipV="1">
              <a:off x="2008701" y="3660677"/>
              <a:ext cx="197136" cy="339823"/>
            </a:xfrm>
            <a:prstGeom prst="trapezoid">
              <a:avLst>
                <a:gd name="adj" fmla="val 18533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" name="Группа 39"/>
          <p:cNvGrpSpPr/>
          <p:nvPr/>
        </p:nvGrpSpPr>
        <p:grpSpPr>
          <a:xfrm>
            <a:off x="6679141" y="5395926"/>
            <a:ext cx="1643074" cy="1071570"/>
            <a:chOff x="785786" y="2214554"/>
            <a:chExt cx="2643206" cy="1785946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15" name="Трапеция 114"/>
            <p:cNvSpPr/>
            <p:nvPr/>
          </p:nvSpPr>
          <p:spPr>
            <a:xfrm flipV="1">
              <a:off x="785786" y="2214554"/>
              <a:ext cx="2643206" cy="357189"/>
            </a:xfrm>
            <a:prstGeom prst="trapezoid">
              <a:avLst>
                <a:gd name="adj" fmla="val 168291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Трапеция 115"/>
            <p:cNvSpPr/>
            <p:nvPr/>
          </p:nvSpPr>
          <p:spPr>
            <a:xfrm flipV="1">
              <a:off x="1360396" y="2571740"/>
              <a:ext cx="1493986" cy="357189"/>
            </a:xfrm>
            <a:prstGeom prst="trapezoid">
              <a:avLst>
                <a:gd name="adj" fmla="val 6673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Трапеция 116"/>
            <p:cNvSpPr/>
            <p:nvPr/>
          </p:nvSpPr>
          <p:spPr>
            <a:xfrm flipV="1">
              <a:off x="1590238" y="2928931"/>
              <a:ext cx="1034300" cy="357189"/>
            </a:xfrm>
            <a:prstGeom prst="trapezoid">
              <a:avLst>
                <a:gd name="adj" fmla="val 6658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8" name="Трапеция 117"/>
            <p:cNvSpPr/>
            <p:nvPr/>
          </p:nvSpPr>
          <p:spPr>
            <a:xfrm flipV="1">
              <a:off x="1820086" y="3285675"/>
              <a:ext cx="574610" cy="375001"/>
            </a:xfrm>
            <a:prstGeom prst="trapezoid">
              <a:avLst>
                <a:gd name="adj" fmla="val 45703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Трапеция 118"/>
            <p:cNvSpPr/>
            <p:nvPr/>
          </p:nvSpPr>
          <p:spPr>
            <a:xfrm flipV="1">
              <a:off x="1993744" y="3660677"/>
              <a:ext cx="229844" cy="339823"/>
            </a:xfrm>
            <a:prstGeom prst="trapezoid">
              <a:avLst>
                <a:gd name="adj" fmla="val 18533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39"/>
          <p:cNvGrpSpPr/>
          <p:nvPr/>
        </p:nvGrpSpPr>
        <p:grpSpPr>
          <a:xfrm>
            <a:off x="4653477" y="2125324"/>
            <a:ext cx="1643074" cy="1071563"/>
            <a:chOff x="785786" y="2214554"/>
            <a:chExt cx="2643206" cy="1785942"/>
          </a:xfr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22" name="Трапеция 121"/>
            <p:cNvSpPr/>
            <p:nvPr/>
          </p:nvSpPr>
          <p:spPr>
            <a:xfrm flipV="1">
              <a:off x="785786" y="2214554"/>
              <a:ext cx="2643206" cy="357189"/>
            </a:xfrm>
            <a:prstGeom prst="trapezoid">
              <a:avLst>
                <a:gd name="adj" fmla="val 9495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3" name="Трапеция 122"/>
            <p:cNvSpPr/>
            <p:nvPr/>
          </p:nvSpPr>
          <p:spPr>
            <a:xfrm flipV="1">
              <a:off x="1119059" y="2571737"/>
              <a:ext cx="1980626" cy="357189"/>
            </a:xfrm>
            <a:prstGeom prst="trapezoid">
              <a:avLst>
                <a:gd name="adj" fmla="val 210442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4" name="Трапеция 123"/>
            <p:cNvSpPr/>
            <p:nvPr/>
          </p:nvSpPr>
          <p:spPr>
            <a:xfrm flipV="1">
              <a:off x="1835405" y="2928924"/>
              <a:ext cx="550174" cy="357189"/>
            </a:xfrm>
            <a:prstGeom prst="trapezoid">
              <a:avLst>
                <a:gd name="adj" fmla="val 22144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6" name="Трапеция 125"/>
            <p:cNvSpPr/>
            <p:nvPr/>
          </p:nvSpPr>
          <p:spPr>
            <a:xfrm flipV="1">
              <a:off x="1908194" y="3286123"/>
              <a:ext cx="405391" cy="374999"/>
            </a:xfrm>
            <a:prstGeom prst="trapezoid">
              <a:avLst>
                <a:gd name="adj" fmla="val 2347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7" name="Трапеция 126"/>
            <p:cNvSpPr/>
            <p:nvPr/>
          </p:nvSpPr>
          <p:spPr>
            <a:xfrm flipV="1">
              <a:off x="1996302" y="3660674"/>
              <a:ext cx="229846" cy="339822"/>
            </a:xfrm>
            <a:prstGeom prst="trapezoid">
              <a:avLst>
                <a:gd name="adj" fmla="val 29089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679141" y="1863714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Решетова С. И.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643438" y="1643050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</a:rPr>
              <a:t>Воронка продаж сотрудника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714876" y="3519823"/>
            <a:ext cx="1643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Отдел продаж Петербург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Группа 39"/>
          <p:cNvGrpSpPr/>
          <p:nvPr/>
        </p:nvGrpSpPr>
        <p:grpSpPr>
          <a:xfrm>
            <a:off x="4714876" y="5395926"/>
            <a:ext cx="1643074" cy="1071565"/>
            <a:chOff x="785786" y="2214554"/>
            <a:chExt cx="2643206" cy="1785946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35" name="Трапеция 134"/>
            <p:cNvSpPr/>
            <p:nvPr/>
          </p:nvSpPr>
          <p:spPr>
            <a:xfrm flipV="1">
              <a:off x="785786" y="2214554"/>
              <a:ext cx="2643206" cy="357190"/>
            </a:xfrm>
            <a:prstGeom prst="trapezoid">
              <a:avLst>
                <a:gd name="adj" fmla="val 23982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6" name="Трапеция 135"/>
            <p:cNvSpPr/>
            <p:nvPr/>
          </p:nvSpPr>
          <p:spPr>
            <a:xfrm flipV="1">
              <a:off x="1598719" y="2571733"/>
              <a:ext cx="1012320" cy="357190"/>
            </a:xfrm>
            <a:prstGeom prst="trapezoid">
              <a:avLst>
                <a:gd name="adj" fmla="val 4153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7" name="Трапеция 136"/>
            <p:cNvSpPr/>
            <p:nvPr/>
          </p:nvSpPr>
          <p:spPr>
            <a:xfrm flipV="1">
              <a:off x="1742038" y="2928923"/>
              <a:ext cx="729936" cy="357190"/>
            </a:xfrm>
            <a:prstGeom prst="trapezoid">
              <a:avLst>
                <a:gd name="adj" fmla="val 7270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8" name="Трапеция 137"/>
            <p:cNvSpPr/>
            <p:nvPr/>
          </p:nvSpPr>
          <p:spPr>
            <a:xfrm flipV="1">
              <a:off x="1986386" y="3285669"/>
              <a:ext cx="239760" cy="374999"/>
            </a:xfrm>
            <a:prstGeom prst="trapezoid">
              <a:avLst>
                <a:gd name="adj" fmla="val 8926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9" name="Трапеция 138"/>
            <p:cNvSpPr/>
            <p:nvPr/>
          </p:nvSpPr>
          <p:spPr>
            <a:xfrm flipV="1">
              <a:off x="2008701" y="3660677"/>
              <a:ext cx="197136" cy="339823"/>
            </a:xfrm>
            <a:prstGeom prst="trapezoid">
              <a:avLst>
                <a:gd name="adj" fmla="val 18533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" name="Группа 39"/>
          <p:cNvGrpSpPr/>
          <p:nvPr/>
        </p:nvGrpSpPr>
        <p:grpSpPr>
          <a:xfrm>
            <a:off x="4714876" y="3781433"/>
            <a:ext cx="1643074" cy="1071561"/>
            <a:chOff x="785786" y="2214554"/>
            <a:chExt cx="2643206" cy="1785938"/>
          </a:xfr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41" name="Трапеция 140"/>
            <p:cNvSpPr/>
            <p:nvPr/>
          </p:nvSpPr>
          <p:spPr>
            <a:xfrm flipV="1">
              <a:off x="785786" y="2214554"/>
              <a:ext cx="2643206" cy="357189"/>
            </a:xfrm>
            <a:prstGeom prst="trapezoid">
              <a:avLst>
                <a:gd name="adj" fmla="val 48292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2" name="Трапеция 141"/>
            <p:cNvSpPr/>
            <p:nvPr/>
          </p:nvSpPr>
          <p:spPr>
            <a:xfrm flipV="1">
              <a:off x="950502" y="2571733"/>
              <a:ext cx="2304939" cy="357189"/>
            </a:xfrm>
            <a:prstGeom prst="trapezoid">
              <a:avLst>
                <a:gd name="adj" fmla="val 253776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3" name="Трапеция 142"/>
            <p:cNvSpPr/>
            <p:nvPr/>
          </p:nvSpPr>
          <p:spPr>
            <a:xfrm flipV="1">
              <a:off x="1835405" y="2928924"/>
              <a:ext cx="550174" cy="357189"/>
            </a:xfrm>
            <a:prstGeom prst="trapezoid">
              <a:avLst>
                <a:gd name="adj" fmla="val 47699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4" name="Трапеция 143"/>
            <p:cNvSpPr/>
            <p:nvPr/>
          </p:nvSpPr>
          <p:spPr>
            <a:xfrm flipV="1">
              <a:off x="1996291" y="3286120"/>
              <a:ext cx="229846" cy="374999"/>
            </a:xfrm>
            <a:prstGeom prst="trapezoid">
              <a:avLst>
                <a:gd name="adj" fmla="val 2347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5" name="Трапеция 144"/>
            <p:cNvSpPr/>
            <p:nvPr/>
          </p:nvSpPr>
          <p:spPr>
            <a:xfrm flipV="1">
              <a:off x="2049928" y="3660670"/>
              <a:ext cx="121617" cy="339822"/>
            </a:xfrm>
            <a:prstGeom prst="trapezoid">
              <a:avLst>
                <a:gd name="adj" fmla="val 3853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6740540" y="3519823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Региональный отдел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714876" y="3317569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</a:rPr>
              <a:t>Воронка продаж подразделения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7" name="Группа 39"/>
          <p:cNvGrpSpPr/>
          <p:nvPr/>
        </p:nvGrpSpPr>
        <p:grpSpPr>
          <a:xfrm>
            <a:off x="6669102" y="3786190"/>
            <a:ext cx="1643074" cy="1071561"/>
            <a:chOff x="785786" y="2214554"/>
            <a:chExt cx="2643206" cy="178593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68" name="Трапеция 167"/>
            <p:cNvSpPr/>
            <p:nvPr/>
          </p:nvSpPr>
          <p:spPr>
            <a:xfrm flipV="1">
              <a:off x="785786" y="2214554"/>
              <a:ext cx="2643206" cy="357189"/>
            </a:xfrm>
            <a:prstGeom prst="trapezoid">
              <a:avLst>
                <a:gd name="adj" fmla="val 300144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9" name="Трапеция 168"/>
            <p:cNvSpPr/>
            <p:nvPr/>
          </p:nvSpPr>
          <p:spPr>
            <a:xfrm flipV="1">
              <a:off x="1820084" y="2571723"/>
              <a:ext cx="574610" cy="357189"/>
            </a:xfrm>
            <a:prstGeom prst="trapezoid">
              <a:avLst>
                <a:gd name="adj" fmla="val 33705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0" name="Трапеция 169"/>
            <p:cNvSpPr/>
            <p:nvPr/>
          </p:nvSpPr>
          <p:spPr>
            <a:xfrm flipV="1">
              <a:off x="1935006" y="2928920"/>
              <a:ext cx="344766" cy="357189"/>
            </a:xfrm>
            <a:prstGeom prst="trapezoid">
              <a:avLst>
                <a:gd name="adj" fmla="val 25476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1" name="Трапеция 170"/>
            <p:cNvSpPr/>
            <p:nvPr/>
          </p:nvSpPr>
          <p:spPr>
            <a:xfrm flipV="1">
              <a:off x="2024390" y="3286119"/>
              <a:ext cx="168559" cy="374999"/>
            </a:xfrm>
            <a:prstGeom prst="trapezoid">
              <a:avLst>
                <a:gd name="adj" fmla="val 14387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2" name="Трапеция 171"/>
            <p:cNvSpPr/>
            <p:nvPr/>
          </p:nvSpPr>
          <p:spPr>
            <a:xfrm flipV="1">
              <a:off x="2046098" y="3660670"/>
              <a:ext cx="121617" cy="339822"/>
            </a:xfrm>
            <a:prstGeom prst="trapezoid">
              <a:avLst>
                <a:gd name="adj" fmla="val 3853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714876" y="5134316"/>
            <a:ext cx="1643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Торговые компании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740540" y="5134316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Производители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714876" y="4932062"/>
            <a:ext cx="3429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</a:rPr>
              <a:t>Воронка продаж для группы клиентов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2176" y="6500834"/>
            <a:ext cx="714380" cy="247985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285720" y="3718987"/>
            <a:ext cx="421484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Эталонная воронка продаж показывает общефирменную статистику, собранную со всего предприятия. </a:t>
            </a:r>
          </a:p>
          <a:p>
            <a:pPr algn="ctr"/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Эталонную воронку можно сравнить с воронкой продаж отдельного сотрудника, группы сотрудников, группы организаций, по отдельному проекту (виду </a:t>
            </a:r>
            <a:r>
              <a:rPr lang="ru-RU" sz="11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деятель-ности</a:t>
            </a:r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воронкой продаж за определенный период и т. п.  </a:t>
            </a:r>
            <a:endParaRPr lang="ru-RU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57264" y="1643050"/>
            <a:ext cx="2643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</a:rPr>
              <a:t>Эталонная воронка продаж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9" name="Группа 39"/>
          <p:cNvGrpSpPr/>
          <p:nvPr/>
        </p:nvGrpSpPr>
        <p:grpSpPr>
          <a:xfrm>
            <a:off x="1300140" y="2000240"/>
            <a:ext cx="2357454" cy="1500198"/>
            <a:chOff x="785786" y="2214554"/>
            <a:chExt cx="2643206" cy="1785946"/>
          </a:xfrm>
          <a:gradFill flip="none" rotWithShape="1">
            <a:gsLst>
              <a:gs pos="0">
                <a:schemeClr val="accent1">
                  <a:lumMod val="50000"/>
                </a:schemeClr>
              </a:gs>
              <a:gs pos="47000">
                <a:srgbClr val="D49E6C"/>
              </a:gs>
              <a:gs pos="80000">
                <a:srgbClr val="A65528"/>
              </a:gs>
              <a:gs pos="93000">
                <a:srgbClr val="663012"/>
              </a:gs>
            </a:gsLst>
            <a:lin ang="5400000" scaled="0"/>
            <a:tileRect/>
          </a:gradFill>
        </p:grpSpPr>
        <p:sp>
          <p:nvSpPr>
            <p:cNvPr id="60" name="Трапеция 59"/>
            <p:cNvSpPr/>
            <p:nvPr/>
          </p:nvSpPr>
          <p:spPr>
            <a:xfrm flipV="1">
              <a:off x="785786" y="2214554"/>
              <a:ext cx="2643206" cy="357190"/>
            </a:xfrm>
            <a:prstGeom prst="trapezoid">
              <a:avLst>
                <a:gd name="adj" fmla="val 129403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Трапеция 60"/>
            <p:cNvSpPr/>
            <p:nvPr/>
          </p:nvSpPr>
          <p:spPr>
            <a:xfrm flipV="1">
              <a:off x="1230463" y="2571740"/>
              <a:ext cx="1760400" cy="357190"/>
            </a:xfrm>
            <a:prstGeom prst="trapezoid">
              <a:avLst>
                <a:gd name="adj" fmla="val 46738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Трапеция 61"/>
            <p:cNvSpPr/>
            <p:nvPr/>
          </p:nvSpPr>
          <p:spPr>
            <a:xfrm flipV="1">
              <a:off x="1393976" y="2928930"/>
              <a:ext cx="1436400" cy="357190"/>
            </a:xfrm>
            <a:prstGeom prst="trapezoid">
              <a:avLst>
                <a:gd name="adj" fmla="val 108811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3" name="Трапеция 62"/>
            <p:cNvSpPr/>
            <p:nvPr/>
          </p:nvSpPr>
          <p:spPr>
            <a:xfrm flipV="1">
              <a:off x="1769256" y="3285678"/>
              <a:ext cx="691200" cy="375000"/>
            </a:xfrm>
            <a:prstGeom prst="trapezoid">
              <a:avLst>
                <a:gd name="adj" fmla="val 23478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Трапеция 63"/>
            <p:cNvSpPr/>
            <p:nvPr/>
          </p:nvSpPr>
          <p:spPr>
            <a:xfrm flipV="1">
              <a:off x="1854975" y="3660678"/>
              <a:ext cx="522000" cy="339822"/>
            </a:xfrm>
            <a:prstGeom prst="trapezoid">
              <a:avLst>
                <a:gd name="adj" fmla="val 40755"/>
              </a:avLst>
            </a:prstGeom>
            <a:grpFill/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661956" y="5132142"/>
            <a:ext cx="1643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Оборудование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43174" y="5132142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Услуги и работы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30590" y="4938766"/>
            <a:ext cx="3455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accent1">
                    <a:lumMod val="50000"/>
                  </a:schemeClr>
                </a:solidFill>
              </a:rPr>
              <a:t>Воронка продаж для проектов</a:t>
            </a:r>
            <a:endParaRPr lang="ru-RU" sz="1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8" name="Группа 39"/>
          <p:cNvGrpSpPr/>
          <p:nvPr/>
        </p:nvGrpSpPr>
        <p:grpSpPr>
          <a:xfrm>
            <a:off x="2643174" y="5393752"/>
            <a:ext cx="1643074" cy="1071563"/>
            <a:chOff x="785786" y="2214554"/>
            <a:chExt cx="2643206" cy="1785942"/>
          </a:xfr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89" name="Трапеция 88"/>
            <p:cNvSpPr/>
            <p:nvPr/>
          </p:nvSpPr>
          <p:spPr>
            <a:xfrm flipV="1">
              <a:off x="785786" y="2214554"/>
              <a:ext cx="2643206" cy="357189"/>
            </a:xfrm>
            <a:prstGeom prst="trapezoid">
              <a:avLst>
                <a:gd name="adj" fmla="val 9495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0" name="Трапеция 89"/>
            <p:cNvSpPr/>
            <p:nvPr/>
          </p:nvSpPr>
          <p:spPr>
            <a:xfrm flipV="1">
              <a:off x="1119059" y="2571737"/>
              <a:ext cx="1980626" cy="357189"/>
            </a:xfrm>
            <a:prstGeom prst="trapezoid">
              <a:avLst>
                <a:gd name="adj" fmla="val 210442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Трапеция 90"/>
            <p:cNvSpPr/>
            <p:nvPr/>
          </p:nvSpPr>
          <p:spPr>
            <a:xfrm flipV="1">
              <a:off x="1835405" y="2928924"/>
              <a:ext cx="550174" cy="357189"/>
            </a:xfrm>
            <a:prstGeom prst="trapezoid">
              <a:avLst>
                <a:gd name="adj" fmla="val 22144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2" name="Трапеция 91"/>
            <p:cNvSpPr/>
            <p:nvPr/>
          </p:nvSpPr>
          <p:spPr>
            <a:xfrm flipV="1">
              <a:off x="1908194" y="3286123"/>
              <a:ext cx="405391" cy="374999"/>
            </a:xfrm>
            <a:prstGeom prst="trapezoid">
              <a:avLst>
                <a:gd name="adj" fmla="val 23478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Трапеция 92"/>
            <p:cNvSpPr/>
            <p:nvPr/>
          </p:nvSpPr>
          <p:spPr>
            <a:xfrm flipV="1">
              <a:off x="1996302" y="3660674"/>
              <a:ext cx="229846" cy="339822"/>
            </a:xfrm>
            <a:prstGeom prst="trapezoid">
              <a:avLst>
                <a:gd name="adj" fmla="val 29089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4" name="Группа 39"/>
          <p:cNvGrpSpPr/>
          <p:nvPr/>
        </p:nvGrpSpPr>
        <p:grpSpPr>
          <a:xfrm>
            <a:off x="669576" y="5393752"/>
            <a:ext cx="1643074" cy="1071565"/>
            <a:chOff x="785786" y="2214554"/>
            <a:chExt cx="2643206" cy="1785946"/>
          </a:xfr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95" name="Трапеция 94"/>
            <p:cNvSpPr/>
            <p:nvPr/>
          </p:nvSpPr>
          <p:spPr>
            <a:xfrm flipV="1">
              <a:off x="785786" y="2214554"/>
              <a:ext cx="2643206" cy="357190"/>
            </a:xfrm>
            <a:prstGeom prst="trapezoid">
              <a:avLst>
                <a:gd name="adj" fmla="val 23982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Трапеция 95"/>
            <p:cNvSpPr/>
            <p:nvPr/>
          </p:nvSpPr>
          <p:spPr>
            <a:xfrm flipV="1">
              <a:off x="1598719" y="2571733"/>
              <a:ext cx="1012320" cy="357190"/>
            </a:xfrm>
            <a:prstGeom prst="trapezoid">
              <a:avLst>
                <a:gd name="adj" fmla="val 4153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Трапеция 96"/>
            <p:cNvSpPr/>
            <p:nvPr/>
          </p:nvSpPr>
          <p:spPr>
            <a:xfrm flipV="1">
              <a:off x="1742038" y="2928923"/>
              <a:ext cx="729936" cy="357190"/>
            </a:xfrm>
            <a:prstGeom prst="trapezoid">
              <a:avLst>
                <a:gd name="adj" fmla="val 7270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Трапеция 97"/>
            <p:cNvSpPr/>
            <p:nvPr/>
          </p:nvSpPr>
          <p:spPr>
            <a:xfrm flipV="1">
              <a:off x="1986386" y="3285669"/>
              <a:ext cx="239760" cy="374999"/>
            </a:xfrm>
            <a:prstGeom prst="trapezoid">
              <a:avLst>
                <a:gd name="adj" fmla="val 8926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9" name="Трапеция 98"/>
            <p:cNvSpPr/>
            <p:nvPr/>
          </p:nvSpPr>
          <p:spPr>
            <a:xfrm flipV="1">
              <a:off x="2008701" y="3660677"/>
              <a:ext cx="197136" cy="339823"/>
            </a:xfrm>
            <a:prstGeom prst="trapezoid">
              <a:avLst>
                <a:gd name="adj" fmla="val 18533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800074" y="2571744"/>
            <a:ext cx="500066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28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дней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 rot="16200000" flipH="1">
            <a:off x="564326" y="2764624"/>
            <a:ext cx="1462098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1228702" y="2000240"/>
            <a:ext cx="1428760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1228702" y="3500438"/>
            <a:ext cx="1428760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430898" y="2181216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67%</a:t>
            </a:r>
            <a:endParaRPr lang="ru-RU" sz="1050" b="1" dirty="0"/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>
            <a:off x="2168828" y="2304090"/>
            <a:ext cx="1285884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434706" y="2475944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81%</a:t>
            </a:r>
            <a:endParaRPr lang="ru-RU" sz="1050" b="1" dirty="0"/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>
            <a:off x="2172636" y="2598818"/>
            <a:ext cx="1285884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35106" y="2779794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48%</a:t>
            </a:r>
            <a:endParaRPr lang="ru-RU" sz="1050" b="1" dirty="0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2173036" y="2902668"/>
            <a:ext cx="1285884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2266934" y="3213098"/>
            <a:ext cx="1188000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435342" y="3071896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75%</a:t>
            </a:r>
            <a:endParaRPr lang="ru-RU" sz="1050" b="1" dirty="0"/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2443148" y="3498850"/>
            <a:ext cx="1008000" cy="1588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430580" y="3376612"/>
            <a:ext cx="4187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/>
              <a:t>53%</a:t>
            </a:r>
            <a:endParaRPr lang="ru-RU" sz="105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6167444" y="222408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73%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>
            <a:off x="5455291" y="2336789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6166705" y="2438394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25%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>
            <a:off x="5454552" y="2552691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6166689" y="265341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80%</a:t>
            </a:r>
            <a:endParaRPr lang="ru-RU" sz="850" dirty="0">
              <a:solidFill>
                <a:srgbClr val="007E00"/>
              </a:solidFill>
            </a:endParaRPr>
          </a:p>
        </p:txBody>
      </p:sp>
      <p:cxnSp>
        <p:nvCxnSpPr>
          <p:cNvPr id="164" name="Прямая соединительная линия 163"/>
          <p:cNvCxnSpPr/>
          <p:nvPr/>
        </p:nvCxnSpPr>
        <p:spPr>
          <a:xfrm>
            <a:off x="5454536" y="2767707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6165224" y="2882006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50%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>
            <a:off x="5453071" y="2993128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6166712" y="3086794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50%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177" name="Прямая соединительная линия 176"/>
          <p:cNvCxnSpPr/>
          <p:nvPr/>
        </p:nvCxnSpPr>
        <p:spPr>
          <a:xfrm>
            <a:off x="5454559" y="3197916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8187606" y="2228843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36%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>
            <a:off x="7475453" y="2336789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8186867" y="2443157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75%</a:t>
            </a:r>
            <a:endParaRPr lang="ru-RU" sz="850" dirty="0">
              <a:solidFill>
                <a:srgbClr val="007E0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8186851" y="2658173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33%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184" name="Прямая соединительная линия 183"/>
          <p:cNvCxnSpPr/>
          <p:nvPr/>
        </p:nvCxnSpPr>
        <p:spPr>
          <a:xfrm>
            <a:off x="7474698" y="2769295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8185386" y="2886769"/>
            <a:ext cx="42672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100%</a:t>
            </a:r>
            <a:endParaRPr lang="ru-RU" sz="850" dirty="0">
              <a:solidFill>
                <a:srgbClr val="007E00"/>
              </a:solidFill>
            </a:endParaRPr>
          </a:p>
        </p:txBody>
      </p:sp>
      <p:cxnSp>
        <p:nvCxnSpPr>
          <p:cNvPr id="186" name="Прямая соединительная линия 185"/>
          <p:cNvCxnSpPr/>
          <p:nvPr/>
        </p:nvCxnSpPr>
        <p:spPr>
          <a:xfrm>
            <a:off x="7473233" y="2993128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8186874" y="3091557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75%</a:t>
            </a:r>
            <a:endParaRPr lang="ru-RU" sz="850" dirty="0">
              <a:solidFill>
                <a:srgbClr val="007E00"/>
              </a:solidFill>
            </a:endParaRPr>
          </a:p>
        </p:txBody>
      </p:sp>
      <p:cxnSp>
        <p:nvCxnSpPr>
          <p:cNvPr id="188" name="Прямая соединительная линия 187"/>
          <p:cNvCxnSpPr/>
          <p:nvPr/>
        </p:nvCxnSpPr>
        <p:spPr>
          <a:xfrm>
            <a:off x="7474721" y="3197916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>
            <a:off x="7470456" y="2552691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6286512" y="388335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87%</a:t>
            </a:r>
            <a:endParaRPr lang="ru-RU" sz="850" dirty="0">
              <a:solidFill>
                <a:srgbClr val="007E00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166712" y="408814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21%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193" name="Прямая соединительная линия 192"/>
          <p:cNvCxnSpPr/>
          <p:nvPr/>
        </p:nvCxnSpPr>
        <p:spPr>
          <a:xfrm>
            <a:off x="5454559" y="4209580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6166689" y="4302923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30%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196" name="Прямая соединительная линия 195"/>
          <p:cNvCxnSpPr/>
          <p:nvPr/>
        </p:nvCxnSpPr>
        <p:spPr>
          <a:xfrm>
            <a:off x="5487931" y="4424363"/>
            <a:ext cx="720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165224" y="4531519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67%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198" name="Прямая соединительная линия 197"/>
          <p:cNvCxnSpPr/>
          <p:nvPr/>
        </p:nvCxnSpPr>
        <p:spPr>
          <a:xfrm>
            <a:off x="5521550" y="4647403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6166712" y="4736307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50%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00" name="Прямая соединительная линия 199"/>
          <p:cNvCxnSpPr/>
          <p:nvPr/>
        </p:nvCxnSpPr>
        <p:spPr>
          <a:xfrm>
            <a:off x="5535836" y="4852191"/>
            <a:ext cx="66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>
            <a:off x="5572132" y="3995742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8196383" y="3888687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22%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08" name="Прямая соединительная линия 207"/>
          <p:cNvCxnSpPr/>
          <p:nvPr/>
        </p:nvCxnSpPr>
        <p:spPr>
          <a:xfrm>
            <a:off x="7484230" y="4001396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8195644" y="4103001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58%</a:t>
            </a:r>
            <a:endParaRPr lang="ru-RU" sz="850" dirty="0">
              <a:solidFill>
                <a:srgbClr val="355D7E"/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8195628" y="4318017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71%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211" name="Прямая соединительная линия 210"/>
          <p:cNvCxnSpPr/>
          <p:nvPr/>
        </p:nvCxnSpPr>
        <p:spPr>
          <a:xfrm>
            <a:off x="7483475" y="4429139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8194163" y="4546613"/>
            <a:ext cx="42672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100%</a:t>
            </a:r>
            <a:endParaRPr lang="ru-RU" sz="850" dirty="0">
              <a:solidFill>
                <a:srgbClr val="007E00"/>
              </a:solidFill>
            </a:endParaRPr>
          </a:p>
        </p:txBody>
      </p:sp>
      <p:cxnSp>
        <p:nvCxnSpPr>
          <p:cNvPr id="213" name="Прямая соединительная линия 212"/>
          <p:cNvCxnSpPr/>
          <p:nvPr/>
        </p:nvCxnSpPr>
        <p:spPr>
          <a:xfrm>
            <a:off x="7482010" y="4652972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8195651" y="4751401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60%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215" name="Прямая соединительная линия 214"/>
          <p:cNvCxnSpPr/>
          <p:nvPr/>
        </p:nvCxnSpPr>
        <p:spPr>
          <a:xfrm>
            <a:off x="7483498" y="4857760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>
            <a:off x="7479233" y="4214916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6236439" y="5501281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36%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>
          <a:xfrm>
            <a:off x="5524286" y="5610815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6235700" y="5715595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90%</a:t>
            </a:r>
            <a:endParaRPr lang="ru-RU" sz="850" dirty="0">
              <a:solidFill>
                <a:srgbClr val="007E00"/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6235684" y="5930611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28%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21" name="Прямая соединительная линия 220"/>
          <p:cNvCxnSpPr/>
          <p:nvPr/>
        </p:nvCxnSpPr>
        <p:spPr>
          <a:xfrm>
            <a:off x="5523531" y="6038558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6234219" y="6159207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80%</a:t>
            </a:r>
            <a:endParaRPr lang="ru-RU" sz="850" dirty="0">
              <a:solidFill>
                <a:srgbClr val="007E00"/>
              </a:solidFill>
            </a:endParaRPr>
          </a:p>
        </p:txBody>
      </p:sp>
      <p:cxnSp>
        <p:nvCxnSpPr>
          <p:cNvPr id="223" name="Прямая соединительная линия 222"/>
          <p:cNvCxnSpPr/>
          <p:nvPr/>
        </p:nvCxnSpPr>
        <p:spPr>
          <a:xfrm>
            <a:off x="5522066" y="6263185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6235707" y="6363995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50%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25" name="Прямая соединительная линия 224"/>
          <p:cNvCxnSpPr/>
          <p:nvPr/>
        </p:nvCxnSpPr>
        <p:spPr>
          <a:xfrm>
            <a:off x="5523554" y="6467179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>
            <a:off x="5519289" y="5825129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8178917" y="5500011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55%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228" name="Прямая соединительная линия 227"/>
          <p:cNvCxnSpPr/>
          <p:nvPr/>
        </p:nvCxnSpPr>
        <p:spPr>
          <a:xfrm>
            <a:off x="7466764" y="5609545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8178178" y="5714325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67%</a:t>
            </a:r>
            <a:endParaRPr lang="ru-RU" sz="850" dirty="0">
              <a:solidFill>
                <a:srgbClr val="355D7E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8178162" y="5929341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60%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231" name="Прямая соединительная линия 230"/>
          <p:cNvCxnSpPr/>
          <p:nvPr/>
        </p:nvCxnSpPr>
        <p:spPr>
          <a:xfrm>
            <a:off x="7466009" y="6039669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8176697" y="6157937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42%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33" name="Прямая соединительная линия 232"/>
          <p:cNvCxnSpPr/>
          <p:nvPr/>
        </p:nvCxnSpPr>
        <p:spPr>
          <a:xfrm>
            <a:off x="7464544" y="6261915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7921652" y="6357963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80%</a:t>
            </a:r>
            <a:endParaRPr lang="ru-RU" sz="850" dirty="0">
              <a:solidFill>
                <a:srgbClr val="007E00"/>
              </a:solidFill>
            </a:endParaRPr>
          </a:p>
        </p:txBody>
      </p:sp>
      <p:cxnSp>
        <p:nvCxnSpPr>
          <p:cNvPr id="235" name="Прямая соединительная линия 234"/>
          <p:cNvCxnSpPr/>
          <p:nvPr/>
        </p:nvCxnSpPr>
        <p:spPr>
          <a:xfrm>
            <a:off x="7466032" y="6465909"/>
            <a:ext cx="50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>
            <a:off x="7461767" y="5824653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/>
          <p:cNvSpPr txBox="1"/>
          <p:nvPr/>
        </p:nvSpPr>
        <p:spPr>
          <a:xfrm>
            <a:off x="2183519" y="5496836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36%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38" name="Прямая соединительная линия 237"/>
          <p:cNvCxnSpPr/>
          <p:nvPr/>
        </p:nvCxnSpPr>
        <p:spPr>
          <a:xfrm>
            <a:off x="1471366" y="5608751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2182780" y="571115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75%</a:t>
            </a:r>
            <a:endParaRPr lang="ru-RU" sz="850" dirty="0">
              <a:solidFill>
                <a:srgbClr val="007E0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2182764" y="5926166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27%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41" name="Прямая соединительная линия 240"/>
          <p:cNvCxnSpPr/>
          <p:nvPr/>
        </p:nvCxnSpPr>
        <p:spPr>
          <a:xfrm>
            <a:off x="1470611" y="6036494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>
            <a:off x="2181299" y="6154762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007E00"/>
                </a:solidFill>
              </a:rPr>
              <a:t>75%</a:t>
            </a:r>
            <a:endParaRPr lang="ru-RU" sz="850" dirty="0">
              <a:solidFill>
                <a:srgbClr val="007E00"/>
              </a:solidFill>
            </a:endParaRPr>
          </a:p>
        </p:txBody>
      </p:sp>
      <p:cxnSp>
        <p:nvCxnSpPr>
          <p:cNvPr id="243" name="Прямая соединительная линия 242"/>
          <p:cNvCxnSpPr/>
          <p:nvPr/>
        </p:nvCxnSpPr>
        <p:spPr>
          <a:xfrm>
            <a:off x="1469146" y="6261121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2182787" y="635955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67%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245" name="Прямая соединительная линия 244"/>
          <p:cNvCxnSpPr/>
          <p:nvPr/>
        </p:nvCxnSpPr>
        <p:spPr>
          <a:xfrm>
            <a:off x="1470634" y="6465115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>
            <a:off x="1466369" y="5823065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/>
          <p:cNvSpPr txBox="1"/>
          <p:nvPr/>
        </p:nvSpPr>
        <p:spPr>
          <a:xfrm>
            <a:off x="4157117" y="549366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73%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248" name="Прямая соединительная линия 247"/>
          <p:cNvCxnSpPr/>
          <p:nvPr/>
        </p:nvCxnSpPr>
        <p:spPr>
          <a:xfrm>
            <a:off x="3444964" y="5608751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4156378" y="5707974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30%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50" name="Прямая соединительная линия 249"/>
          <p:cNvCxnSpPr/>
          <p:nvPr/>
        </p:nvCxnSpPr>
        <p:spPr>
          <a:xfrm>
            <a:off x="3444225" y="5822271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4156362" y="5922990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355D7E"/>
                </a:solidFill>
              </a:rPr>
              <a:t>67%</a:t>
            </a:r>
            <a:endParaRPr lang="ru-RU" sz="850" dirty="0">
              <a:solidFill>
                <a:srgbClr val="355D7E"/>
              </a:solidFill>
            </a:endParaRPr>
          </a:p>
        </p:txBody>
      </p:sp>
      <p:cxnSp>
        <p:nvCxnSpPr>
          <p:cNvPr id="252" name="Прямая соединительная линия 251"/>
          <p:cNvCxnSpPr/>
          <p:nvPr/>
        </p:nvCxnSpPr>
        <p:spPr>
          <a:xfrm>
            <a:off x="3444209" y="6037287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4154897" y="6151586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38%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54" name="Прямая соединительная линия 253"/>
          <p:cNvCxnSpPr/>
          <p:nvPr/>
        </p:nvCxnSpPr>
        <p:spPr>
          <a:xfrm>
            <a:off x="3442744" y="6260327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/>
          <p:cNvSpPr txBox="1"/>
          <p:nvPr/>
        </p:nvSpPr>
        <p:spPr>
          <a:xfrm>
            <a:off x="4156385" y="6356374"/>
            <a:ext cx="37221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50" dirty="0" smtClean="0">
                <a:solidFill>
                  <a:srgbClr val="C00000"/>
                </a:solidFill>
              </a:rPr>
              <a:t>33%</a:t>
            </a:r>
            <a:endParaRPr lang="ru-RU" sz="850" dirty="0">
              <a:solidFill>
                <a:srgbClr val="C00000"/>
              </a:solidFill>
            </a:endParaRPr>
          </a:p>
        </p:txBody>
      </p:sp>
      <p:cxnSp>
        <p:nvCxnSpPr>
          <p:cNvPr id="256" name="Прямая соединительная линия 255"/>
          <p:cNvCxnSpPr/>
          <p:nvPr/>
        </p:nvCxnSpPr>
        <p:spPr>
          <a:xfrm>
            <a:off x="3444232" y="6467496"/>
            <a:ext cx="756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я соединительная линия 259"/>
          <p:cNvCxnSpPr/>
          <p:nvPr/>
        </p:nvCxnSpPr>
        <p:spPr>
          <a:xfrm>
            <a:off x="4500562" y="2124861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я соединительная линия 260"/>
          <p:cNvCxnSpPr/>
          <p:nvPr/>
        </p:nvCxnSpPr>
        <p:spPr>
          <a:xfrm>
            <a:off x="4500562" y="3198019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 стрелкой 261"/>
          <p:cNvCxnSpPr/>
          <p:nvPr/>
        </p:nvCxnSpPr>
        <p:spPr>
          <a:xfrm rot="16200000" flipH="1">
            <a:off x="4054765" y="2660352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5" name="Прямая соединительная линия 264"/>
          <p:cNvCxnSpPr/>
          <p:nvPr/>
        </p:nvCxnSpPr>
        <p:spPr>
          <a:xfrm>
            <a:off x="6584964" y="2124065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/>
          <p:nvPr/>
        </p:nvCxnSpPr>
        <p:spPr>
          <a:xfrm>
            <a:off x="6584964" y="3197223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 стрелкой 266"/>
          <p:cNvCxnSpPr/>
          <p:nvPr/>
        </p:nvCxnSpPr>
        <p:spPr>
          <a:xfrm rot="16200000" flipH="1">
            <a:off x="6139167" y="2659556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/>
          <p:cNvCxnSpPr/>
          <p:nvPr/>
        </p:nvCxnSpPr>
        <p:spPr>
          <a:xfrm>
            <a:off x="6594489" y="3784602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я соединительная линия 268"/>
          <p:cNvCxnSpPr/>
          <p:nvPr/>
        </p:nvCxnSpPr>
        <p:spPr>
          <a:xfrm>
            <a:off x="6594489" y="4857760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 стрелкой 269"/>
          <p:cNvCxnSpPr/>
          <p:nvPr/>
        </p:nvCxnSpPr>
        <p:spPr>
          <a:xfrm rot="16200000" flipH="1">
            <a:off x="6148692" y="4320093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/>
          <p:nvPr/>
        </p:nvCxnSpPr>
        <p:spPr>
          <a:xfrm>
            <a:off x="4572000" y="3779839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единительная линия 271"/>
          <p:cNvCxnSpPr/>
          <p:nvPr/>
        </p:nvCxnSpPr>
        <p:spPr>
          <a:xfrm>
            <a:off x="4572000" y="4852997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 стрелкой 272"/>
          <p:cNvCxnSpPr/>
          <p:nvPr/>
        </p:nvCxnSpPr>
        <p:spPr>
          <a:xfrm rot="16200000" flipH="1">
            <a:off x="4126203" y="4315330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>
            <a:off x="4579620" y="5397196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>
            <a:off x="4579620" y="6467973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 стрелкой 275"/>
          <p:cNvCxnSpPr/>
          <p:nvPr/>
        </p:nvCxnSpPr>
        <p:spPr>
          <a:xfrm rot="16200000" flipH="1">
            <a:off x="4133823" y="5932687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>
            <a:off x="6613096" y="5395926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>
            <a:off x="6613096" y="6469084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 стрелкой 279"/>
          <p:cNvCxnSpPr/>
          <p:nvPr/>
        </p:nvCxnSpPr>
        <p:spPr>
          <a:xfrm rot="16200000" flipH="1">
            <a:off x="6167299" y="5931417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>
            <a:off x="2541256" y="5391957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>
            <a:off x="2564116" y="6470354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 стрелкой 282"/>
          <p:cNvCxnSpPr/>
          <p:nvPr/>
        </p:nvCxnSpPr>
        <p:spPr>
          <a:xfrm rot="16200000" flipH="1">
            <a:off x="2092601" y="5927448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/>
          <p:nvPr/>
        </p:nvCxnSpPr>
        <p:spPr>
          <a:xfrm>
            <a:off x="507654" y="5391957"/>
            <a:ext cx="684000" cy="1588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/>
          <p:cNvCxnSpPr/>
          <p:nvPr/>
        </p:nvCxnSpPr>
        <p:spPr>
          <a:xfrm>
            <a:off x="530514" y="6462734"/>
            <a:ext cx="972000" cy="0"/>
          </a:xfrm>
          <a:prstGeom prst="line">
            <a:avLst/>
          </a:prstGeom>
          <a:ln w="95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 стрелкой 285"/>
          <p:cNvCxnSpPr/>
          <p:nvPr/>
        </p:nvCxnSpPr>
        <p:spPr>
          <a:xfrm rot="16200000" flipH="1">
            <a:off x="51379" y="5927448"/>
            <a:ext cx="1044000" cy="9529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643438" y="2571744"/>
            <a:ext cx="500066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22</a:t>
            </a: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дня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715140" y="2571744"/>
            <a:ext cx="50006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31</a:t>
            </a:r>
            <a:b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день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6715140" y="4289375"/>
            <a:ext cx="50006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51</a:t>
            </a: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день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4714876" y="4286256"/>
            <a:ext cx="500066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19</a:t>
            </a: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дней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4714876" y="5932449"/>
            <a:ext cx="500066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9</a:t>
            </a: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дней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6715140" y="5929330"/>
            <a:ext cx="500066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23</a:t>
            </a: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дня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2714612" y="5938855"/>
            <a:ext cx="500066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8</a:t>
            </a:r>
            <a:r>
              <a:rPr lang="en-US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дней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633385" y="5938855"/>
            <a:ext cx="500066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36</a:t>
            </a:r>
            <a:b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дней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Прямая соединительная линия 91"/>
          <p:cNvCxnSpPr/>
          <p:nvPr/>
        </p:nvCxnSpPr>
        <p:spPr>
          <a:xfrm rot="5400000">
            <a:off x="-856494" y="3592598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143638" y="3592598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>
            <a:off x="1143770" y="3592598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2143902" y="3593392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3144034" y="3592598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4144166" y="3593392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5215736" y="3594186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Группа 10"/>
          <p:cNvGrpSpPr/>
          <p:nvPr/>
        </p:nvGrpSpPr>
        <p:grpSpPr>
          <a:xfrm>
            <a:off x="950178" y="2358935"/>
            <a:ext cx="3214710" cy="421663"/>
            <a:chOff x="0" y="6062"/>
            <a:chExt cx="2071702" cy="611506"/>
          </a:xfrm>
          <a:gradFill flip="none" rotWithShape="1">
            <a:gsLst>
              <a:gs pos="100000">
                <a:srgbClr val="355D7E"/>
              </a:gs>
              <a:gs pos="100000">
                <a:srgbClr val="D49E6C"/>
              </a:gs>
            </a:gsLst>
            <a:lin ang="54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6062"/>
              <a:ext cx="2071702" cy="611506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9851" y="35912"/>
              <a:ext cx="2012000" cy="5518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Выход на лицо, </a:t>
              </a:r>
              <a:br>
                <a:rPr lang="ru-RU" sz="1100" kern="1200" dirty="0" smtClean="0"/>
              </a:br>
              <a:r>
                <a:rPr lang="ru-RU" sz="1100" kern="1200" dirty="0" smtClean="0"/>
                <a:t>принимающее решение</a:t>
              </a:r>
              <a:endParaRPr lang="ru-RU" sz="1100" kern="1200" dirty="0"/>
            </a:p>
          </p:txBody>
        </p:sp>
      </p:grpSp>
      <p:grpSp>
        <p:nvGrpSpPr>
          <p:cNvPr id="3" name="Группа 13"/>
          <p:cNvGrpSpPr/>
          <p:nvPr/>
        </p:nvGrpSpPr>
        <p:grpSpPr>
          <a:xfrm>
            <a:off x="1285289" y="2863490"/>
            <a:ext cx="2544491" cy="421663"/>
            <a:chOff x="0" y="778848"/>
            <a:chExt cx="2071702" cy="611506"/>
          </a:xfrm>
          <a:gradFill>
            <a:gsLst>
              <a:gs pos="33000">
                <a:srgbClr val="355D7E"/>
              </a:gs>
              <a:gs pos="100000">
                <a:srgbClr val="D49E6C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778848"/>
              <a:ext cx="2071702" cy="611506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9851" y="808699"/>
              <a:ext cx="2012000" cy="5518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Презентация / встреча</a:t>
              </a:r>
              <a:endParaRPr lang="ru-RU" sz="1100" kern="1200" dirty="0"/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1593120" y="3374480"/>
            <a:ext cx="1928826" cy="421663"/>
            <a:chOff x="0" y="1571636"/>
            <a:chExt cx="2071702" cy="611506"/>
          </a:xfrm>
          <a:gradFill>
            <a:gsLst>
              <a:gs pos="100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1571636"/>
              <a:ext cx="2071702" cy="611506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9851" y="1601487"/>
              <a:ext cx="2012000" cy="5518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Коммерческое предложение</a:t>
              </a:r>
              <a:endParaRPr lang="ru-RU" sz="1100" kern="1200" dirty="0"/>
            </a:p>
          </p:txBody>
        </p:sp>
      </p:grpSp>
      <p:grpSp>
        <p:nvGrpSpPr>
          <p:cNvPr id="5" name="Группа 19"/>
          <p:cNvGrpSpPr/>
          <p:nvPr/>
        </p:nvGrpSpPr>
        <p:grpSpPr>
          <a:xfrm>
            <a:off x="1873677" y="3879551"/>
            <a:ext cx="1361219" cy="421663"/>
            <a:chOff x="0" y="2324421"/>
            <a:chExt cx="2071702" cy="611506"/>
          </a:xfr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2324421"/>
              <a:ext cx="2071702" cy="611506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29851" y="2354272"/>
              <a:ext cx="2012000" cy="5518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Договор</a:t>
              </a:r>
              <a:endParaRPr lang="ru-RU" sz="1100" kern="1200" dirty="0"/>
            </a:p>
          </p:txBody>
        </p:sp>
      </p:grpSp>
      <p:grpSp>
        <p:nvGrpSpPr>
          <p:cNvPr id="6" name="Группа 22"/>
          <p:cNvGrpSpPr/>
          <p:nvPr/>
        </p:nvGrpSpPr>
        <p:grpSpPr>
          <a:xfrm>
            <a:off x="2158128" y="4386175"/>
            <a:ext cx="772830" cy="421663"/>
            <a:chOff x="0" y="3097207"/>
            <a:chExt cx="2071702" cy="611506"/>
          </a:xfrm>
          <a:gradFill>
            <a:gsLst>
              <a:gs pos="33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3097207"/>
              <a:ext cx="2071702" cy="611506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29851" y="3127058"/>
              <a:ext cx="2012000" cy="5518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Оплата</a:t>
              </a:r>
              <a:endParaRPr lang="ru-RU" sz="1100" kern="1200" dirty="0"/>
            </a:p>
          </p:txBody>
        </p:sp>
      </p:grpSp>
      <p:pic>
        <p:nvPicPr>
          <p:cNvPr id="42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46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857224" y="5449192"/>
            <a:ext cx="71438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rot="5400000">
            <a:off x="6215868" y="3592598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928662" y="1744757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Январь</a:t>
            </a:r>
            <a:endParaRPr lang="ru-RU" sz="1200" dirty="0"/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532308" y="2041684"/>
            <a:ext cx="78581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928794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Февраль</a:t>
            </a:r>
            <a:endParaRPr lang="ru-RU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2928926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Март</a:t>
            </a:r>
            <a:endParaRPr lang="ru-RU" sz="1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929058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Апрель</a:t>
            </a:r>
            <a:endParaRPr lang="ru-RU" sz="1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929322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Июнь</a:t>
            </a:r>
            <a:endParaRPr lang="ru-RU" sz="1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929190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Май</a:t>
            </a:r>
            <a:endParaRPr lang="ru-RU" sz="1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7000892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Июль</a:t>
            </a:r>
            <a:endParaRPr lang="ru-RU" sz="1200" dirty="0"/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4148134" y="2438393"/>
            <a:ext cx="600079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1420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3829998" y="2959414"/>
            <a:ext cx="629606" cy="21431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1104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3386130" y="3467100"/>
            <a:ext cx="785818" cy="21431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438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3080376" y="3972881"/>
            <a:ext cx="785818" cy="21431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218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2771764" y="4485330"/>
            <a:ext cx="785818" cy="21431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121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00628" y="2285992"/>
            <a:ext cx="3062309" cy="289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Очевидно, что прохождение клиента по этапам бизнес-процесса продажи и, соответственно, этапам воронки продаж растянуто во времени. Зачастую длительность одной сделки с момента первого контакта с клиентом до подписания договора превышает несколько месяцев, а, возможно, и несколько лет.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3372" y="5499570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</a:t>
            </a:r>
            <a:r>
              <a:rPr lang="ru-RU" sz="1400" dirty="0" err="1" smtClean="0"/>
              <a:t>р</a:t>
            </a:r>
            <a:r>
              <a:rPr lang="ru-RU" sz="1400" dirty="0" smtClean="0"/>
              <a:t> е м я</a:t>
            </a:r>
            <a:endParaRPr lang="ru-RU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1285852" y="3933829"/>
            <a:ext cx="3214710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Большая часть оплат от клиентов, отношения с которыми начались в январе – марте, произошла до июля. Однако на практике все обстоит несколько сложнее.</a:t>
            </a:r>
            <a:endParaRPr lang="ru-RU" sz="1400" dirty="0"/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80952"/>
            <a:ext cx="8001000" cy="1216025"/>
          </a:xfrm>
        </p:spPr>
        <p:txBody>
          <a:bodyPr>
            <a:normAutofit/>
          </a:bodyPr>
          <a:lstStyle/>
          <a:p>
            <a:r>
              <a:rPr lang="ru-RU" sz="4800" b="1" dirty="0"/>
              <a:t>Воронка </a:t>
            </a:r>
            <a:r>
              <a:rPr lang="ru-RU" sz="4800" b="1" dirty="0" smtClean="0"/>
              <a:t>продаж в динамике</a:t>
            </a:r>
            <a:endParaRPr lang="ru-RU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17518 -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31684 -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44323 -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55452 -0.002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42309 0.002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46 L 0.45781 0.000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49636 -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52986 -0.000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56354 -0.001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Скругленный прямоугольник 61"/>
          <p:cNvSpPr/>
          <p:nvPr/>
        </p:nvSpPr>
        <p:spPr>
          <a:xfrm>
            <a:off x="7215206" y="3857628"/>
            <a:ext cx="71438" cy="42166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92" name="Прямая соединительная линия 91"/>
          <p:cNvCxnSpPr/>
          <p:nvPr/>
        </p:nvCxnSpPr>
        <p:spPr>
          <a:xfrm rot="5400000">
            <a:off x="-856494" y="3592598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143638" y="3592598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>
            <a:off x="1143770" y="3592598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2143902" y="3593392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3144034" y="3592598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4144166" y="3593392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5215736" y="3594186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950178" y="2358935"/>
            <a:ext cx="3214710" cy="421663"/>
          </a:xfrm>
          <a:prstGeom prst="roundRect">
            <a:avLst/>
          </a:prstGeom>
          <a:gradFill flip="none" rotWithShape="1">
            <a:gsLst>
              <a:gs pos="100000">
                <a:srgbClr val="355D7E"/>
              </a:gs>
              <a:gs pos="100000">
                <a:srgbClr val="D49E6C"/>
              </a:gs>
            </a:gsLst>
            <a:lin ang="54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2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46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857224" y="5449192"/>
            <a:ext cx="71438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rot="5400000">
            <a:off x="6215868" y="3592598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928662" y="1744757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Январь</a:t>
            </a:r>
            <a:endParaRPr lang="ru-RU" sz="1200" dirty="0"/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532308" y="2041684"/>
            <a:ext cx="78581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928794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Февраль</a:t>
            </a:r>
            <a:endParaRPr lang="ru-RU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2928926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Март</a:t>
            </a:r>
            <a:endParaRPr lang="ru-RU" sz="1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929058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Апрель</a:t>
            </a:r>
            <a:endParaRPr lang="ru-RU" sz="1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929322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Июнь</a:t>
            </a:r>
            <a:endParaRPr lang="ru-RU" sz="1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929190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Май</a:t>
            </a:r>
            <a:endParaRPr lang="ru-RU" sz="1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7000892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Июль</a:t>
            </a:r>
            <a:endParaRPr lang="ru-RU" sz="12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727576" y="2857496"/>
            <a:ext cx="396595" cy="421663"/>
          </a:xfrm>
          <a:prstGeom prst="roundRect">
            <a:avLst/>
          </a:prstGeom>
          <a:gradFill>
            <a:gsLst>
              <a:gs pos="33000">
                <a:srgbClr val="355D7E"/>
              </a:gs>
              <a:gs pos="100000">
                <a:srgbClr val="D49E6C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Скругленный прямоугольник 47"/>
          <p:cNvSpPr/>
          <p:nvPr/>
        </p:nvSpPr>
        <p:spPr>
          <a:xfrm>
            <a:off x="3643306" y="2857496"/>
            <a:ext cx="1071570" cy="421663"/>
          </a:xfrm>
          <a:prstGeom prst="roundRect">
            <a:avLst/>
          </a:prstGeom>
          <a:gradFill>
            <a:gsLst>
              <a:gs pos="33000">
                <a:srgbClr val="355D7E"/>
              </a:gs>
              <a:gs pos="100000">
                <a:srgbClr val="D49E6C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Скругленный прямоугольник 48"/>
          <p:cNvSpPr/>
          <p:nvPr/>
        </p:nvSpPr>
        <p:spPr>
          <a:xfrm>
            <a:off x="2890822" y="2857496"/>
            <a:ext cx="738000" cy="421663"/>
          </a:xfrm>
          <a:prstGeom prst="roundRect">
            <a:avLst/>
          </a:prstGeom>
          <a:gradFill>
            <a:gsLst>
              <a:gs pos="33000">
                <a:srgbClr val="355D7E"/>
              </a:gs>
              <a:gs pos="100000">
                <a:srgbClr val="D49E6C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Скругленный прямоугольник 49"/>
          <p:cNvSpPr/>
          <p:nvPr/>
        </p:nvSpPr>
        <p:spPr>
          <a:xfrm>
            <a:off x="5143504" y="2857496"/>
            <a:ext cx="285752" cy="421663"/>
          </a:xfrm>
          <a:prstGeom prst="roundRect">
            <a:avLst/>
          </a:prstGeom>
          <a:gradFill>
            <a:gsLst>
              <a:gs pos="33000">
                <a:srgbClr val="355D7E"/>
              </a:gs>
              <a:gs pos="100000">
                <a:srgbClr val="D49E6C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Скругленный прямоугольник 51"/>
          <p:cNvSpPr/>
          <p:nvPr/>
        </p:nvSpPr>
        <p:spPr>
          <a:xfrm>
            <a:off x="4487701" y="3357562"/>
            <a:ext cx="288000" cy="421663"/>
          </a:xfrm>
          <a:prstGeom prst="roundRect">
            <a:avLst/>
          </a:prstGeom>
          <a:gradFill>
            <a:gsLst>
              <a:gs pos="100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Скругленный прямоугольник 52"/>
          <p:cNvSpPr/>
          <p:nvPr/>
        </p:nvSpPr>
        <p:spPr>
          <a:xfrm>
            <a:off x="4778694" y="3357562"/>
            <a:ext cx="579124" cy="421663"/>
          </a:xfrm>
          <a:prstGeom prst="roundRect">
            <a:avLst/>
          </a:prstGeom>
          <a:gradFill>
            <a:gsLst>
              <a:gs pos="100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Скругленный прямоугольник 53"/>
          <p:cNvSpPr/>
          <p:nvPr/>
        </p:nvSpPr>
        <p:spPr>
          <a:xfrm>
            <a:off x="5357818" y="3357562"/>
            <a:ext cx="500066" cy="421663"/>
          </a:xfrm>
          <a:prstGeom prst="roundRect">
            <a:avLst/>
          </a:prstGeom>
          <a:gradFill>
            <a:gsLst>
              <a:gs pos="100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Скругленный прямоугольник 54"/>
          <p:cNvSpPr/>
          <p:nvPr/>
        </p:nvSpPr>
        <p:spPr>
          <a:xfrm>
            <a:off x="6234124" y="3357562"/>
            <a:ext cx="214314" cy="421663"/>
          </a:xfrm>
          <a:prstGeom prst="roundRect">
            <a:avLst/>
          </a:prstGeom>
          <a:gradFill>
            <a:gsLst>
              <a:gs pos="100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Скругленный прямоугольник 55"/>
          <p:cNvSpPr/>
          <p:nvPr/>
        </p:nvSpPr>
        <p:spPr>
          <a:xfrm>
            <a:off x="5870584" y="3357562"/>
            <a:ext cx="357190" cy="421663"/>
          </a:xfrm>
          <a:prstGeom prst="roundRect">
            <a:avLst/>
          </a:prstGeom>
          <a:gradFill>
            <a:gsLst>
              <a:gs pos="100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Скругленный прямоугольник 56"/>
          <p:cNvSpPr/>
          <p:nvPr/>
        </p:nvSpPr>
        <p:spPr>
          <a:xfrm>
            <a:off x="5914083" y="3857628"/>
            <a:ext cx="86678" cy="42166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Скругленный прямоугольник 57"/>
          <p:cNvSpPr/>
          <p:nvPr/>
        </p:nvSpPr>
        <p:spPr>
          <a:xfrm>
            <a:off x="6000760" y="3857628"/>
            <a:ext cx="357190" cy="42166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Скругленный прямоугольник 58"/>
          <p:cNvSpPr/>
          <p:nvPr/>
        </p:nvSpPr>
        <p:spPr>
          <a:xfrm>
            <a:off x="6357950" y="3864593"/>
            <a:ext cx="500066" cy="42166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Скругленный прямоугольник 59"/>
          <p:cNvSpPr/>
          <p:nvPr/>
        </p:nvSpPr>
        <p:spPr>
          <a:xfrm>
            <a:off x="6858016" y="3857628"/>
            <a:ext cx="214314" cy="42166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Скругленный прямоугольник 60"/>
          <p:cNvSpPr/>
          <p:nvPr/>
        </p:nvSpPr>
        <p:spPr>
          <a:xfrm>
            <a:off x="7072330" y="3857628"/>
            <a:ext cx="142876" cy="42166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Скругленный прямоугольник 62"/>
          <p:cNvSpPr/>
          <p:nvPr/>
        </p:nvSpPr>
        <p:spPr>
          <a:xfrm>
            <a:off x="7215206" y="4365314"/>
            <a:ext cx="71438" cy="421663"/>
          </a:xfrm>
          <a:prstGeom prst="roundRect">
            <a:avLst/>
          </a:prstGeom>
          <a:gradFill>
            <a:gsLst>
              <a:gs pos="33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Скругленный прямоугольник 63"/>
          <p:cNvSpPr/>
          <p:nvPr/>
        </p:nvSpPr>
        <p:spPr>
          <a:xfrm>
            <a:off x="7304742" y="4365314"/>
            <a:ext cx="214314" cy="421663"/>
          </a:xfrm>
          <a:prstGeom prst="roundRect">
            <a:avLst/>
          </a:prstGeom>
          <a:gradFill>
            <a:gsLst>
              <a:gs pos="33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Скругленный прямоугольник 64"/>
          <p:cNvSpPr/>
          <p:nvPr/>
        </p:nvSpPr>
        <p:spPr>
          <a:xfrm>
            <a:off x="7534296" y="4365314"/>
            <a:ext cx="252414" cy="421663"/>
          </a:xfrm>
          <a:prstGeom prst="roundRect">
            <a:avLst/>
          </a:prstGeom>
          <a:gradFill>
            <a:gsLst>
              <a:gs pos="33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Скругленный прямоугольник 65"/>
          <p:cNvSpPr/>
          <p:nvPr/>
        </p:nvSpPr>
        <p:spPr>
          <a:xfrm>
            <a:off x="7786710" y="4367220"/>
            <a:ext cx="71438" cy="421663"/>
          </a:xfrm>
          <a:prstGeom prst="roundRect">
            <a:avLst/>
          </a:prstGeom>
          <a:gradFill>
            <a:gsLst>
              <a:gs pos="33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Скругленный прямоугольник 66"/>
          <p:cNvSpPr/>
          <p:nvPr/>
        </p:nvSpPr>
        <p:spPr>
          <a:xfrm>
            <a:off x="7869261" y="4367220"/>
            <a:ext cx="60326" cy="421663"/>
          </a:xfrm>
          <a:prstGeom prst="roundRect">
            <a:avLst/>
          </a:prstGeom>
          <a:gradFill>
            <a:gsLst>
              <a:gs pos="33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8016265" y="2453633"/>
            <a:ext cx="600079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1420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0" name="Text Box 23"/>
          <p:cNvSpPr txBox="1">
            <a:spLocks noChangeArrowheads="1"/>
          </p:cNvSpPr>
          <p:nvPr/>
        </p:nvSpPr>
        <p:spPr bwMode="auto">
          <a:xfrm>
            <a:off x="7928316" y="2953382"/>
            <a:ext cx="785818" cy="21431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1104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1" name="Text Box 23"/>
          <p:cNvSpPr txBox="1">
            <a:spLocks noChangeArrowheads="1"/>
          </p:cNvSpPr>
          <p:nvPr/>
        </p:nvSpPr>
        <p:spPr bwMode="auto">
          <a:xfrm>
            <a:off x="7923236" y="3457575"/>
            <a:ext cx="785818" cy="21431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438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7923236" y="3963991"/>
            <a:ext cx="785818" cy="21431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218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7917838" y="4462470"/>
            <a:ext cx="785818" cy="21431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121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2214546" y="2947032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332</a:t>
            </a:r>
            <a:endParaRPr lang="ru-RU" sz="14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74" name="Text Box 23"/>
          <p:cNvSpPr txBox="1">
            <a:spLocks noChangeArrowheads="1"/>
          </p:cNvSpPr>
          <p:nvPr/>
        </p:nvSpPr>
        <p:spPr bwMode="auto">
          <a:xfrm>
            <a:off x="3222298" y="2951794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552</a:t>
            </a:r>
            <a:endParaRPr lang="ru-RU" sz="14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4240528" y="2944174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122</a:t>
            </a:r>
            <a:endParaRPr lang="ru-RU" sz="14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5000628" y="2951794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98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2568878" y="346392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71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78" name="Text Box 23"/>
          <p:cNvSpPr txBox="1">
            <a:spLocks noChangeArrowheads="1"/>
          </p:cNvSpPr>
          <p:nvPr/>
        </p:nvSpPr>
        <p:spPr bwMode="auto">
          <a:xfrm>
            <a:off x="3221028" y="345757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158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4233860" y="345122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106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4956178" y="345122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62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1" name="Text Box 23"/>
          <p:cNvSpPr txBox="1">
            <a:spLocks noChangeArrowheads="1"/>
          </p:cNvSpPr>
          <p:nvPr/>
        </p:nvSpPr>
        <p:spPr bwMode="auto">
          <a:xfrm>
            <a:off x="6633542" y="346392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41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3" name="Text Box 23"/>
          <p:cNvSpPr txBox="1">
            <a:spLocks noChangeArrowheads="1"/>
          </p:cNvSpPr>
          <p:nvPr/>
        </p:nvSpPr>
        <p:spPr bwMode="auto">
          <a:xfrm>
            <a:off x="2470136" y="395446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16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4" name="Text Box 23"/>
          <p:cNvSpPr txBox="1">
            <a:spLocks noChangeArrowheads="1"/>
          </p:cNvSpPr>
          <p:nvPr/>
        </p:nvSpPr>
        <p:spPr bwMode="auto">
          <a:xfrm>
            <a:off x="3582980" y="394811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355D7E"/>
                </a:solidFill>
                <a:latin typeface="Calibri" pitchFamily="34" charset="0"/>
              </a:rPr>
              <a:t>54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5" name="Text Box 23"/>
          <p:cNvSpPr txBox="1">
            <a:spLocks noChangeArrowheads="1"/>
          </p:cNvSpPr>
          <p:nvPr/>
        </p:nvSpPr>
        <p:spPr bwMode="auto">
          <a:xfrm>
            <a:off x="4254498" y="396081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72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5000628" y="396081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38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6592902" y="3962404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355D7E"/>
                </a:solidFill>
                <a:latin typeface="Calibri" pitchFamily="34" charset="0"/>
              </a:rPr>
              <a:t>22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8" name="Text Box 23"/>
          <p:cNvSpPr txBox="1">
            <a:spLocks noChangeArrowheads="1"/>
          </p:cNvSpPr>
          <p:nvPr/>
        </p:nvSpPr>
        <p:spPr bwMode="auto">
          <a:xfrm>
            <a:off x="3500430" y="4467232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18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9" name="Text Box 23"/>
          <p:cNvSpPr txBox="1">
            <a:spLocks noChangeArrowheads="1"/>
          </p:cNvSpPr>
          <p:nvPr/>
        </p:nvSpPr>
        <p:spPr bwMode="auto">
          <a:xfrm>
            <a:off x="4532312" y="4467690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38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90" name="Text Box 23"/>
          <p:cNvSpPr txBox="1">
            <a:spLocks noChangeArrowheads="1"/>
          </p:cNvSpPr>
          <p:nvPr/>
        </p:nvSpPr>
        <p:spPr bwMode="auto">
          <a:xfrm>
            <a:off x="5572132" y="4460882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41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91" name="Text Box 23"/>
          <p:cNvSpPr txBox="1">
            <a:spLocks noChangeArrowheads="1"/>
          </p:cNvSpPr>
          <p:nvPr/>
        </p:nvSpPr>
        <p:spPr bwMode="auto">
          <a:xfrm>
            <a:off x="6616714" y="4454532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1</a:t>
            </a:r>
            <a:r>
              <a:rPr lang="ru-RU" sz="1400" b="1" dirty="0" smtClean="0">
                <a:solidFill>
                  <a:srgbClr val="355D7E"/>
                </a:solidFill>
                <a:latin typeface="Calibri" pitchFamily="34" charset="0"/>
              </a:rPr>
              <a:t>4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auto">
          <a:xfrm>
            <a:off x="7664472" y="4454532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1</a:t>
            </a:r>
            <a:r>
              <a:rPr lang="ru-RU" sz="1400" b="1" dirty="0" smtClean="0">
                <a:solidFill>
                  <a:srgbClr val="355D7E"/>
                </a:solidFill>
                <a:latin typeface="Calibri" pitchFamily="34" charset="0"/>
              </a:rPr>
              <a:t>0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94" name="Text Box 23"/>
          <p:cNvSpPr txBox="1">
            <a:spLocks noChangeArrowheads="1"/>
          </p:cNvSpPr>
          <p:nvPr/>
        </p:nvSpPr>
        <p:spPr bwMode="auto">
          <a:xfrm>
            <a:off x="2439972" y="2447918"/>
            <a:ext cx="417516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1420</a:t>
            </a:r>
            <a:endParaRPr lang="ru-RU" sz="14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86182" y="5572140"/>
            <a:ext cx="2643206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«</a:t>
            </a:r>
            <a:r>
              <a:rPr lang="ru-RU" sz="1400" b="1" dirty="0" err="1" smtClean="0"/>
              <a:t>Акме</a:t>
            </a:r>
            <a:r>
              <a:rPr lang="ru-RU" sz="1400" b="1" dirty="0" smtClean="0"/>
              <a:t>» </a:t>
            </a:r>
            <a:r>
              <a:rPr lang="ru-RU" sz="1400" dirty="0" smtClean="0"/>
              <a:t>(греч. «</a:t>
            </a:r>
            <a:r>
              <a:rPr lang="ru-RU" sz="1400" i="1" dirty="0" smtClean="0"/>
              <a:t>вершина</a:t>
            </a:r>
            <a:r>
              <a:rPr lang="ru-RU" sz="1400" dirty="0" smtClean="0"/>
              <a:t>») – период наибольшей отдачи от залитых в воронку на первом этапе телефонных звонков.</a:t>
            </a:r>
            <a:endParaRPr lang="ru-RU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357290" y="5000636"/>
            <a:ext cx="250033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Часть сделок успешно «сращиваются» уже в марте,…</a:t>
            </a:r>
            <a:endParaRPr lang="ru-RU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929454" y="5072074"/>
            <a:ext cx="135732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… а часть – только в июле.</a:t>
            </a:r>
            <a:endParaRPr lang="ru-RU" sz="1400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3100376" y="4176718"/>
            <a:ext cx="571504" cy="785818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7300931" y="4162430"/>
            <a:ext cx="571504" cy="785818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4052884" y="4200530"/>
            <a:ext cx="1714512" cy="785818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82252" y="2857496"/>
            <a:ext cx="2544491" cy="421663"/>
          </a:xfrm>
          <a:prstGeom prst="roundRect">
            <a:avLst/>
          </a:prstGeom>
          <a:gradFill>
            <a:gsLst>
              <a:gs pos="33000">
                <a:srgbClr val="355D7E"/>
              </a:gs>
              <a:gs pos="100000">
                <a:srgbClr val="D49E6C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Скругленный прямоугольник 17"/>
          <p:cNvSpPr/>
          <p:nvPr/>
        </p:nvSpPr>
        <p:spPr>
          <a:xfrm>
            <a:off x="4483893" y="3355432"/>
            <a:ext cx="1928826" cy="421663"/>
          </a:xfrm>
          <a:prstGeom prst="roundRect">
            <a:avLst/>
          </a:prstGeom>
          <a:gradFill>
            <a:gsLst>
              <a:gs pos="100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TextBox 96"/>
          <p:cNvSpPr txBox="1"/>
          <p:nvPr/>
        </p:nvSpPr>
        <p:spPr>
          <a:xfrm>
            <a:off x="1285852" y="3933829"/>
            <a:ext cx="285752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Большая часть оплат от клиентов, отношения с которыми начались в январе – марте, произошла до июля. Однако на практике все обстоит несколько сложнее.</a:t>
            </a:r>
            <a:endParaRPr lang="ru-RU" sz="1400" dirty="0"/>
          </a:p>
        </p:txBody>
      </p:sp>
      <p:sp>
        <p:nvSpPr>
          <p:cNvPr id="95" name="Text Box 23"/>
          <p:cNvSpPr txBox="1">
            <a:spLocks noChangeArrowheads="1"/>
          </p:cNvSpPr>
          <p:nvPr/>
        </p:nvSpPr>
        <p:spPr bwMode="auto">
          <a:xfrm>
            <a:off x="7643834" y="392906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1</a:t>
            </a:r>
            <a:r>
              <a:rPr lang="ru-RU" sz="1400" b="1" dirty="0" smtClean="0">
                <a:solidFill>
                  <a:srgbClr val="355D7E"/>
                </a:solidFill>
                <a:latin typeface="Calibri" pitchFamily="34" charset="0"/>
              </a:rPr>
              <a:t>6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3680" y="4371661"/>
            <a:ext cx="772830" cy="421663"/>
          </a:xfrm>
          <a:prstGeom prst="roundRect">
            <a:avLst/>
          </a:prstGeom>
          <a:gradFill>
            <a:gsLst>
              <a:gs pos="33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20"/>
          <p:cNvSpPr/>
          <p:nvPr/>
        </p:nvSpPr>
        <p:spPr>
          <a:xfrm>
            <a:off x="5925465" y="3855512"/>
            <a:ext cx="1361219" cy="42166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80952"/>
            <a:ext cx="8001000" cy="1216025"/>
          </a:xfrm>
        </p:spPr>
        <p:txBody>
          <a:bodyPr>
            <a:normAutofit/>
          </a:bodyPr>
          <a:lstStyle/>
          <a:p>
            <a:r>
              <a:rPr lang="ru-RU" sz="4800" b="1" dirty="0"/>
              <a:t>Воронка </a:t>
            </a:r>
            <a:r>
              <a:rPr lang="ru-RU" sz="4800" b="1" dirty="0" smtClean="0"/>
              <a:t>продаж в динамике</a:t>
            </a:r>
            <a:endParaRPr lang="ru-RU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116 L -0.09079 0.0011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116 L -0.08298 0.0004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7 L -0.05452 0.000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7 L 0.02431 0.000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24114 0.0006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69 L -0.18021 0.0006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69 L -0.12899 0.0006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06198 -4.81481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069 L 0.01927 0.00069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092 L -0.38767 0.0011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92 L -0.30173 0.00115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093 L -0.23837 0.0002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092 L -0.1592 0.00115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46 L -0.07066 0.0004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16 L 0.03785 -0.0011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41892 0.0009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2622 0.00093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047 L -0.2474 0.00139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14271 0.00047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0.00046 L -0.03039 -2.59259E-6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2" grpId="0" animBg="1"/>
      <p:bldP spid="122" grpId="0" animBg="1"/>
      <p:bldP spid="123" grpId="0" animBg="1"/>
      <p:bldP spid="9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Содержание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714488"/>
            <a:ext cx="759592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DD8047"/>
              </a:buClr>
              <a:buSzPct val="75000"/>
              <a:buFont typeface="Wingdings" pitchFamily="2" charset="2"/>
              <a:buChar char="q"/>
            </a:pPr>
            <a:r>
              <a:rPr lang="ru-RU" sz="2600" dirty="0" smtClean="0"/>
              <a:t> Для кого эта услуга?</a:t>
            </a:r>
          </a:p>
          <a:p>
            <a:pPr>
              <a:buClr>
                <a:srgbClr val="DD8047"/>
              </a:buClr>
              <a:buSzPct val="75000"/>
              <a:buFont typeface="Wingdings" pitchFamily="2" charset="2"/>
              <a:buChar char="q"/>
            </a:pPr>
            <a:r>
              <a:rPr lang="ru-RU" sz="2600" dirty="0" smtClean="0"/>
              <a:t> Как работает предприятие?</a:t>
            </a:r>
          </a:p>
          <a:p>
            <a:pPr>
              <a:buClr>
                <a:srgbClr val="DD8047"/>
              </a:buClr>
              <a:buSzPct val="75000"/>
              <a:buFont typeface="Wingdings" pitchFamily="2" charset="2"/>
              <a:buChar char="q"/>
            </a:pPr>
            <a:r>
              <a:rPr lang="ru-RU" sz="2600" dirty="0" smtClean="0">
                <a:latin typeface="Calibri" pitchFamily="34" charset="0"/>
              </a:rPr>
              <a:t> </a:t>
            </a:r>
            <a:r>
              <a:rPr lang="en-US" sz="2600" dirty="0" smtClean="0">
                <a:latin typeface="Calibri" pitchFamily="34" charset="0"/>
              </a:rPr>
              <a:t>Front-office </a:t>
            </a:r>
            <a:r>
              <a:rPr lang="ru-RU" sz="2600" dirty="0" smtClean="0">
                <a:latin typeface="Calibri" pitchFamily="34" charset="0"/>
              </a:rPr>
              <a:t>и </a:t>
            </a:r>
            <a:r>
              <a:rPr lang="en-US" sz="2600" dirty="0" smtClean="0">
                <a:latin typeface="Calibri" pitchFamily="34" charset="0"/>
              </a:rPr>
              <a:t>back-office</a:t>
            </a:r>
            <a:r>
              <a:rPr lang="ru-RU" sz="2600" dirty="0" smtClean="0">
                <a:latin typeface="Calibri" pitchFamily="34" charset="0"/>
              </a:rPr>
              <a:t>.</a:t>
            </a:r>
          </a:p>
          <a:p>
            <a:pPr>
              <a:buClr>
                <a:srgbClr val="DD8047"/>
              </a:buClr>
              <a:buSzPct val="75000"/>
              <a:buFont typeface="Wingdings" pitchFamily="2" charset="2"/>
              <a:buChar char="q"/>
            </a:pPr>
            <a:r>
              <a:rPr lang="ru-RU" sz="2600" dirty="0" smtClean="0"/>
              <a:t> Общая схема продажи.</a:t>
            </a:r>
          </a:p>
          <a:p>
            <a:pPr>
              <a:buClr>
                <a:srgbClr val="DD8047"/>
              </a:buClr>
              <a:buSzPct val="75000"/>
              <a:buFont typeface="Wingdings" pitchFamily="2" charset="2"/>
              <a:buChar char="q"/>
            </a:pPr>
            <a:r>
              <a:rPr lang="ru-RU" sz="2600" dirty="0" smtClean="0"/>
              <a:t> Недостатки традиционной модели продаж. </a:t>
            </a:r>
          </a:p>
          <a:p>
            <a:pPr>
              <a:buClr>
                <a:srgbClr val="DD8047"/>
              </a:buClr>
              <a:buSzPct val="75000"/>
              <a:buFont typeface="Wingdings" pitchFamily="2" charset="2"/>
              <a:buChar char="q"/>
            </a:pPr>
            <a:r>
              <a:rPr lang="ru-RU" sz="2600" dirty="0" smtClean="0"/>
              <a:t> Новая система (методика) работы отдела продаж.</a:t>
            </a:r>
          </a:p>
          <a:p>
            <a:pPr>
              <a:buClr>
                <a:srgbClr val="DD8047"/>
              </a:buClr>
              <a:buSzPct val="75000"/>
              <a:buFont typeface="Wingdings" pitchFamily="2" charset="2"/>
              <a:buChar char="q"/>
            </a:pPr>
            <a:r>
              <a:rPr lang="ru-RU" sz="2600" dirty="0" smtClean="0"/>
              <a:t> Построение системы продаж.</a:t>
            </a:r>
          </a:p>
          <a:p>
            <a:pPr>
              <a:buClr>
                <a:srgbClr val="DD8047"/>
              </a:buClr>
              <a:buSzPct val="75000"/>
              <a:buFont typeface="Wingdings" pitchFamily="2" charset="2"/>
              <a:buChar char="q"/>
            </a:pPr>
            <a:r>
              <a:rPr lang="ru-RU" sz="2600" dirty="0" smtClean="0"/>
              <a:t> Воронка продаж.</a:t>
            </a:r>
          </a:p>
          <a:p>
            <a:pPr>
              <a:buClr>
                <a:srgbClr val="DD8047"/>
              </a:buClr>
              <a:buSzPct val="75000"/>
              <a:buFont typeface="Wingdings" pitchFamily="2" charset="2"/>
              <a:buChar char="q"/>
            </a:pPr>
            <a:r>
              <a:rPr lang="ru-RU" sz="2600" dirty="0" smtClean="0"/>
              <a:t> Преимущества новой методики.</a:t>
            </a:r>
          </a:p>
          <a:p>
            <a:pPr>
              <a:buClr>
                <a:srgbClr val="DD8047"/>
              </a:buClr>
              <a:buSzPct val="75000"/>
              <a:buFont typeface="Wingdings" pitchFamily="2" charset="2"/>
              <a:buChar char="q"/>
            </a:pPr>
            <a:r>
              <a:rPr lang="ru-RU" sz="2600" dirty="0" smtClean="0"/>
              <a:t> Внедрение системы продаж.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929322" y="785794"/>
            <a:ext cx="2143140" cy="1714512"/>
            <a:chOff x="6005532" y="4225938"/>
            <a:chExt cx="1995492" cy="1521819"/>
          </a:xfrm>
        </p:grpSpPr>
        <p:pic>
          <p:nvPicPr>
            <p:cNvPr id="2050" name="Picture 2" descr="C:\Documents and Settings\User\Рабочий стол\Новая папка\Новая папка\Diamond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05532" y="4225938"/>
              <a:ext cx="1276350" cy="1047750"/>
            </a:xfrm>
            <a:prstGeom prst="rect">
              <a:avLst/>
            </a:prstGeom>
            <a:noFill/>
          </p:spPr>
        </p:pic>
        <p:pic>
          <p:nvPicPr>
            <p:cNvPr id="5" name="Picture 2" descr="C:\Documents and Settings\User\Рабочий стол\Новая папка\Новая папка\Diamond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99900" y="4985396"/>
              <a:ext cx="928694" cy="762361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User\Рабочий стол\Новая папка\Новая папка\Diamond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33403" y="4666903"/>
              <a:ext cx="667621" cy="548047"/>
            </a:xfrm>
            <a:prstGeom prst="rect">
              <a:avLst/>
            </a:prstGeom>
            <a:noFill/>
          </p:spPr>
        </p:pic>
      </p:grpSp>
      <p:pic>
        <p:nvPicPr>
          <p:cNvPr id="10" name="Picture 33" descr="ASU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4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Скругленный прямоугольник 61"/>
          <p:cNvSpPr/>
          <p:nvPr/>
        </p:nvSpPr>
        <p:spPr>
          <a:xfrm>
            <a:off x="7215206" y="3857628"/>
            <a:ext cx="71438" cy="42166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92" name="Прямая соединительная линия 91"/>
          <p:cNvCxnSpPr/>
          <p:nvPr/>
        </p:nvCxnSpPr>
        <p:spPr>
          <a:xfrm rot="5400000">
            <a:off x="-856494" y="3592598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>
            <a:off x="143638" y="3592598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>
            <a:off x="1143770" y="3592598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2143902" y="3593392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3144034" y="3592598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4144166" y="3593392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5215736" y="3594186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950178" y="2358935"/>
            <a:ext cx="3214710" cy="421663"/>
          </a:xfrm>
          <a:prstGeom prst="roundRect">
            <a:avLst/>
          </a:prstGeom>
          <a:gradFill flip="none" rotWithShape="1">
            <a:gsLst>
              <a:gs pos="100000">
                <a:srgbClr val="355D7E"/>
              </a:gs>
              <a:gs pos="100000">
                <a:srgbClr val="D49E6C"/>
              </a:gs>
            </a:gsLst>
            <a:lin ang="54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2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46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857224" y="5449192"/>
            <a:ext cx="71438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rot="5400000">
            <a:off x="6215868" y="3592598"/>
            <a:ext cx="3571106" cy="79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928662" y="1744757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Январь</a:t>
            </a:r>
            <a:endParaRPr lang="ru-RU" sz="1200" dirty="0"/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532308" y="2041684"/>
            <a:ext cx="78581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928794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Февраль</a:t>
            </a:r>
            <a:endParaRPr lang="ru-RU" sz="1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2928926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Март</a:t>
            </a:r>
            <a:endParaRPr lang="ru-RU" sz="1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929058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Апрель</a:t>
            </a:r>
            <a:endParaRPr lang="ru-RU" sz="1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929322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Июнь</a:t>
            </a:r>
            <a:endParaRPr lang="ru-RU" sz="1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929190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Май</a:t>
            </a:r>
            <a:endParaRPr lang="ru-RU" sz="1200" dirty="0"/>
          </a:p>
        </p:txBody>
      </p:sp>
      <p:sp>
        <p:nvSpPr>
          <p:cNvPr id="120" name="TextBox 119"/>
          <p:cNvSpPr txBox="1"/>
          <p:nvPr/>
        </p:nvSpPr>
        <p:spPr>
          <a:xfrm>
            <a:off x="7000892" y="1736004"/>
            <a:ext cx="1000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Июль</a:t>
            </a:r>
            <a:endParaRPr lang="ru-RU" sz="12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727576" y="2857496"/>
            <a:ext cx="396595" cy="421663"/>
          </a:xfrm>
          <a:prstGeom prst="roundRect">
            <a:avLst/>
          </a:prstGeom>
          <a:gradFill>
            <a:gsLst>
              <a:gs pos="33000">
                <a:srgbClr val="355D7E"/>
              </a:gs>
              <a:gs pos="100000">
                <a:srgbClr val="D49E6C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Скругленный прямоугольник 47"/>
          <p:cNvSpPr/>
          <p:nvPr/>
        </p:nvSpPr>
        <p:spPr>
          <a:xfrm>
            <a:off x="3643306" y="2857496"/>
            <a:ext cx="1071570" cy="421663"/>
          </a:xfrm>
          <a:prstGeom prst="roundRect">
            <a:avLst/>
          </a:prstGeom>
          <a:gradFill>
            <a:gsLst>
              <a:gs pos="33000">
                <a:srgbClr val="355D7E"/>
              </a:gs>
              <a:gs pos="100000">
                <a:srgbClr val="D49E6C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Скругленный прямоугольник 48"/>
          <p:cNvSpPr/>
          <p:nvPr/>
        </p:nvSpPr>
        <p:spPr>
          <a:xfrm>
            <a:off x="2890822" y="2857496"/>
            <a:ext cx="738000" cy="421663"/>
          </a:xfrm>
          <a:prstGeom prst="roundRect">
            <a:avLst/>
          </a:prstGeom>
          <a:gradFill>
            <a:gsLst>
              <a:gs pos="33000">
                <a:srgbClr val="355D7E"/>
              </a:gs>
              <a:gs pos="100000">
                <a:srgbClr val="D49E6C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Скругленный прямоугольник 49"/>
          <p:cNvSpPr/>
          <p:nvPr/>
        </p:nvSpPr>
        <p:spPr>
          <a:xfrm>
            <a:off x="5143504" y="2857496"/>
            <a:ext cx="285752" cy="421663"/>
          </a:xfrm>
          <a:prstGeom prst="roundRect">
            <a:avLst/>
          </a:prstGeom>
          <a:gradFill>
            <a:gsLst>
              <a:gs pos="33000">
                <a:srgbClr val="355D7E"/>
              </a:gs>
              <a:gs pos="100000">
                <a:srgbClr val="D49E6C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Скругленный прямоугольник 51"/>
          <p:cNvSpPr/>
          <p:nvPr/>
        </p:nvSpPr>
        <p:spPr>
          <a:xfrm>
            <a:off x="4487701" y="3357562"/>
            <a:ext cx="288000" cy="421663"/>
          </a:xfrm>
          <a:prstGeom prst="roundRect">
            <a:avLst/>
          </a:prstGeom>
          <a:gradFill>
            <a:gsLst>
              <a:gs pos="100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Скругленный прямоугольник 52"/>
          <p:cNvSpPr/>
          <p:nvPr/>
        </p:nvSpPr>
        <p:spPr>
          <a:xfrm>
            <a:off x="4778694" y="3357562"/>
            <a:ext cx="579124" cy="421663"/>
          </a:xfrm>
          <a:prstGeom prst="roundRect">
            <a:avLst/>
          </a:prstGeom>
          <a:gradFill>
            <a:gsLst>
              <a:gs pos="100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Скругленный прямоугольник 53"/>
          <p:cNvSpPr/>
          <p:nvPr/>
        </p:nvSpPr>
        <p:spPr>
          <a:xfrm>
            <a:off x="5357818" y="3357562"/>
            <a:ext cx="500066" cy="421663"/>
          </a:xfrm>
          <a:prstGeom prst="roundRect">
            <a:avLst/>
          </a:prstGeom>
          <a:gradFill>
            <a:gsLst>
              <a:gs pos="100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Скругленный прямоугольник 54"/>
          <p:cNvSpPr/>
          <p:nvPr/>
        </p:nvSpPr>
        <p:spPr>
          <a:xfrm>
            <a:off x="6234124" y="3357562"/>
            <a:ext cx="214314" cy="421663"/>
          </a:xfrm>
          <a:prstGeom prst="roundRect">
            <a:avLst/>
          </a:prstGeom>
          <a:gradFill>
            <a:gsLst>
              <a:gs pos="100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Скругленный прямоугольник 55"/>
          <p:cNvSpPr/>
          <p:nvPr/>
        </p:nvSpPr>
        <p:spPr>
          <a:xfrm>
            <a:off x="5870584" y="3357562"/>
            <a:ext cx="357190" cy="421663"/>
          </a:xfrm>
          <a:prstGeom prst="roundRect">
            <a:avLst/>
          </a:prstGeom>
          <a:gradFill>
            <a:gsLst>
              <a:gs pos="100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Скругленный прямоугольник 56"/>
          <p:cNvSpPr/>
          <p:nvPr/>
        </p:nvSpPr>
        <p:spPr>
          <a:xfrm>
            <a:off x="5914083" y="3857628"/>
            <a:ext cx="86678" cy="42166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Скругленный прямоугольник 57"/>
          <p:cNvSpPr/>
          <p:nvPr/>
        </p:nvSpPr>
        <p:spPr>
          <a:xfrm>
            <a:off x="6000760" y="3857628"/>
            <a:ext cx="357190" cy="42166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Скругленный прямоугольник 58"/>
          <p:cNvSpPr/>
          <p:nvPr/>
        </p:nvSpPr>
        <p:spPr>
          <a:xfrm>
            <a:off x="6357950" y="3864593"/>
            <a:ext cx="500066" cy="42166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Скругленный прямоугольник 59"/>
          <p:cNvSpPr/>
          <p:nvPr/>
        </p:nvSpPr>
        <p:spPr>
          <a:xfrm>
            <a:off x="6858016" y="3857628"/>
            <a:ext cx="214314" cy="42166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Скругленный прямоугольник 60"/>
          <p:cNvSpPr/>
          <p:nvPr/>
        </p:nvSpPr>
        <p:spPr>
          <a:xfrm>
            <a:off x="7072330" y="3857628"/>
            <a:ext cx="142876" cy="42166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Скругленный прямоугольник 62"/>
          <p:cNvSpPr/>
          <p:nvPr/>
        </p:nvSpPr>
        <p:spPr>
          <a:xfrm>
            <a:off x="7215206" y="4365314"/>
            <a:ext cx="71438" cy="421663"/>
          </a:xfrm>
          <a:prstGeom prst="roundRect">
            <a:avLst/>
          </a:prstGeom>
          <a:gradFill>
            <a:gsLst>
              <a:gs pos="33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Скругленный прямоугольник 63"/>
          <p:cNvSpPr/>
          <p:nvPr/>
        </p:nvSpPr>
        <p:spPr>
          <a:xfrm>
            <a:off x="7304742" y="4365314"/>
            <a:ext cx="214314" cy="421663"/>
          </a:xfrm>
          <a:prstGeom prst="roundRect">
            <a:avLst/>
          </a:prstGeom>
          <a:gradFill>
            <a:gsLst>
              <a:gs pos="33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Скругленный прямоугольник 64"/>
          <p:cNvSpPr/>
          <p:nvPr/>
        </p:nvSpPr>
        <p:spPr>
          <a:xfrm>
            <a:off x="7534296" y="4365314"/>
            <a:ext cx="252414" cy="421663"/>
          </a:xfrm>
          <a:prstGeom prst="roundRect">
            <a:avLst/>
          </a:prstGeom>
          <a:gradFill>
            <a:gsLst>
              <a:gs pos="33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Скругленный прямоугольник 65"/>
          <p:cNvSpPr/>
          <p:nvPr/>
        </p:nvSpPr>
        <p:spPr>
          <a:xfrm>
            <a:off x="7786710" y="4367220"/>
            <a:ext cx="71438" cy="421663"/>
          </a:xfrm>
          <a:prstGeom prst="roundRect">
            <a:avLst/>
          </a:prstGeom>
          <a:gradFill>
            <a:gsLst>
              <a:gs pos="33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Скругленный прямоугольник 66"/>
          <p:cNvSpPr/>
          <p:nvPr/>
        </p:nvSpPr>
        <p:spPr>
          <a:xfrm>
            <a:off x="7869261" y="4367220"/>
            <a:ext cx="60326" cy="421663"/>
          </a:xfrm>
          <a:prstGeom prst="roundRect">
            <a:avLst/>
          </a:prstGeom>
          <a:gradFill>
            <a:gsLst>
              <a:gs pos="33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Text Box 23"/>
          <p:cNvSpPr txBox="1">
            <a:spLocks noChangeArrowheads="1"/>
          </p:cNvSpPr>
          <p:nvPr/>
        </p:nvSpPr>
        <p:spPr bwMode="auto">
          <a:xfrm>
            <a:off x="8016265" y="2453633"/>
            <a:ext cx="600079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1420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0" name="Text Box 23"/>
          <p:cNvSpPr txBox="1">
            <a:spLocks noChangeArrowheads="1"/>
          </p:cNvSpPr>
          <p:nvPr/>
        </p:nvSpPr>
        <p:spPr bwMode="auto">
          <a:xfrm>
            <a:off x="7928316" y="2953382"/>
            <a:ext cx="785818" cy="21431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1104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1" name="Text Box 23"/>
          <p:cNvSpPr txBox="1">
            <a:spLocks noChangeArrowheads="1"/>
          </p:cNvSpPr>
          <p:nvPr/>
        </p:nvSpPr>
        <p:spPr bwMode="auto">
          <a:xfrm>
            <a:off x="7923236" y="3457575"/>
            <a:ext cx="785818" cy="21431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438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7923236" y="3963991"/>
            <a:ext cx="785818" cy="21431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218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7917838" y="4462470"/>
            <a:ext cx="785818" cy="21431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121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2214546" y="2947032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332</a:t>
            </a:r>
            <a:endParaRPr lang="ru-RU" sz="14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74" name="Text Box 23"/>
          <p:cNvSpPr txBox="1">
            <a:spLocks noChangeArrowheads="1"/>
          </p:cNvSpPr>
          <p:nvPr/>
        </p:nvSpPr>
        <p:spPr bwMode="auto">
          <a:xfrm>
            <a:off x="3222298" y="2951794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552</a:t>
            </a:r>
            <a:endParaRPr lang="ru-RU" sz="14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4240528" y="2944174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122</a:t>
            </a:r>
            <a:endParaRPr lang="ru-RU" sz="14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5000628" y="2951794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98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2568878" y="346392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71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78" name="Text Box 23"/>
          <p:cNvSpPr txBox="1">
            <a:spLocks noChangeArrowheads="1"/>
          </p:cNvSpPr>
          <p:nvPr/>
        </p:nvSpPr>
        <p:spPr bwMode="auto">
          <a:xfrm>
            <a:off x="3221028" y="345757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158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4233860" y="345122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106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4956178" y="345122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62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1" name="Text Box 23"/>
          <p:cNvSpPr txBox="1">
            <a:spLocks noChangeArrowheads="1"/>
          </p:cNvSpPr>
          <p:nvPr/>
        </p:nvSpPr>
        <p:spPr bwMode="auto">
          <a:xfrm>
            <a:off x="6633542" y="346392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41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3" name="Text Box 23"/>
          <p:cNvSpPr txBox="1">
            <a:spLocks noChangeArrowheads="1"/>
          </p:cNvSpPr>
          <p:nvPr/>
        </p:nvSpPr>
        <p:spPr bwMode="auto">
          <a:xfrm>
            <a:off x="2470136" y="395446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16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4" name="Text Box 23"/>
          <p:cNvSpPr txBox="1">
            <a:spLocks noChangeArrowheads="1"/>
          </p:cNvSpPr>
          <p:nvPr/>
        </p:nvSpPr>
        <p:spPr bwMode="auto">
          <a:xfrm>
            <a:off x="3582980" y="394811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355D7E"/>
                </a:solidFill>
                <a:latin typeface="Calibri" pitchFamily="34" charset="0"/>
              </a:rPr>
              <a:t>54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5" name="Text Box 23"/>
          <p:cNvSpPr txBox="1">
            <a:spLocks noChangeArrowheads="1"/>
          </p:cNvSpPr>
          <p:nvPr/>
        </p:nvSpPr>
        <p:spPr bwMode="auto">
          <a:xfrm>
            <a:off x="4254498" y="396081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72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5000628" y="396081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38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6592902" y="3962404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355D7E"/>
                </a:solidFill>
                <a:latin typeface="Calibri" pitchFamily="34" charset="0"/>
              </a:rPr>
              <a:t>22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8" name="Text Box 23"/>
          <p:cNvSpPr txBox="1">
            <a:spLocks noChangeArrowheads="1"/>
          </p:cNvSpPr>
          <p:nvPr/>
        </p:nvSpPr>
        <p:spPr bwMode="auto">
          <a:xfrm>
            <a:off x="3500430" y="4467232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18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89" name="Text Box 23"/>
          <p:cNvSpPr txBox="1">
            <a:spLocks noChangeArrowheads="1"/>
          </p:cNvSpPr>
          <p:nvPr/>
        </p:nvSpPr>
        <p:spPr bwMode="auto">
          <a:xfrm>
            <a:off x="4532312" y="4467690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38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90" name="Text Box 23"/>
          <p:cNvSpPr txBox="1">
            <a:spLocks noChangeArrowheads="1"/>
          </p:cNvSpPr>
          <p:nvPr/>
        </p:nvSpPr>
        <p:spPr bwMode="auto">
          <a:xfrm>
            <a:off x="5572132" y="4460882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41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91" name="Text Box 23"/>
          <p:cNvSpPr txBox="1">
            <a:spLocks noChangeArrowheads="1"/>
          </p:cNvSpPr>
          <p:nvPr/>
        </p:nvSpPr>
        <p:spPr bwMode="auto">
          <a:xfrm>
            <a:off x="6616714" y="4454532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1</a:t>
            </a:r>
            <a:r>
              <a:rPr lang="ru-RU" sz="1400" b="1" dirty="0" smtClean="0">
                <a:solidFill>
                  <a:srgbClr val="355D7E"/>
                </a:solidFill>
                <a:latin typeface="Calibri" pitchFamily="34" charset="0"/>
              </a:rPr>
              <a:t>4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auto">
          <a:xfrm>
            <a:off x="7664472" y="4454532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1</a:t>
            </a:r>
            <a:r>
              <a:rPr lang="ru-RU" sz="1400" b="1" dirty="0" smtClean="0">
                <a:solidFill>
                  <a:srgbClr val="355D7E"/>
                </a:solidFill>
                <a:latin typeface="Calibri" pitchFamily="34" charset="0"/>
              </a:rPr>
              <a:t>0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94" name="Text Box 23"/>
          <p:cNvSpPr txBox="1">
            <a:spLocks noChangeArrowheads="1"/>
          </p:cNvSpPr>
          <p:nvPr/>
        </p:nvSpPr>
        <p:spPr bwMode="auto">
          <a:xfrm>
            <a:off x="2439972" y="2447918"/>
            <a:ext cx="417516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</a:rPr>
              <a:t>1420</a:t>
            </a:r>
            <a:endParaRPr lang="ru-RU" sz="1400" b="1" dirty="0">
              <a:solidFill>
                <a:schemeClr val="accent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357290" y="5000636"/>
            <a:ext cx="250033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Часть сделок успешно «сращиваются» уже в марте,…</a:t>
            </a:r>
            <a:endParaRPr lang="ru-RU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929454" y="5072074"/>
            <a:ext cx="135732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… а часть – только в июле.</a:t>
            </a:r>
            <a:endParaRPr lang="ru-RU" sz="1400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3100376" y="4176718"/>
            <a:ext cx="571504" cy="785818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7300931" y="4162430"/>
            <a:ext cx="571504" cy="785818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82252" y="2857496"/>
            <a:ext cx="2544491" cy="421663"/>
          </a:xfrm>
          <a:prstGeom prst="roundRect">
            <a:avLst/>
          </a:prstGeom>
          <a:gradFill>
            <a:gsLst>
              <a:gs pos="33000">
                <a:srgbClr val="355D7E"/>
              </a:gs>
              <a:gs pos="100000">
                <a:srgbClr val="D49E6C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Скругленный прямоугольник 17"/>
          <p:cNvSpPr/>
          <p:nvPr/>
        </p:nvSpPr>
        <p:spPr>
          <a:xfrm>
            <a:off x="4483893" y="3355432"/>
            <a:ext cx="1928826" cy="421663"/>
          </a:xfrm>
          <a:prstGeom prst="roundRect">
            <a:avLst/>
          </a:prstGeom>
          <a:gradFill>
            <a:gsLst>
              <a:gs pos="100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TextBox 96"/>
          <p:cNvSpPr txBox="1"/>
          <p:nvPr/>
        </p:nvSpPr>
        <p:spPr>
          <a:xfrm>
            <a:off x="1285852" y="3933829"/>
            <a:ext cx="3214710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Большая часть оплат от клиентов, отношения с которыми начались в январе – марте, произошла до июля. Однако на практике все обстоит несколько сложнее.</a:t>
            </a:r>
            <a:endParaRPr lang="ru-RU" sz="1400" dirty="0"/>
          </a:p>
        </p:txBody>
      </p:sp>
      <p:sp>
        <p:nvSpPr>
          <p:cNvPr id="95" name="Text Box 23"/>
          <p:cNvSpPr txBox="1">
            <a:spLocks noChangeArrowheads="1"/>
          </p:cNvSpPr>
          <p:nvPr/>
        </p:nvSpPr>
        <p:spPr bwMode="auto">
          <a:xfrm>
            <a:off x="7643834" y="3929066"/>
            <a:ext cx="357190" cy="215444"/>
          </a:xfrm>
          <a:prstGeom prst="rect">
            <a:avLst/>
          </a:prstGeom>
          <a:noFill/>
          <a:ln w="4670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355D7E"/>
                </a:solidFill>
                <a:latin typeface="Calibri" pitchFamily="34" charset="0"/>
              </a:rPr>
              <a:t>1</a:t>
            </a:r>
            <a:r>
              <a:rPr lang="ru-RU" sz="1400" b="1" dirty="0" smtClean="0">
                <a:solidFill>
                  <a:srgbClr val="355D7E"/>
                </a:solidFill>
                <a:latin typeface="Calibri" pitchFamily="34" charset="0"/>
              </a:rPr>
              <a:t>6</a:t>
            </a:r>
            <a:endParaRPr lang="ru-RU" sz="1400" b="1" dirty="0">
              <a:solidFill>
                <a:srgbClr val="355D7E"/>
              </a:solidFill>
              <a:latin typeface="Calibri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3680" y="4371661"/>
            <a:ext cx="772830" cy="421663"/>
          </a:xfrm>
          <a:prstGeom prst="roundRect">
            <a:avLst/>
          </a:prstGeom>
          <a:gradFill>
            <a:gsLst>
              <a:gs pos="33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20"/>
          <p:cNvSpPr/>
          <p:nvPr/>
        </p:nvSpPr>
        <p:spPr>
          <a:xfrm>
            <a:off x="5925465" y="3855512"/>
            <a:ext cx="1361219" cy="42166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0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80952"/>
            <a:ext cx="8001000" cy="1216025"/>
          </a:xfrm>
        </p:spPr>
        <p:txBody>
          <a:bodyPr>
            <a:normAutofit/>
          </a:bodyPr>
          <a:lstStyle/>
          <a:p>
            <a:r>
              <a:rPr lang="ru-RU" sz="4800" b="1" dirty="0"/>
              <a:t>Воронка </a:t>
            </a:r>
            <a:r>
              <a:rPr lang="ru-RU" sz="4800" b="1" dirty="0" smtClean="0"/>
              <a:t>продаж в динамике</a:t>
            </a:r>
            <a:endParaRPr lang="ru-RU" sz="4800" b="1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/>
          <p:cNvGrpSpPr/>
          <p:nvPr/>
        </p:nvGrpSpPr>
        <p:grpSpPr>
          <a:xfrm>
            <a:off x="5214942" y="694342"/>
            <a:ext cx="3429024" cy="3377600"/>
            <a:chOff x="5286380" y="1714488"/>
            <a:chExt cx="3429024" cy="302041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5286380" y="1714488"/>
              <a:ext cx="3429024" cy="300039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3" name="Object 2"/>
            <p:cNvGraphicFramePr>
              <a:graphicFrameLocks noChangeAspect="1"/>
            </p:cNvGraphicFramePr>
            <p:nvPr/>
          </p:nvGraphicFramePr>
          <p:xfrm>
            <a:off x="5357818" y="1785926"/>
            <a:ext cx="3143272" cy="29489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9" name="TextBox 108"/>
            <p:cNvSpPr txBox="1"/>
            <p:nvPr/>
          </p:nvSpPr>
          <p:spPr>
            <a:xfrm>
              <a:off x="5643570" y="1785926"/>
              <a:ext cx="2857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Сделки </a:t>
              </a:r>
              <a:br>
                <a:rPr lang="ru-RU" sz="1600" b="1" dirty="0" smtClean="0"/>
              </a:br>
              <a:r>
                <a:rPr lang="ru-RU" sz="1600" dirty="0" smtClean="0"/>
                <a:t>(холодные звонки: январь)</a:t>
              </a:r>
              <a:endParaRPr lang="ru-RU" sz="1600" dirty="0"/>
            </a:p>
          </p:txBody>
        </p:sp>
      </p:grpSp>
      <p:sp>
        <p:nvSpPr>
          <p:cNvPr id="124" name="Выноска со стрелкой вправо 123"/>
          <p:cNvSpPr/>
          <p:nvPr/>
        </p:nvSpPr>
        <p:spPr>
          <a:xfrm>
            <a:off x="1643042" y="1194408"/>
            <a:ext cx="3643338" cy="128586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05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 err="1" smtClean="0">
                <a:solidFill>
                  <a:schemeClr val="tx1"/>
                </a:solidFill>
              </a:rPr>
              <a:t>Акме</a:t>
            </a:r>
            <a:r>
              <a:rPr lang="ru-RU" sz="1600" b="1" dirty="0" smtClean="0">
                <a:solidFill>
                  <a:schemeClr val="tx1"/>
                </a:solidFill>
              </a:rPr>
              <a:t>» </a:t>
            </a:r>
            <a:r>
              <a:rPr lang="ru-RU" sz="1600" dirty="0" smtClean="0">
                <a:solidFill>
                  <a:schemeClr val="tx1"/>
                </a:solidFill>
              </a:rPr>
              <a:t>(греч. «</a:t>
            </a:r>
            <a:r>
              <a:rPr lang="ru-RU" sz="1600" i="1" dirty="0" smtClean="0">
                <a:solidFill>
                  <a:schemeClr val="tx1"/>
                </a:solidFill>
              </a:rPr>
              <a:t>вершина</a:t>
            </a:r>
            <a:r>
              <a:rPr lang="ru-RU" sz="1600" dirty="0" smtClean="0">
                <a:solidFill>
                  <a:schemeClr val="tx1"/>
                </a:solidFill>
              </a:rPr>
              <a:t>») – период наибольшей отдачи от залитых в воронку на первом этапе телефонных звонков.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116 L -0.09079 0.0011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116 L -0.08298 0.0004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7 L -0.05452 0.000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7 L 0.02431 0.000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24114 0.0006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69 L -0.18021 0.00069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69 L -0.12899 0.0006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0.06198 -4.81481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069 L 0.01927 0.00069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092 L -0.38767 0.0011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92 L -0.30173 0.00115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093 L -0.23837 0.0002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092 L -0.1592 0.00115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46 L -0.07066 0.0004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116 L 0.03785 -0.0011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41892 0.0009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32622 0.00093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047 L -0.2474 0.00139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14271 0.00047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0.00046 L -0.03039 -2.59259E-6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22" grpId="0" animBg="1"/>
      <p:bldP spid="97" grpId="0" animBg="1"/>
      <p:bldP spid="113" grpId="0" animBg="1"/>
      <p:bldP spid="1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80952"/>
            <a:ext cx="8001000" cy="1216025"/>
          </a:xfrm>
        </p:spPr>
        <p:txBody>
          <a:bodyPr>
            <a:normAutofit/>
          </a:bodyPr>
          <a:lstStyle/>
          <a:p>
            <a:r>
              <a:rPr lang="ru-RU" b="1" dirty="0"/>
              <a:t>Воронка </a:t>
            </a:r>
            <a:r>
              <a:rPr lang="ru-RU" b="1" dirty="0" smtClean="0"/>
              <a:t>продаж в таблице</a:t>
            </a:r>
            <a:endParaRPr lang="ru-RU" b="1" dirty="0"/>
          </a:p>
        </p:txBody>
      </p:sp>
      <p:pic>
        <p:nvPicPr>
          <p:cNvPr id="194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graphicFrame>
        <p:nvGraphicFramePr>
          <p:cNvPr id="196" name="Таблица 195"/>
          <p:cNvGraphicFramePr>
            <a:graphicFrameLocks noGrp="1"/>
          </p:cNvGraphicFramePr>
          <p:nvPr/>
        </p:nvGraphicFramePr>
        <p:xfrm>
          <a:off x="642910" y="2704533"/>
          <a:ext cx="7929612" cy="344481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7396"/>
                <a:gridCol w="1457116"/>
                <a:gridCol w="517925"/>
                <a:gridCol w="517925"/>
                <a:gridCol w="517925"/>
                <a:gridCol w="517925"/>
                <a:gridCol w="517925"/>
                <a:gridCol w="517925"/>
                <a:gridCol w="517925"/>
                <a:gridCol w="517925"/>
                <a:gridCol w="517925"/>
                <a:gridCol w="517925"/>
                <a:gridCol w="517925"/>
                <a:gridCol w="517925"/>
              </a:tblGrid>
              <a:tr h="21326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№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Этап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/>
                        <a:t>Количество контактов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Пропускная способность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>
                        <a:latin typeface="Arial Cyr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/>
                        <a:t> </a:t>
                      </a:r>
                      <a:r>
                        <a:rPr lang="ru-RU" sz="1100" b="1" u="none" strike="noStrike" dirty="0" err="1" smtClean="0"/>
                        <a:t>Продолжи-тельность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/>
                        <a:t> </a:t>
                      </a:r>
                      <a:r>
                        <a:rPr lang="ru-RU" sz="1100" b="1" u="none" strike="noStrike" dirty="0" smtClean="0"/>
                        <a:t>Просрочены </a:t>
                      </a:r>
                      <a:r>
                        <a:rPr lang="ru-RU" sz="1100" b="1" u="none" strike="noStrike" dirty="0"/>
                        <a:t> 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>
                        <a:latin typeface="Arial Cyr"/>
                      </a:endParaRPr>
                    </a:p>
                  </a:txBody>
                  <a:tcPr/>
                </a:tc>
              </a:tr>
              <a:tr h="869251"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/>
                        <a:t>Было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/>
                        <a:t>Пришло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/>
                        <a:t>Ушло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Осталось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latin typeface="+mn-lt"/>
                        </a:rPr>
                        <a:t>Ушло </a:t>
                      </a:r>
                      <a:r>
                        <a:rPr lang="ru-RU" sz="1100" b="1" i="0" u="none" strike="noStrike" dirty="0" err="1" smtClean="0">
                          <a:latin typeface="+mn-lt"/>
                        </a:rPr>
                        <a:t>успешн</a:t>
                      </a:r>
                      <a:r>
                        <a:rPr lang="ru-RU" sz="1100" b="1" i="0" u="none" strike="noStrike" dirty="0" smtClean="0">
                          <a:latin typeface="+mn-lt"/>
                        </a:rPr>
                        <a:t>.</a:t>
                      </a:r>
                      <a:endParaRPr lang="ru-RU" sz="1100" b="1" i="0" u="none" strike="noStrike" dirty="0"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latin typeface="+mn-lt"/>
                        </a:rPr>
                        <a:t>Ушло </a:t>
                      </a:r>
                      <a:r>
                        <a:rPr lang="ru-RU" sz="1100" b="1" i="0" u="none" strike="noStrike" dirty="0" err="1" smtClean="0">
                          <a:latin typeface="+mn-lt"/>
                        </a:rPr>
                        <a:t>безуспешн</a:t>
                      </a:r>
                      <a:r>
                        <a:rPr lang="ru-RU" sz="1100" b="1" i="0" u="none" strike="noStrike" dirty="0" smtClean="0">
                          <a:latin typeface="+mn-lt"/>
                        </a:rPr>
                        <a:t>.</a:t>
                      </a:r>
                      <a:endParaRPr lang="ru-RU" sz="1100" b="1" i="0" u="none" strike="noStrike" dirty="0"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План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Факт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П лан (дни)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по </a:t>
                      </a:r>
                      <a:r>
                        <a:rPr lang="ru-RU" sz="1100" b="1" u="none" strike="noStrike" dirty="0" err="1"/>
                        <a:t>выбыв-шим</a:t>
                      </a:r>
                      <a:r>
                        <a:rPr lang="ru-RU" sz="1100" b="1" u="none" strike="noStrike" dirty="0"/>
                        <a:t> (дни)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среди </a:t>
                      </a:r>
                      <a:br>
                        <a:rPr lang="ru-RU" sz="1100" b="1" u="none" strike="noStrike" dirty="0" smtClean="0"/>
                      </a:br>
                      <a:r>
                        <a:rPr lang="ru-RU" sz="1100" b="1" u="none" strike="noStrike" dirty="0" smtClean="0"/>
                        <a:t>Ушло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среди </a:t>
                      </a:r>
                      <a:br>
                        <a:rPr lang="ru-RU" sz="1100" b="1" u="none" strike="noStrike" dirty="0" smtClean="0"/>
                      </a:br>
                      <a:r>
                        <a:rPr lang="ru-RU" sz="1100" b="1" u="none" strike="noStrike" dirty="0" smtClean="0"/>
                        <a:t>Осталось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</a:tr>
              <a:tr h="2132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1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/>
                        <a:t>Холодный </a:t>
                      </a:r>
                      <a:r>
                        <a:rPr lang="ru-RU" sz="1100" u="none" strike="noStrike" dirty="0"/>
                        <a:t>контакт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100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30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+mn-lt"/>
                        </a:rPr>
                        <a:t>60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+mn-lt"/>
                        </a:rPr>
                        <a:t>10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90%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86%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1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1,5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20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15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</a:tr>
              <a:tr h="2132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Выход на ЛПР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60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62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7E00"/>
                          </a:solidFill>
                          <a:latin typeface="+mn-lt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7E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7E00"/>
                          </a:solidFill>
                          <a:latin typeface="+mn-lt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7E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70%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81%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2,4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32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solidFill>
                            <a:srgbClr val="C00000"/>
                          </a:solidFill>
                        </a:rPr>
                        <a:t>Встреча / Презентация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50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40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40%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25%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32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Коммерческое предложение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+mn-lt"/>
                        </a:rPr>
                        <a:t>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+mn-lt"/>
                        </a:rPr>
                        <a:t>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70%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70%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5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4,5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</a:tr>
              <a:tr h="2132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5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/>
                        <a:t>Договор / Заказ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7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5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2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+mn-lt"/>
                        </a:rPr>
                        <a:t>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80%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80%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8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8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</a:tr>
              <a:tr h="2132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Оплата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95%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75%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5813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smtClean="0"/>
                        <a:t>Итого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 </a:t>
                      </a:r>
                      <a:endParaRPr lang="ru-RU" sz="1100" b="1" i="0" u="none" strike="noStrike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 </a:t>
                      </a:r>
                      <a:endParaRPr lang="ru-RU" sz="1100" b="1" i="0" u="none" strike="noStrike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 </a:t>
                      </a:r>
                      <a:endParaRPr lang="ru-RU" sz="1100" b="1" i="0" u="none" strike="noStrike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/>
                        <a:t>26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7" name="TextBox 196"/>
          <p:cNvSpPr txBox="1"/>
          <p:nvPr/>
        </p:nvSpPr>
        <p:spPr>
          <a:xfrm>
            <a:off x="642910" y="1687818"/>
            <a:ext cx="40719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 smtClean="0"/>
              <a:t>Проект: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Оборудование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>Подразделение: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Региональный отдел продаж</a:t>
            </a:r>
            <a:b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100" dirty="0" smtClean="0"/>
              <a:t>Сотрудник: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Все сотрудники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100" dirty="0" smtClean="0"/>
              <a:t>Группа организации: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Все группы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100" dirty="0" smtClean="0"/>
              <a:t>Период: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01.09.2007 –  31.12.2007</a:t>
            </a: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7" y="6515349"/>
            <a:ext cx="2500299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Таблица 195"/>
          <p:cNvGraphicFramePr>
            <a:graphicFrameLocks noGrp="1"/>
          </p:cNvGraphicFramePr>
          <p:nvPr/>
        </p:nvGraphicFramePr>
        <p:xfrm>
          <a:off x="428596" y="2681399"/>
          <a:ext cx="8358235" cy="360512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9829"/>
                <a:gridCol w="1129236"/>
                <a:gridCol w="476108"/>
                <a:gridCol w="476108"/>
                <a:gridCol w="476108"/>
                <a:gridCol w="476108"/>
                <a:gridCol w="476108"/>
                <a:gridCol w="476108"/>
                <a:gridCol w="476108"/>
                <a:gridCol w="476108"/>
                <a:gridCol w="476108"/>
                <a:gridCol w="476108"/>
                <a:gridCol w="476108"/>
                <a:gridCol w="476108"/>
                <a:gridCol w="785819"/>
                <a:gridCol w="500055"/>
              </a:tblGrid>
              <a:tr h="42312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№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Этап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/>
                        <a:t>Количество контактов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Пропускная способность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>
                        <a:latin typeface="Arial Cyr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/>
                        <a:t> </a:t>
                      </a:r>
                      <a:r>
                        <a:rPr lang="ru-RU" sz="1100" b="1" u="none" strike="noStrike" dirty="0" err="1" smtClean="0"/>
                        <a:t>Продолжи-тельность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/>
                        <a:t> </a:t>
                      </a:r>
                      <a:r>
                        <a:rPr lang="ru-RU" sz="1100" b="1" u="none" strike="noStrike" dirty="0" err="1" smtClean="0"/>
                        <a:t>Просро-чены</a:t>
                      </a:r>
                      <a:r>
                        <a:rPr lang="ru-RU" sz="1100" b="1" u="none" strike="noStrike" dirty="0" smtClean="0"/>
                        <a:t> 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>
                        <a:latin typeface="Arial Cyr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Сумма</a:t>
                      </a:r>
                      <a:endParaRPr lang="ru-RU" sz="1100" b="1" i="0" u="none" strike="noStrike" dirty="0" smtClean="0">
                        <a:latin typeface="Arial Cy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 smtClean="0">
                        <a:latin typeface="Arial Cyr"/>
                      </a:endParaRPr>
                    </a:p>
                  </a:txBody>
                  <a:tcPr anchor="ctr"/>
                </a:tc>
              </a:tr>
              <a:tr h="861921"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/>
                        <a:t>Было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/>
                        <a:t>Пришло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/>
                        <a:t>Ушло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Осталось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latin typeface="+mn-lt"/>
                        </a:rPr>
                        <a:t>Ушло </a:t>
                      </a:r>
                      <a:r>
                        <a:rPr lang="ru-RU" sz="1100" b="1" i="0" u="none" strike="noStrike" dirty="0" err="1" smtClean="0">
                          <a:latin typeface="+mn-lt"/>
                        </a:rPr>
                        <a:t>успешн</a:t>
                      </a:r>
                      <a:r>
                        <a:rPr lang="ru-RU" sz="1100" b="1" i="0" u="none" strike="noStrike" dirty="0" smtClean="0">
                          <a:latin typeface="+mn-lt"/>
                        </a:rPr>
                        <a:t>.</a:t>
                      </a:r>
                      <a:endParaRPr lang="ru-RU" sz="1100" b="1" i="0" u="none" strike="noStrike" dirty="0"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latin typeface="+mn-lt"/>
                        </a:rPr>
                        <a:t>Ушло </a:t>
                      </a:r>
                      <a:r>
                        <a:rPr lang="ru-RU" sz="1100" b="1" i="0" u="none" strike="noStrike" dirty="0" err="1" smtClean="0">
                          <a:latin typeface="+mn-lt"/>
                        </a:rPr>
                        <a:t>безуспешн</a:t>
                      </a:r>
                      <a:r>
                        <a:rPr lang="ru-RU" sz="1100" b="1" i="0" u="none" strike="noStrike" dirty="0" smtClean="0">
                          <a:latin typeface="+mn-lt"/>
                        </a:rPr>
                        <a:t>.</a:t>
                      </a:r>
                      <a:endParaRPr lang="ru-RU" sz="1100" b="1" i="0" u="none" strike="noStrike" dirty="0"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План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Факт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П лан (дни)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по </a:t>
                      </a:r>
                      <a:r>
                        <a:rPr lang="ru-RU" sz="1100" b="1" u="none" strike="noStrike" dirty="0" err="1"/>
                        <a:t>выбыв-шим</a:t>
                      </a:r>
                      <a:r>
                        <a:rPr lang="ru-RU" sz="1100" b="1" u="none" strike="noStrike" dirty="0"/>
                        <a:t> (дни)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среди </a:t>
                      </a:r>
                      <a:br>
                        <a:rPr lang="ru-RU" sz="1100" b="1" u="none" strike="noStrike" dirty="0" smtClean="0"/>
                      </a:br>
                      <a:r>
                        <a:rPr lang="ru-RU" sz="1100" b="1" u="none" strike="noStrike" dirty="0" smtClean="0"/>
                        <a:t>Ушло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/>
                        <a:t>среди </a:t>
                      </a:r>
                      <a:br>
                        <a:rPr lang="ru-RU" sz="1100" b="1" u="none" strike="noStrike" dirty="0" smtClean="0"/>
                      </a:br>
                      <a:r>
                        <a:rPr lang="ru-RU" sz="1100" b="1" u="none" strike="noStrike" dirty="0" smtClean="0"/>
                        <a:t>Осталось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latin typeface="+mn-lt"/>
                        </a:rPr>
                        <a:t>План</a:t>
                      </a:r>
                      <a:endParaRPr lang="ru-RU" sz="1100" b="1" i="0" u="none" strike="noStrike" dirty="0"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err="1" smtClean="0">
                          <a:latin typeface="+mn-lt"/>
                        </a:rPr>
                        <a:t>Вероятн</a:t>
                      </a:r>
                      <a:r>
                        <a:rPr lang="ru-RU" sz="1100" b="1" i="0" u="none" strike="noStrike" dirty="0" smtClean="0">
                          <a:latin typeface="+mn-lt"/>
                        </a:rPr>
                        <a:t>.</a:t>
                      </a:r>
                      <a:endParaRPr lang="ru-RU" sz="1100" b="1" i="0" u="none" strike="noStrike" dirty="0">
                        <a:latin typeface="+mn-lt"/>
                      </a:endParaRPr>
                    </a:p>
                  </a:txBody>
                  <a:tcPr vert="vert270" anchor="ctr"/>
                </a:tc>
              </a:tr>
              <a:tr h="4231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1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/>
                        <a:t>Холодный </a:t>
                      </a:r>
                      <a:r>
                        <a:rPr lang="ru-RU" sz="1100" u="none" strike="noStrike" dirty="0"/>
                        <a:t>контакт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100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30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+mn-lt"/>
                        </a:rPr>
                        <a:t>60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+mn-lt"/>
                        </a:rPr>
                        <a:t>10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90%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86%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1,5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20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15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</a:tr>
              <a:tr h="2568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Выход на ЛПР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60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62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7E00"/>
                          </a:solidFill>
                          <a:latin typeface="+mn-lt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rgbClr val="007E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7E00"/>
                          </a:solidFill>
                          <a:latin typeface="+mn-lt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7E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70%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81%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2,4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007E00"/>
                          </a:solidFill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7E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31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solidFill>
                            <a:srgbClr val="C00000"/>
                          </a:solidFill>
                        </a:rPr>
                        <a:t>Встреча / Презентация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50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40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40%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25%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31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/>
                        <a:t>Коммерческое предложение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10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+mn-lt"/>
                        </a:rPr>
                        <a:t>7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+mn-lt"/>
                        </a:rPr>
                        <a:t>3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70%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70%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5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4,5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 smtClean="0">
                          <a:latin typeface="Calibri" pitchFamily="34" charset="0"/>
                        </a:rPr>
                        <a:t>492 3</a:t>
                      </a:r>
                      <a:r>
                        <a:rPr lang="ru-RU" sz="1100" b="0" i="0" u="none" strike="noStrike" dirty="0" smtClean="0">
                          <a:latin typeface="+mn-lt"/>
                        </a:rPr>
                        <a:t>00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+mn-lt"/>
                        </a:rPr>
                        <a:t>42%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</a:tr>
              <a:tr h="2568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5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/>
                        <a:t>Договор / Заказ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7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5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2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+mn-lt"/>
                        </a:rPr>
                        <a:t>4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+mn-lt"/>
                        </a:rPr>
                        <a:t>1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80%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80%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8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8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 smtClean="0">
                          <a:latin typeface="Calibri" pitchFamily="34" charset="0"/>
                        </a:rPr>
                        <a:t>344</a:t>
                      </a:r>
                      <a:r>
                        <a:rPr lang="ru-RU" sz="1100" b="0" i="0" u="none" strike="noStrike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100" b="0" i="0" u="none" strike="noStrike" baseline="0" dirty="0" smtClean="0">
                          <a:latin typeface="Calibri" pitchFamily="34" charset="0"/>
                        </a:rPr>
                        <a:t>61</a:t>
                      </a:r>
                      <a:r>
                        <a:rPr lang="ru-RU" sz="1100" b="0" i="0" u="none" strike="noStrike" baseline="0" dirty="0" smtClean="0"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latin typeface="+mn-lt"/>
                        </a:rPr>
                        <a:t>60%</a:t>
                      </a:r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 anchor="ctr"/>
                </a:tc>
              </a:tr>
              <a:tr h="2568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Оплата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95%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75%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C00000"/>
                        </a:solidFill>
                        <a:latin typeface="Arial Cyr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275</a:t>
                      </a:r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688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smtClean="0">
                          <a:solidFill>
                            <a:srgbClr val="C00000"/>
                          </a:solidFill>
                          <a:latin typeface="+mn-lt"/>
                        </a:rPr>
                        <a:t>75</a:t>
                      </a:r>
                      <a:r>
                        <a:rPr lang="ru-RU" sz="11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6895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smtClean="0"/>
                        <a:t>Итого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 </a:t>
                      </a:r>
                      <a:endParaRPr lang="ru-RU" sz="1100" b="1" i="0" u="none" strike="noStrike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/>
                        <a:t> </a:t>
                      </a:r>
                      <a:endParaRPr lang="ru-RU" sz="1100" b="1" i="0" u="none" strike="noStrike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/>
                        <a:t>26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7" y="6515349"/>
            <a:ext cx="2500299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sp>
        <p:nvSpPr>
          <p:cNvPr id="8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80952"/>
            <a:ext cx="8001000" cy="1216025"/>
          </a:xfrm>
        </p:spPr>
        <p:txBody>
          <a:bodyPr>
            <a:normAutofit/>
          </a:bodyPr>
          <a:lstStyle/>
          <a:p>
            <a:r>
              <a:rPr lang="ru-RU" b="1" dirty="0"/>
              <a:t>Воронка </a:t>
            </a:r>
            <a:r>
              <a:rPr lang="ru-RU" b="1" dirty="0" smtClean="0"/>
              <a:t>продаж в таблице</a:t>
            </a:r>
            <a:endParaRPr lang="ru-RU" b="1" dirty="0"/>
          </a:p>
        </p:txBody>
      </p:sp>
      <p:pic>
        <p:nvPicPr>
          <p:cNvPr id="194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97" name="TextBox 196"/>
          <p:cNvSpPr txBox="1"/>
          <p:nvPr/>
        </p:nvSpPr>
        <p:spPr>
          <a:xfrm>
            <a:off x="642910" y="1633025"/>
            <a:ext cx="40719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 smtClean="0"/>
              <a:t>Проект: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Оборудование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>Подразделение: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Региональный отдел продаж</a:t>
            </a:r>
            <a:b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100" dirty="0" smtClean="0"/>
              <a:t>Сотрудник: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Все сотрудники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100" dirty="0" smtClean="0"/>
              <a:t>Группа организации: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Все группы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</a:rPr>
              <a:t>&gt;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100" dirty="0" smtClean="0"/>
              <a:t>Период: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01.09.2007 –  31.12.2007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8E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86116" y="928671"/>
          <a:ext cx="5500726" cy="257176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14512"/>
                <a:gridCol w="1143008"/>
                <a:gridCol w="1214446"/>
                <a:gridCol w="1428760"/>
              </a:tblGrid>
              <a:tr h="367395">
                <a:tc gridSpan="4"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Этап:</a:t>
                      </a:r>
                      <a:r>
                        <a:rPr lang="ru-RU" sz="1400" baseline="0" dirty="0" smtClean="0"/>
                        <a:t> Договор / Заказ; Ушло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Организация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Сумма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Оконч</a:t>
                      </a:r>
                      <a:r>
                        <a:rPr lang="ru-RU" sz="1400" b="1" dirty="0" smtClean="0"/>
                        <a:t>. план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Ответственный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ООО «Агат»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68 000,00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Довженко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ОАО «Изумруд»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220</a:t>
                      </a:r>
                      <a:r>
                        <a:rPr lang="ru-RU" sz="1400" baseline="0" dirty="0" smtClean="0"/>
                        <a:t> 000,00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Решетова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ООО «Малахит»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14 400,00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Карамзин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ЗАО «Рубин»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39</a:t>
                      </a:r>
                      <a:r>
                        <a:rPr lang="ru-RU" sz="1400" baseline="0" dirty="0" smtClean="0"/>
                        <a:t> 700,00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Решетова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ООО «Яхонт»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150</a:t>
                      </a:r>
                      <a:r>
                        <a:rPr lang="ru-RU" sz="1400" baseline="0" dirty="0" smtClean="0"/>
                        <a:t> 200,00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Маслова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Группа 16"/>
          <p:cNvGrpSpPr/>
          <p:nvPr/>
        </p:nvGrpSpPr>
        <p:grpSpPr>
          <a:xfrm>
            <a:off x="8451242" y="991218"/>
            <a:ext cx="252000" cy="252000"/>
            <a:chOff x="8451242" y="991218"/>
            <a:chExt cx="252000" cy="252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451242" y="991218"/>
              <a:ext cx="252000" cy="2520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Крест 13"/>
            <p:cNvSpPr/>
            <p:nvPr/>
          </p:nvSpPr>
          <p:spPr>
            <a:xfrm rot="2700493">
              <a:off x="8474517" y="1017852"/>
              <a:ext cx="201600" cy="201600"/>
            </a:xfrm>
            <a:prstGeom prst="plus">
              <a:avLst>
                <a:gd name="adj" fmla="val 33889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4429124" y="4929198"/>
            <a:ext cx="500066" cy="428628"/>
          </a:xfrm>
          <a:prstGeom prst="rect">
            <a:avLst/>
          </a:prstGeom>
          <a:solidFill>
            <a:srgbClr val="EAF0F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4929198"/>
            <a:ext cx="500066" cy="428628"/>
          </a:xfrm>
          <a:prstGeom prst="rect">
            <a:avLst/>
          </a:prstGeom>
          <a:solidFill>
            <a:srgbClr val="EAF0F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286116" y="928670"/>
          <a:ext cx="5500726" cy="330655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14512"/>
                <a:gridCol w="1143008"/>
                <a:gridCol w="1214446"/>
                <a:gridCol w="1428760"/>
              </a:tblGrid>
              <a:tr h="367395">
                <a:tc gridSpan="4"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Этап:</a:t>
                      </a:r>
                      <a:r>
                        <a:rPr lang="ru-RU" sz="1400" baseline="0" dirty="0" smtClean="0"/>
                        <a:t> Встреча / Презентация; Просрочены </a:t>
                      </a:r>
                      <a:r>
                        <a:rPr lang="ru-RU" sz="1400" baseline="0" smtClean="0"/>
                        <a:t>среди Осталось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Организация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Сумма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/>
                        <a:t>Оконч</a:t>
                      </a:r>
                      <a:r>
                        <a:rPr lang="ru-RU" sz="1400" b="1" dirty="0" smtClean="0"/>
                        <a:t>. план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Ответственный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ООО «Аквамарин»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через 2 </a:t>
                      </a:r>
                      <a:r>
                        <a:rPr lang="ru-RU" sz="1400" baseline="0" dirty="0" err="1" smtClean="0"/>
                        <a:t>дн</a:t>
                      </a:r>
                      <a:r>
                        <a:rPr lang="ru-RU" sz="1400" baseline="0" dirty="0" smtClean="0"/>
                        <a:t>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Решетова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ОАО «Алмаз»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через 12 </a:t>
                      </a:r>
                      <a:r>
                        <a:rPr lang="ru-RU" sz="1400" dirty="0" err="1" smtClean="0"/>
                        <a:t>дн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Маслова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ООО «Аметист»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через 16 </a:t>
                      </a:r>
                      <a:r>
                        <a:rPr lang="ru-RU" sz="1400" dirty="0" err="1" smtClean="0"/>
                        <a:t>дн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Арбенина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ЗАО «Берилл»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через 7 </a:t>
                      </a:r>
                      <a:r>
                        <a:rPr lang="ru-RU" sz="1400" dirty="0" err="1" smtClean="0"/>
                        <a:t>дн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Решетова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ЗАО «Лазурит»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через 22 </a:t>
                      </a:r>
                      <a:r>
                        <a:rPr lang="ru-RU" sz="1400" dirty="0" err="1" smtClean="0"/>
                        <a:t>дн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Карамзин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ООО «Сапфир»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через 24 </a:t>
                      </a:r>
                      <a:r>
                        <a:rPr lang="ru-RU" sz="1400" dirty="0" err="1" smtClean="0"/>
                        <a:t>дн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Седов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ООО «Янтарь»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через 12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дн</a:t>
                      </a:r>
                      <a:r>
                        <a:rPr lang="ru-RU" sz="1400" baseline="0" dirty="0" smtClean="0"/>
                        <a:t>.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Маслова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Группа 30"/>
          <p:cNvGrpSpPr/>
          <p:nvPr/>
        </p:nvGrpSpPr>
        <p:grpSpPr>
          <a:xfrm>
            <a:off x="8429652" y="1000108"/>
            <a:ext cx="252000" cy="252000"/>
            <a:chOff x="8451242" y="991218"/>
            <a:chExt cx="252000" cy="252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8451242" y="991218"/>
              <a:ext cx="252000" cy="252000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Крест 32"/>
            <p:cNvSpPr/>
            <p:nvPr/>
          </p:nvSpPr>
          <p:spPr>
            <a:xfrm rot="2700493">
              <a:off x="8474517" y="1017852"/>
              <a:ext cx="201600" cy="201600"/>
            </a:xfrm>
            <a:prstGeom prst="plus">
              <a:avLst>
                <a:gd name="adj" fmla="val 33889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7000892" y="4657514"/>
            <a:ext cx="500066" cy="428628"/>
          </a:xfrm>
          <a:prstGeom prst="rect">
            <a:avLst/>
          </a:prstGeom>
          <a:solidFill>
            <a:srgbClr val="EAF0F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43846" y="5500702"/>
            <a:ext cx="500066" cy="285752"/>
          </a:xfrm>
          <a:prstGeom prst="rect">
            <a:avLst/>
          </a:prstGeom>
          <a:solidFill>
            <a:srgbClr val="EAF0F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Прямая соединительная линия 96"/>
          <p:cNvCxnSpPr/>
          <p:nvPr/>
        </p:nvCxnSpPr>
        <p:spPr>
          <a:xfrm>
            <a:off x="957313" y="5841556"/>
            <a:ext cx="1428760" cy="158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957313" y="4130934"/>
            <a:ext cx="1428760" cy="158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80952"/>
            <a:ext cx="8001000" cy="1216025"/>
          </a:xfrm>
        </p:spPr>
        <p:txBody>
          <a:bodyPr>
            <a:normAutofit/>
          </a:bodyPr>
          <a:lstStyle/>
          <a:p>
            <a:r>
              <a:rPr lang="ru-RU" b="1" dirty="0" smtClean="0"/>
              <a:t>Эффект от внедрения методики</a:t>
            </a:r>
            <a:endParaRPr lang="ru-RU" b="1" dirty="0"/>
          </a:p>
        </p:txBody>
      </p:sp>
      <p:pic>
        <p:nvPicPr>
          <p:cNvPr id="194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6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7" y="6515349"/>
            <a:ext cx="2500299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222786" y="2857496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Pragmatica" pitchFamily="2" charset="0"/>
              </a:rPr>
              <a:t>+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Pragmatica" pitchFamily="2" charset="0"/>
              </a:rPr>
              <a:t>20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Pragmatica" pitchFamily="2" charset="0"/>
              </a:rPr>
              <a:t>%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222786" y="3357562"/>
            <a:ext cx="2792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рост пропускной способности</a:t>
            </a:r>
            <a:endParaRPr lang="ru-RU" sz="16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14784" y="1928802"/>
            <a:ext cx="2478814" cy="294953"/>
          </a:xfrm>
          <a:prstGeom prst="roundRect">
            <a:avLst/>
          </a:prstGeom>
          <a:gradFill flip="none" rotWithShape="1">
            <a:gsLst>
              <a:gs pos="100000">
                <a:srgbClr val="355D7E"/>
              </a:gs>
              <a:gs pos="100000">
                <a:srgbClr val="D49E6C"/>
              </a:gs>
            </a:gsLst>
            <a:lin ang="54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33"/>
          <p:cNvSpPr/>
          <p:nvPr/>
        </p:nvSpPr>
        <p:spPr>
          <a:xfrm>
            <a:off x="1532895" y="2281738"/>
            <a:ext cx="1440000" cy="294953"/>
          </a:xfrm>
          <a:prstGeom prst="roundRect">
            <a:avLst/>
          </a:prstGeom>
          <a:gradFill>
            <a:gsLst>
              <a:gs pos="33000">
                <a:srgbClr val="355D7E"/>
              </a:gs>
              <a:gs pos="100000">
                <a:srgbClr val="D49E6C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Скругленный прямоугольник 36"/>
          <p:cNvSpPr/>
          <p:nvPr/>
        </p:nvSpPr>
        <p:spPr>
          <a:xfrm>
            <a:off x="1713747" y="2639175"/>
            <a:ext cx="1080000" cy="294953"/>
          </a:xfrm>
          <a:prstGeom prst="roundRect">
            <a:avLst/>
          </a:prstGeom>
          <a:gradFill>
            <a:gsLst>
              <a:gs pos="100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39"/>
          <p:cNvSpPr/>
          <p:nvPr/>
        </p:nvSpPr>
        <p:spPr>
          <a:xfrm>
            <a:off x="1986804" y="2992472"/>
            <a:ext cx="540000" cy="29495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Скругленный прямоугольник 42"/>
          <p:cNvSpPr/>
          <p:nvPr/>
        </p:nvSpPr>
        <p:spPr>
          <a:xfrm>
            <a:off x="2133628" y="3346856"/>
            <a:ext cx="237600" cy="294953"/>
          </a:xfrm>
          <a:prstGeom prst="roundRect">
            <a:avLst/>
          </a:prstGeom>
          <a:gradFill>
            <a:gsLst>
              <a:gs pos="33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Стрелка влево 54"/>
          <p:cNvSpPr/>
          <p:nvPr/>
        </p:nvSpPr>
        <p:spPr>
          <a:xfrm>
            <a:off x="1182182" y="2316237"/>
            <a:ext cx="216000" cy="2160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лево 58"/>
          <p:cNvSpPr/>
          <p:nvPr/>
        </p:nvSpPr>
        <p:spPr>
          <a:xfrm>
            <a:off x="1325058" y="2665391"/>
            <a:ext cx="216000" cy="2160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лево 59"/>
          <p:cNvSpPr/>
          <p:nvPr/>
        </p:nvSpPr>
        <p:spPr>
          <a:xfrm>
            <a:off x="1610810" y="3017917"/>
            <a:ext cx="216000" cy="2160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лево 60"/>
          <p:cNvSpPr/>
          <p:nvPr/>
        </p:nvSpPr>
        <p:spPr>
          <a:xfrm>
            <a:off x="1753686" y="3375009"/>
            <a:ext cx="216000" cy="2160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лево 61"/>
          <p:cNvSpPr/>
          <p:nvPr/>
        </p:nvSpPr>
        <p:spPr>
          <a:xfrm flipH="1">
            <a:off x="3109322" y="2314967"/>
            <a:ext cx="216000" cy="2160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лево 62"/>
          <p:cNvSpPr/>
          <p:nvPr/>
        </p:nvSpPr>
        <p:spPr>
          <a:xfrm flipH="1">
            <a:off x="2953746" y="2660727"/>
            <a:ext cx="216000" cy="2160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лево 63"/>
          <p:cNvSpPr/>
          <p:nvPr/>
        </p:nvSpPr>
        <p:spPr>
          <a:xfrm flipH="1">
            <a:off x="2680694" y="3017917"/>
            <a:ext cx="216000" cy="2160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лево 64"/>
          <p:cNvSpPr/>
          <p:nvPr/>
        </p:nvSpPr>
        <p:spPr>
          <a:xfrm flipH="1">
            <a:off x="2525118" y="3375107"/>
            <a:ext cx="216000" cy="2160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193143" y="4144885"/>
            <a:ext cx="2478814" cy="294953"/>
          </a:xfrm>
          <a:prstGeom prst="roundRect">
            <a:avLst/>
          </a:prstGeom>
          <a:gradFill flip="none" rotWithShape="1">
            <a:gsLst>
              <a:gs pos="100000">
                <a:srgbClr val="355D7E"/>
              </a:gs>
              <a:gs pos="100000">
                <a:srgbClr val="D49E6C"/>
              </a:gs>
            </a:gsLst>
            <a:lin ang="54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1" name="Скругленный прямоугольник 80"/>
          <p:cNvSpPr/>
          <p:nvPr/>
        </p:nvSpPr>
        <p:spPr>
          <a:xfrm>
            <a:off x="1711254" y="4497821"/>
            <a:ext cx="1440000" cy="294953"/>
          </a:xfrm>
          <a:prstGeom prst="roundRect">
            <a:avLst/>
          </a:prstGeom>
          <a:gradFill>
            <a:gsLst>
              <a:gs pos="33000">
                <a:srgbClr val="355D7E"/>
              </a:gs>
              <a:gs pos="100000">
                <a:srgbClr val="D49E6C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Скругленный прямоугольник 81"/>
          <p:cNvSpPr/>
          <p:nvPr/>
        </p:nvSpPr>
        <p:spPr>
          <a:xfrm>
            <a:off x="1892106" y="4855258"/>
            <a:ext cx="1080000" cy="294953"/>
          </a:xfrm>
          <a:prstGeom prst="roundRect">
            <a:avLst/>
          </a:prstGeom>
          <a:gradFill>
            <a:gsLst>
              <a:gs pos="100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Скругленный прямоугольник 82"/>
          <p:cNvSpPr/>
          <p:nvPr/>
        </p:nvSpPr>
        <p:spPr>
          <a:xfrm>
            <a:off x="2165163" y="5208555"/>
            <a:ext cx="540000" cy="294953"/>
          </a:xfrm>
          <a:prstGeom prst="roundRect">
            <a:avLst/>
          </a:prstGeom>
          <a:gradFill>
            <a:gsLst>
              <a:gs pos="33000">
                <a:srgbClr val="D49E6C"/>
              </a:gs>
              <a:gs pos="100000">
                <a:srgbClr val="A65528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5" name="Скругленный прямоугольник 84"/>
          <p:cNvSpPr/>
          <p:nvPr/>
        </p:nvSpPr>
        <p:spPr>
          <a:xfrm>
            <a:off x="2311987" y="5562939"/>
            <a:ext cx="237600" cy="294953"/>
          </a:xfrm>
          <a:prstGeom prst="roundRect">
            <a:avLst/>
          </a:prstGeom>
          <a:gradFill>
            <a:gsLst>
              <a:gs pos="33000">
                <a:srgbClr val="A65528"/>
              </a:gs>
              <a:gs pos="100000">
                <a:srgbClr val="663012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9" name="Стрелка влево 88"/>
          <p:cNvSpPr/>
          <p:nvPr/>
        </p:nvSpPr>
        <p:spPr>
          <a:xfrm rot="16200000" flipV="1">
            <a:off x="1264581" y="4538670"/>
            <a:ext cx="216000" cy="2160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трелка влево 92"/>
          <p:cNvSpPr/>
          <p:nvPr/>
        </p:nvSpPr>
        <p:spPr>
          <a:xfrm rot="16200000" flipH="1">
            <a:off x="1262895" y="5587380"/>
            <a:ext cx="216000" cy="2160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 стрелкой 94"/>
          <p:cNvCxnSpPr/>
          <p:nvPr/>
        </p:nvCxnSpPr>
        <p:spPr>
          <a:xfrm rot="16200000" flipH="1">
            <a:off x="235788" y="4972852"/>
            <a:ext cx="1643075" cy="9532"/>
          </a:xfrm>
          <a:prstGeom prst="straightConnector1">
            <a:avLst/>
          </a:prstGeom>
          <a:ln w="12700">
            <a:solidFill>
              <a:srgbClr val="CC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330960" y="5147634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Pragmatica" pitchFamily="2" charset="0"/>
              </a:rPr>
              <a:t>-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Pragmatica" pitchFamily="2" charset="0"/>
              </a:rPr>
              <a:t>20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Pragmatica" pitchFamily="2" charset="0"/>
              </a:rPr>
              <a:t>%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330960" y="5647700"/>
            <a:ext cx="2025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длительность сделки</a:t>
            </a:r>
            <a:endParaRPr lang="ru-RU" sz="1600" dirty="0"/>
          </a:p>
        </p:txBody>
      </p:sp>
      <p:sp>
        <p:nvSpPr>
          <p:cNvPr id="115" name="Правая фигурная скобка 114"/>
          <p:cNvSpPr/>
          <p:nvPr/>
        </p:nvSpPr>
        <p:spPr>
          <a:xfrm>
            <a:off x="5929322" y="1829468"/>
            <a:ext cx="500066" cy="4286280"/>
          </a:xfrm>
          <a:prstGeom prst="rightBrace">
            <a:avLst>
              <a:gd name="adj1" fmla="val 109570"/>
              <a:gd name="adj2" fmla="val 50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/>
          <p:cNvSpPr txBox="1"/>
          <p:nvPr/>
        </p:nvSpPr>
        <p:spPr>
          <a:xfrm>
            <a:off x="6644663" y="3219078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Pragmatica" pitchFamily="2" charset="0"/>
              </a:rPr>
              <a:t>4</a:t>
            </a:r>
            <a:r>
              <a:rPr lang="en-US" sz="5400" b="1" dirty="0" smtClean="0">
                <a:solidFill>
                  <a:srgbClr val="00B050"/>
                </a:solidFill>
                <a:latin typeface="Pragmatica" pitchFamily="2" charset="0"/>
              </a:rPr>
              <a:t>4</a:t>
            </a:r>
            <a:r>
              <a:rPr lang="en-US" sz="4400" b="1" dirty="0" smtClean="0">
                <a:solidFill>
                  <a:srgbClr val="00B050"/>
                </a:solidFill>
                <a:latin typeface="Pragmatica" pitchFamily="2" charset="0"/>
              </a:rPr>
              <a:t>%</a:t>
            </a:r>
            <a:endParaRPr lang="ru-RU" sz="28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644594" y="4033684"/>
            <a:ext cx="1943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рост эффективности</a:t>
            </a:r>
          </a:p>
          <a:p>
            <a:r>
              <a:rPr lang="ru-RU" sz="1600" dirty="0" smtClean="0"/>
              <a:t>отдела продаж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animClr clrSpc="rgb">
                                      <p:cBhvr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animClr clrSpc="rgb">
                                      <p:cBhvr>
                                        <p:cTn id="3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animClr clrSpc="rgb">
                                      <p:cBhvr>
                                        <p:cTn id="3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animClr clrSpc="rgb">
                                      <p:cBhvr>
                                        <p:cTn id="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animClr clrSpc="rgb">
                                      <p:cBhvr>
                                        <p:cTn id="5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C0A4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89" grpId="0" animBg="1"/>
      <p:bldP spid="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46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180952"/>
            <a:ext cx="8001000" cy="121602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Отчеты по результатам этапов</a:t>
            </a:r>
            <a:endParaRPr lang="ru-RU" sz="4800" b="1" dirty="0"/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844524" y="2016457"/>
          <a:ext cx="3500462" cy="191261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11201"/>
                <a:gridCol w="989261"/>
              </a:tblGrid>
              <a:tr h="38775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Результат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Задач</a:t>
                      </a:r>
                      <a:r>
                        <a:rPr lang="ru-RU" sz="900" b="1" baseline="0" dirty="0" smtClean="0"/>
                        <a:t> с результатом</a:t>
                      </a:r>
                      <a:endParaRPr lang="ru-RU" sz="900" b="1" dirty="0"/>
                    </a:p>
                  </a:txBody>
                  <a:tcPr anchor="ctr"/>
                </a:tc>
              </a:tr>
              <a:tr h="2423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Коммерческое предложение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438</a:t>
                      </a:r>
                      <a:endParaRPr lang="ru-RU" sz="900" dirty="0"/>
                    </a:p>
                  </a:txBody>
                  <a:tcPr anchor="ctr"/>
                </a:tc>
              </a:tr>
              <a:tr h="2423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Все есть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177</a:t>
                      </a:r>
                      <a:endParaRPr lang="ru-RU" sz="900" dirty="0"/>
                    </a:p>
                  </a:txBody>
                  <a:tcPr anchor="ctr"/>
                </a:tc>
              </a:tr>
              <a:tr h="2423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Не интересно / Ничего не надо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354</a:t>
                      </a:r>
                      <a:endParaRPr lang="ru-RU" sz="900" dirty="0"/>
                    </a:p>
                  </a:txBody>
                  <a:tcPr anchor="ctr"/>
                </a:tc>
              </a:tr>
              <a:tr h="277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Работают с другими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101</a:t>
                      </a:r>
                      <a:endParaRPr lang="ru-RU" sz="900" dirty="0"/>
                    </a:p>
                  </a:txBody>
                  <a:tcPr anchor="ctr"/>
                </a:tc>
              </a:tr>
              <a:tr h="277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Отсрочено / Контакт</a:t>
                      </a:r>
                      <a:r>
                        <a:rPr lang="ru-RU" sz="900" baseline="0" dirty="0" smtClean="0"/>
                        <a:t> позже</a:t>
                      </a:r>
                      <a:endParaRPr lang="ru-RU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34</a:t>
                      </a:r>
                      <a:endParaRPr lang="ru-RU" sz="900" dirty="0"/>
                    </a:p>
                  </a:txBody>
                  <a:tcPr anchor="ctr"/>
                </a:tc>
              </a:tr>
              <a:tr h="242344">
                <a:tc>
                  <a:txBody>
                    <a:bodyPr/>
                    <a:lstStyle/>
                    <a:p>
                      <a:r>
                        <a:rPr lang="ru-RU" sz="900" b="1" i="0" dirty="0" smtClean="0"/>
                        <a:t>Итого</a:t>
                      </a:r>
                      <a:endParaRPr lang="ru-RU" sz="9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/>
                        <a:t>1104</a:t>
                      </a:r>
                      <a:endParaRPr lang="ru-RU" sz="900" b="1" i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773086" y="1718005"/>
            <a:ext cx="3071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Этап: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Презентация / Встреча</a:t>
            </a:r>
            <a:endParaRPr lang="en-US" sz="11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4786314" y="2011371"/>
          <a:ext cx="3500462" cy="191769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00330"/>
                <a:gridCol w="1000132"/>
              </a:tblGrid>
              <a:tr h="403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Результат</a:t>
                      </a:r>
                      <a:endParaRPr lang="ru-RU" sz="9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Задач</a:t>
                      </a:r>
                      <a:r>
                        <a:rPr lang="ru-RU" sz="900" baseline="0" dirty="0" smtClean="0"/>
                        <a:t> с результатом</a:t>
                      </a:r>
                      <a:endParaRPr lang="ru-RU" sz="900" b="0" dirty="0"/>
                    </a:p>
                  </a:txBody>
                  <a:tcPr anchor="ctr"/>
                </a:tc>
              </a:tr>
              <a:tr h="25232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Договор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218</a:t>
                      </a:r>
                      <a:endParaRPr lang="ru-RU" sz="900" dirty="0"/>
                    </a:p>
                  </a:txBody>
                  <a:tcPr anchor="ctr"/>
                </a:tc>
              </a:tr>
              <a:tr h="25232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Будут</a:t>
                      </a:r>
                      <a:r>
                        <a:rPr lang="ru-RU" sz="900" baseline="0" dirty="0" smtClean="0"/>
                        <a:t> работать с другими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49</a:t>
                      </a:r>
                      <a:endParaRPr lang="ru-RU" sz="900" dirty="0"/>
                    </a:p>
                  </a:txBody>
                  <a:tcPr anchor="ctr"/>
                </a:tc>
              </a:tr>
              <a:tr h="25232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Дорого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74</a:t>
                      </a:r>
                      <a:endParaRPr lang="ru-RU" sz="900" dirty="0"/>
                    </a:p>
                  </a:txBody>
                  <a:tcPr anchor="ctr"/>
                </a:tc>
              </a:tr>
              <a:tr h="252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Не интересно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78</a:t>
                      </a:r>
                      <a:endParaRPr lang="ru-RU" sz="900" dirty="0"/>
                    </a:p>
                  </a:txBody>
                  <a:tcPr anchor="ctr"/>
                </a:tc>
              </a:tr>
              <a:tr h="252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Отсрочено</a:t>
                      </a:r>
                      <a:r>
                        <a:rPr lang="ru-RU" sz="900" baseline="0" dirty="0" smtClean="0"/>
                        <a:t> / Контакт позже</a:t>
                      </a:r>
                      <a:endParaRPr lang="ru-RU" sz="9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19</a:t>
                      </a:r>
                      <a:endParaRPr lang="ru-RU" sz="900" dirty="0"/>
                    </a:p>
                  </a:txBody>
                  <a:tcPr anchor="ctr"/>
                </a:tc>
              </a:tr>
              <a:tr h="252328">
                <a:tc>
                  <a:txBody>
                    <a:bodyPr/>
                    <a:lstStyle/>
                    <a:p>
                      <a:r>
                        <a:rPr lang="ru-RU" sz="900" b="1" i="0" dirty="0" smtClean="0"/>
                        <a:t>Итого</a:t>
                      </a:r>
                      <a:endParaRPr lang="ru-RU" sz="9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/>
                        <a:t>438</a:t>
                      </a:r>
                      <a:endParaRPr lang="ru-RU" sz="900" b="1" i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4786314" y="1715471"/>
            <a:ext cx="3214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Этап: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Коммерческое предложение</a:t>
            </a:r>
            <a:endParaRPr lang="en-US" sz="11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2451969" y="3837694"/>
            <a:ext cx="4248000" cy="1588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Диаграмма 15"/>
          <p:cNvGraphicFramePr/>
          <p:nvPr/>
        </p:nvGraphicFramePr>
        <p:xfrm>
          <a:off x="4786314" y="4143380"/>
          <a:ext cx="3456000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977079" y="2462206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77079" y="2714620"/>
            <a:ext cx="142876" cy="1428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77079" y="2967034"/>
            <a:ext cx="142876" cy="142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977079" y="3219448"/>
            <a:ext cx="142876" cy="1428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77079" y="3471862"/>
            <a:ext cx="142876" cy="1428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47989" y="2460302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47989" y="2712716"/>
            <a:ext cx="142876" cy="1428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47989" y="2946080"/>
            <a:ext cx="142876" cy="1428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047989" y="3208019"/>
            <a:ext cx="142876" cy="1428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047989" y="3469958"/>
            <a:ext cx="142876" cy="1428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928662" y="4143380"/>
          <a:ext cx="3429024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451509" y="2355842"/>
            <a:ext cx="33179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51509" y="1676388"/>
            <a:ext cx="4332318" cy="3181372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8604"/>
            <a:ext cx="8153400" cy="78581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Сохранение методики продаж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36" y="5357826"/>
            <a:ext cx="2359941" cy="80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Специализированное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программное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08699" y="2355842"/>
            <a:ext cx="3975128" cy="158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780123" y="1755764"/>
            <a:ext cx="2428892" cy="53340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Новая методика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работы отдела продаж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3299" y="2428868"/>
            <a:ext cx="31293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Цель: </a:t>
            </a:r>
            <a:r>
              <a:rPr lang="ru-RU" sz="1000" dirty="0" smtClean="0"/>
              <a:t>построение работы отдела продаж по </a:t>
            </a:r>
            <a:r>
              <a:rPr lang="ru-RU" sz="1000" b="1" dirty="0" smtClean="0">
                <a:solidFill>
                  <a:srgbClr val="C00000"/>
                </a:solidFill>
              </a:rPr>
              <a:t>системе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854737" y="2714620"/>
          <a:ext cx="3600476" cy="188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695709" y="1790701"/>
            <a:ext cx="21621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072198" y="2071678"/>
            <a:ext cx="2786082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Выстроенная методика работы отдела продаж постоянно стремится к разрушению, хаосу и «замутнению» из-за того, что по методике работают обычные люди со всеми «обычными» недостатками: нежеланием,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неумением, ленью,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43504" y="4143380"/>
            <a:ext cx="3643338" cy="20928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Традиционно для поддержания работы отдела продаж на должном уровне эффективности руководством компании проводятся систематические организационные процедуры и мероприятия, регулярно отнимающие время и другие ресурсы </a:t>
            </a:r>
            <a:r>
              <a:rPr lang="ru-RU" sz="1400" dirty="0" err="1" smtClean="0">
                <a:solidFill>
                  <a:srgbClr val="002060"/>
                </a:solidFill>
              </a:rPr>
              <a:t>топ-менеджмента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endParaRPr lang="ru-RU" sz="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Но, как правило, и их оказывается недостаточно. Что предлагаем мы?</a:t>
            </a:r>
          </a:p>
        </p:txBody>
      </p:sp>
      <p:pic>
        <p:nvPicPr>
          <p:cNvPr id="16" name="Picture 33" descr="ASU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20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pic>
        <p:nvPicPr>
          <p:cNvPr id="22" name="Picture 3" descr="C:\Documents and Settings\User\Рабочий стол\Work\IMG\computer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3786190"/>
            <a:ext cx="1714512" cy="15919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graphicEl>
                                              <a:dgm id="{440EA35B-BC1C-4901-B727-7D7E61441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graphicEl>
                                              <a:dgm id="{440EA35B-BC1C-4901-B727-7D7E61441D8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7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09600" y="142852"/>
            <a:ext cx="8153400" cy="114300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Специализированное</a:t>
            </a:r>
            <a:r>
              <a:rPr lang="ru-RU" sz="4400" b="1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b="1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400" b="1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программное</a:t>
            </a:r>
            <a: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обеспечение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9249" y="5357907"/>
            <a:ext cx="2359941" cy="80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Специализированное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программное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2071678"/>
            <a:ext cx="2714644" cy="181588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Выстроенная методика работы отдела продаж постоянно стремится к разрушению, хаосу и «замутнению» из-за того, что по методике работают обычные люди со всеми «обычными» недостатками: нежеланием,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неумением, ленью, …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51509" y="1676388"/>
            <a:ext cx="4332318" cy="3181372"/>
            <a:chOff x="451509" y="1676388"/>
            <a:chExt cx="4332318" cy="3181372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451509" y="2355842"/>
              <a:ext cx="331790" cy="1588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451509" y="1676388"/>
              <a:ext cx="4332318" cy="31813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808699" y="2355842"/>
              <a:ext cx="3975128" cy="158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Заголовок 1"/>
            <p:cNvSpPr txBox="1">
              <a:spLocks/>
            </p:cNvSpPr>
            <p:nvPr/>
          </p:nvSpPr>
          <p:spPr>
            <a:xfrm>
              <a:off x="780123" y="1755764"/>
              <a:ext cx="2428892" cy="533404"/>
            </a:xfrm>
            <a:prstGeom prst="rect">
              <a:avLst/>
            </a:prstGeom>
          </p:spPr>
          <p:txBody>
            <a:bodyPr vert="horz" anchor="ctr">
              <a:normAutofit fontScale="97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Новая методика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работы отдела продаж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3299" y="2428868"/>
              <a:ext cx="31293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b="1" dirty="0" smtClean="0"/>
                <a:t>Цель: </a:t>
              </a:r>
              <a:r>
                <a:rPr lang="ru-RU" sz="1000" dirty="0" smtClean="0"/>
                <a:t>построение работы отдела продаж по </a:t>
              </a:r>
              <a:r>
                <a:rPr lang="ru-RU" sz="1000" b="1" dirty="0" smtClean="0">
                  <a:solidFill>
                    <a:srgbClr val="C00000"/>
                  </a:solidFill>
                </a:rPr>
                <a:t>системе</a:t>
              </a:r>
              <a:r>
                <a:rPr lang="ru-RU" sz="1000" dirty="0" smtClean="0"/>
                <a:t>.</a:t>
              </a:r>
              <a:endParaRPr lang="ru-RU" sz="1000" dirty="0"/>
            </a:p>
          </p:txBody>
        </p:sp>
        <p:graphicFrame>
          <p:nvGraphicFramePr>
            <p:cNvPr id="7" name="Схема 6"/>
            <p:cNvGraphicFramePr/>
            <p:nvPr/>
          </p:nvGraphicFramePr>
          <p:xfrm>
            <a:off x="854737" y="2714620"/>
            <a:ext cx="3600476" cy="18827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3695709" y="1790701"/>
            <a:ext cx="21621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143504" y="4143380"/>
            <a:ext cx="3643338" cy="20928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Традиционно для поддержания работы отдела продаж на должном уровне эффективности руководством компании проводятся систематические организационные процедуры и мероприятия, регулярно отнимающие время и другие ресурсы </a:t>
            </a:r>
            <a:r>
              <a:rPr lang="ru-RU" sz="1400" dirty="0" err="1" smtClean="0">
                <a:solidFill>
                  <a:srgbClr val="002060"/>
                </a:solidFill>
              </a:rPr>
              <a:t>топ-менеджмента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endParaRPr lang="ru-RU" sz="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Но, как правило, и их оказывается недостаточно. Что предлагаем мы?</a:t>
            </a:r>
          </a:p>
        </p:txBody>
      </p:sp>
      <p:pic>
        <p:nvPicPr>
          <p:cNvPr id="19" name="Picture 33" descr="ASU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22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pic>
        <p:nvPicPr>
          <p:cNvPr id="28" name="Picture 3" descr="C:\Documents and Settings\User\Рабочий стол\Work\IMG\computer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3786190"/>
            <a:ext cx="1714512" cy="15919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8" presetClass="exit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8" presetClass="exit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6823 -0.3569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1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25643 -0.3715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18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8" presetClass="exit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24495" y="2798839"/>
            <a:ext cx="2359941" cy="80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Специализированное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программное </a:t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142852"/>
            <a:ext cx="8153400" cy="114300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Специализированное</a:t>
            </a:r>
            <a:r>
              <a:rPr lang="ru-RU" sz="4400" b="1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b="1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400" b="1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программное</a:t>
            </a:r>
            <a: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обеспечение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Выноска со стрелкой влево 18"/>
          <p:cNvSpPr/>
          <p:nvPr/>
        </p:nvSpPr>
        <p:spPr>
          <a:xfrm>
            <a:off x="2428860" y="1928802"/>
            <a:ext cx="2857520" cy="642942"/>
          </a:xfrm>
          <a:prstGeom prst="leftArrowCallout">
            <a:avLst>
              <a:gd name="adj1" fmla="val 59614"/>
              <a:gd name="adj2" fmla="val 50000"/>
              <a:gd name="adj3" fmla="val 18980"/>
              <a:gd name="adj4" fmla="val 8872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МЕТОДИКА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Выноска 2 (граница и черта) 28"/>
          <p:cNvSpPr/>
          <p:nvPr/>
        </p:nvSpPr>
        <p:spPr>
          <a:xfrm>
            <a:off x="3571868" y="2786058"/>
            <a:ext cx="5357850" cy="1000132"/>
          </a:xfrm>
          <a:prstGeom prst="accentBorderCallout2">
            <a:avLst>
              <a:gd name="adj1" fmla="val 18750"/>
              <a:gd name="adj2" fmla="val -2830"/>
              <a:gd name="adj3" fmla="val 18490"/>
              <a:gd name="adj4" fmla="val -7835"/>
              <a:gd name="adj5" fmla="val -52261"/>
              <a:gd name="adj6" fmla="val -13852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arrow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Выстроенная </a:t>
            </a:r>
            <a:r>
              <a:rPr lang="ru-RU" sz="1400" b="1" dirty="0" smtClean="0">
                <a:solidFill>
                  <a:srgbClr val="FFC000"/>
                </a:solidFill>
              </a:rPr>
              <a:t>методика</a:t>
            </a:r>
            <a:r>
              <a:rPr lang="ru-RU" sz="1400" dirty="0" smtClean="0"/>
              <a:t> работы отдела продаж в точности </a:t>
            </a:r>
            <a:r>
              <a:rPr lang="ru-RU" sz="1400" dirty="0" smtClean="0">
                <a:solidFill>
                  <a:srgbClr val="FFC000"/>
                </a:solidFill>
              </a:rPr>
              <a:t>«</a:t>
            </a:r>
            <a:r>
              <a:rPr lang="ru-RU" sz="1400" b="1" dirty="0" smtClean="0">
                <a:solidFill>
                  <a:srgbClr val="FFC000"/>
                </a:solidFill>
              </a:rPr>
              <a:t>закладывается</a:t>
            </a:r>
            <a:r>
              <a:rPr lang="ru-RU" sz="1400" dirty="0" smtClean="0">
                <a:solidFill>
                  <a:srgbClr val="FFC000"/>
                </a:solidFill>
              </a:rPr>
              <a:t>»</a:t>
            </a:r>
            <a:r>
              <a:rPr lang="ru-RU" sz="1400" dirty="0" smtClean="0">
                <a:solidFill>
                  <a:schemeClr val="bg1"/>
                </a:solidFill>
              </a:rPr>
              <a:t>,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smtClean="0"/>
              <a:t>переносится </a:t>
            </a:r>
            <a:r>
              <a:rPr lang="ru-RU" sz="1400" b="1" dirty="0" smtClean="0">
                <a:solidFill>
                  <a:srgbClr val="FFC000"/>
                </a:solidFill>
              </a:rPr>
              <a:t>в программу</a:t>
            </a:r>
            <a:r>
              <a:rPr lang="ru-RU" sz="1400" dirty="0" smtClean="0"/>
              <a:t>. Это позволяет прочно зафиксировать и закрепить внедренную методику на практике, предотвращая ее возможное нежелательное </a:t>
            </a:r>
            <a:r>
              <a:rPr lang="ru-RU" sz="1300" dirty="0" smtClean="0"/>
              <a:t>разрушение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33" name="Схема 32"/>
          <p:cNvGraphicFramePr/>
          <p:nvPr/>
        </p:nvGraphicFramePr>
        <p:xfrm>
          <a:off x="1071538" y="3929066"/>
          <a:ext cx="7858180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285720" y="3713164"/>
            <a:ext cx="2286016" cy="2359042"/>
            <a:chOff x="285720" y="3648076"/>
            <a:chExt cx="2286016" cy="2359042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285720" y="3656173"/>
              <a:ext cx="2286016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-393735" y="4826803"/>
              <a:ext cx="2358248" cy="794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785786" y="4327534"/>
              <a:ext cx="415363" cy="158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785786" y="5179571"/>
              <a:ext cx="415363" cy="158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776262" y="6005530"/>
              <a:ext cx="415363" cy="158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5" name="Picture 33" descr="ASU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20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pic>
        <p:nvPicPr>
          <p:cNvPr id="22" name="Picture 3" descr="C:\Documents and Settings\User\Рабочий стол\Work\IMG\computer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510" y="1329040"/>
            <a:ext cx="1714512" cy="1591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6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9" grpId="0" animBg="1"/>
      <p:bldGraphic spid="33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609600" y="428604"/>
            <a:ext cx="8153400" cy="78581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должен уметь сотрудник?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643578"/>
            <a:ext cx="7801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Сопровождение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процесса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берет на себя программное обеспечение.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Сотрудник может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сосредоточиться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на самом процессе.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785786" y="2143116"/>
          <a:ext cx="764386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1472" y="1643050"/>
            <a:ext cx="3433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При традиционном подходе: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1643050"/>
            <a:ext cx="3736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При работе по новой методике: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21" name="Picture 33" descr="ASU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22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>
                                            <p:graphicEl>
                                              <a:dgm id="{E3984039-018C-4367-A5F6-8A774680B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graphicEl>
                                              <a:dgm id="{E3984039-018C-4367-A5F6-8A774680B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>
                                            <p:graphicEl>
                                              <a:dgm id="{AF1BF5F0-40ED-4F97-8507-260ACF7BF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graphicEl>
                                              <a:dgm id="{AF1BF5F0-40ED-4F97-8507-260ACF7BF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>
                                            <p:graphicEl>
                                              <a:dgm id="{5410B5E7-34DA-4940-940B-2A0FB467B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3" dur="indefinite"/>
                                        <p:tgtEl>
                                          <p:spTgt spid="8">
                                            <p:graphicEl>
                                              <a:dgm id="{5410B5E7-34DA-4940-940B-2A0FB467B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>
                                            <p:graphicEl>
                                              <a:dgm id="{1F234F0B-00F9-4A06-B154-004D030E5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6" dur="indefinite"/>
                                        <p:tgtEl>
                                          <p:spTgt spid="8">
                                            <p:graphicEl>
                                              <a:dgm id="{1F234F0B-00F9-4A06-B154-004D030E5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>
                                            <p:graphicEl>
                                              <a:dgm id="{0B38BE44-E07A-4C5B-97B1-A5B7FC208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9" dur="indefinite"/>
                                        <p:tgtEl>
                                          <p:spTgt spid="8">
                                            <p:graphicEl>
                                              <a:dgm id="{0B38BE44-E07A-4C5B-97B1-A5B7FC208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78980EF8-E556-4B8B-B6EE-AD9846875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78980EF8-E556-4B8B-B6EE-AD9846875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78980EF8-E556-4B8B-B6EE-AD9846875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Graphic spid="8" grpId="0">
        <p:bldSub>
          <a:bldDgm bld="one"/>
        </p:bldSub>
      </p:bldGraphic>
      <p:bldGraphic spid="8" grpId="1" uiExpand="1">
        <p:bldSub>
          <a:bldDgm bld="one"/>
        </p:bldSub>
      </p:bldGraphic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Для кого эта услуга?</a:t>
            </a:r>
            <a:endParaRPr lang="ru-RU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68540" y="1656432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 вас есть…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85918" y="2013622"/>
            <a:ext cx="4443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… отдел </a:t>
            </a:r>
            <a:r>
              <a:rPr lang="ru-RU" sz="1900" dirty="0" smtClean="0"/>
              <a:t>продаж</a:t>
            </a:r>
            <a:r>
              <a:rPr lang="ru-RU" sz="2000" dirty="0" smtClean="0"/>
              <a:t> или клиентский отдел.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61125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75000"/>
                  </a:schemeClr>
                </a:solidFill>
                <a:latin typeface="Wingdings" pitchFamily="2" charset="2"/>
              </a:rPr>
              <a:t>ь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8540" y="2442250"/>
            <a:ext cx="1586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 вас нет…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85918" y="2799440"/>
            <a:ext cx="527003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 smtClean="0"/>
              <a:t>… </a:t>
            </a:r>
            <a:r>
              <a:rPr lang="ru-RU" sz="1900" dirty="0" err="1" smtClean="0"/>
              <a:t>регламентированной</a:t>
            </a:r>
            <a:r>
              <a:rPr lang="ru-RU" sz="1900" dirty="0" smtClean="0"/>
              <a:t> системы продаж;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ru-RU" sz="1900" dirty="0" smtClean="0"/>
              <a:t>… формализованного бизнес-процесса продажи;</a:t>
            </a:r>
          </a:p>
          <a:p>
            <a:r>
              <a:rPr lang="ru-RU" sz="1900" dirty="0" smtClean="0"/>
              <a:t>… удовлетворенности от продаж.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2442250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solidFill>
                  <a:schemeClr val="accent2">
                    <a:lumMod val="75000"/>
                  </a:schemeClr>
                </a:solidFill>
                <a:latin typeface="Wingdings" pitchFamily="2" charset="2"/>
              </a:rPr>
              <a:t>ы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8540" y="3798046"/>
            <a:ext cx="2360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Для вас важно…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85918" y="4155237"/>
            <a:ext cx="69294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… навести порядок в работе продавцов, менеджеров, работающих с клиентами;</a:t>
            </a:r>
          </a:p>
          <a:p>
            <a:r>
              <a:rPr lang="ru-RU" sz="1900" dirty="0" smtClean="0"/>
              <a:t>… видеть результаты продаж на шаг или два вперед;</a:t>
            </a:r>
          </a:p>
          <a:p>
            <a:r>
              <a:rPr lang="ru-RU" sz="1900" dirty="0" smtClean="0"/>
              <a:t>… разобраться, почему не продается тот или иной товар / услуга;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ru-RU" sz="1900" dirty="0" smtClean="0"/>
              <a:t>… найти ресурсы для развития бизнеса;</a:t>
            </a:r>
          </a:p>
          <a:p>
            <a:r>
              <a:rPr lang="ru-RU" sz="1900" dirty="0" smtClean="0"/>
              <a:t>… восстановить контроль над бизнесом.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786" y="3671210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Webdings" pitchFamily="18" charset="2"/>
              </a:rPr>
              <a:t>л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24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928662" y="1785926"/>
          <a:ext cx="335758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786314" y="1785926"/>
          <a:ext cx="335758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09600" y="142852"/>
            <a:ext cx="8153400" cy="1143008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Преимущества методики </a:t>
            </a:r>
            <a:b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«Бриллиантовые продажи»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3" descr="ASU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4572008"/>
            <a:ext cx="8153400" cy="1143008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«Бриллиантовые продажи» – 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это инвестиционный проект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2071678"/>
            <a:ext cx="40719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dirty="0" smtClean="0">
                <a:solidFill>
                  <a:srgbClr val="00B050"/>
                </a:solidFill>
                <a:latin typeface="Pragmatica" pitchFamily="2" charset="0"/>
              </a:rPr>
              <a:t>4</a:t>
            </a:r>
            <a:r>
              <a:rPr lang="en-US" sz="13800" b="1" dirty="0" smtClean="0">
                <a:solidFill>
                  <a:srgbClr val="00B050"/>
                </a:solidFill>
                <a:latin typeface="Pragmatica" pitchFamily="2" charset="0"/>
              </a:rPr>
              <a:t>4</a:t>
            </a:r>
            <a:r>
              <a:rPr lang="en-US" sz="9600" b="1" dirty="0" smtClean="0">
                <a:solidFill>
                  <a:srgbClr val="00B050"/>
                </a:solidFill>
                <a:latin typeface="Pragmatica" pitchFamily="2" charset="0"/>
              </a:rPr>
              <a:t>%</a:t>
            </a:r>
            <a:endParaRPr lang="ru-RU" sz="66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178592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рост эффективности отдела продаж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" y="428604"/>
            <a:ext cx="8153400" cy="78581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Экономический эффект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7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609600" y="428604"/>
            <a:ext cx="8153400" cy="78581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 «звезд» к технологиям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7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95338" y="4100517"/>
            <a:ext cx="687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Documents and Settings\User\Local Settings\Temporary Internet Files\Content.IE5\43XD4048\MCj0431611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86124"/>
            <a:ext cx="1828800" cy="1828800"/>
          </a:xfrm>
          <a:prstGeom prst="rect">
            <a:avLst/>
          </a:prstGeom>
          <a:noFill/>
        </p:spPr>
      </p:pic>
      <p:pic>
        <p:nvPicPr>
          <p:cNvPr id="62" name="Рисунок 61" descr="C:\Documents and Settings\User\Local Settings\Temporary Internet Files\Content.IE5\YJ73SIDA\MCj04338920000[1]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2726" y="3290581"/>
            <a:ext cx="1781493" cy="178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833410" y="2357430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Отдел продаж,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построенный 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личностях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29388" y="2357430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Отдел продаж,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построенный на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технологиях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Равнобедренный треугольник 66"/>
          <p:cNvSpPr/>
          <p:nvPr/>
        </p:nvSpPr>
        <p:spPr>
          <a:xfrm flipV="1">
            <a:off x="4252910" y="3714752"/>
            <a:ext cx="500066" cy="42862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2500298" y="5429264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Где находится ваш отдел продаж?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Соединительная линия уступом 61"/>
          <p:cNvCxnSpPr>
            <a:endCxn id="66" idx="1"/>
          </p:cNvCxnSpPr>
          <p:nvPr/>
        </p:nvCxnSpPr>
        <p:spPr>
          <a:xfrm flipV="1">
            <a:off x="2857488" y="6073752"/>
            <a:ext cx="857256" cy="57192"/>
          </a:xfrm>
          <a:prstGeom prst="bentConnector3">
            <a:avLst>
              <a:gd name="adj1" fmla="val 60370"/>
            </a:avLst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>
            <a:off x="2928926" y="3714752"/>
            <a:ext cx="785818" cy="484233"/>
          </a:xfrm>
          <a:prstGeom prst="bentConnector3">
            <a:avLst>
              <a:gd name="adj1" fmla="val 62121"/>
            </a:avLst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>
            <a:off x="2928926" y="2928934"/>
            <a:ext cx="1000132" cy="428628"/>
          </a:xfrm>
          <a:prstGeom prst="bentConnector3">
            <a:avLst>
              <a:gd name="adj1" fmla="val 50000"/>
            </a:avLst>
          </a:prstGeom>
          <a:ln w="1905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endCxn id="4" idx="1"/>
          </p:cNvCxnSpPr>
          <p:nvPr/>
        </p:nvCxnSpPr>
        <p:spPr>
          <a:xfrm>
            <a:off x="3071802" y="2000240"/>
            <a:ext cx="642942" cy="283091"/>
          </a:xfrm>
          <a:prstGeom prst="bentConnector3">
            <a:avLst>
              <a:gd name="adj1" fmla="val 50000"/>
            </a:avLst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214290"/>
            <a:ext cx="8153400" cy="1071570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Внедрение методики </a:t>
            </a:r>
            <a:b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«Бриллиантовые продажи»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785926"/>
          <a:ext cx="271464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14744" y="1671625"/>
            <a:ext cx="4857784" cy="1223412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ru-RU" sz="1050" dirty="0" smtClean="0"/>
              <a:t>Общее описание предприятия, описание организационной </a:t>
            </a:r>
            <a:br>
              <a:rPr lang="ru-RU" sz="1050" dirty="0" smtClean="0"/>
            </a:br>
            <a:r>
              <a:rPr lang="ru-RU" sz="1050" dirty="0" smtClean="0"/>
              <a:t>и функциональной структуры, определений функций и задач отдела продаж, анализ и описание бизнес-процессов внутри отдела. </a:t>
            </a:r>
          </a:p>
          <a:p>
            <a:pPr marL="228600" lvl="0" indent="-228600">
              <a:buFontTx/>
              <a:buAutoNum type="arabicParenR"/>
            </a:pPr>
            <a:r>
              <a:rPr lang="ru-RU" sz="1050" dirty="0" smtClean="0"/>
              <a:t>Анализ имеющейся информационной среды, определение </a:t>
            </a:r>
            <a:br>
              <a:rPr lang="ru-RU" sz="1050" dirty="0" smtClean="0"/>
            </a:br>
            <a:r>
              <a:rPr lang="ru-RU" sz="1050" dirty="0" smtClean="0"/>
              <a:t>границ и задач разрабатываемой информационной системы. Предложения по реализации проекта.</a:t>
            </a:r>
          </a:p>
          <a:p>
            <a:pPr marL="228600" indent="-228600">
              <a:buFontTx/>
              <a:buAutoNum type="arabicParenR"/>
            </a:pPr>
            <a:r>
              <a:rPr lang="ru-RU" sz="1050" dirty="0" smtClean="0"/>
              <a:t>Оценка бизнес-процессов и рекомендации по их оптимизации.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4744" y="3009426"/>
            <a:ext cx="4857784" cy="738664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lvl="0" indent="-228600">
              <a:buAutoNum type="arabicParenR"/>
            </a:pPr>
            <a:r>
              <a:rPr lang="ru-RU" sz="1050" dirty="0" smtClean="0"/>
              <a:t>Конкретизация и адаптация методики продаж под задачи и специфику работы отдела продаж заказчика, выясненную на первом этапе.</a:t>
            </a:r>
          </a:p>
          <a:p>
            <a:pPr marL="228600" lvl="0" indent="-228600">
              <a:buAutoNum type="arabicParenR"/>
            </a:pPr>
            <a:r>
              <a:rPr lang="ru-RU" sz="1050" dirty="0" smtClean="0"/>
              <a:t>Выделение и формализация этапов в бизнес-процессе. Определение условий входа и выхода с этапа, разработка должностных инструкций.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14744" y="3868741"/>
            <a:ext cx="4857784" cy="577081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50" dirty="0" smtClean="0"/>
              <a:t>Если специфика клиента такова, что его задачи не могут быть решены программным обеспечением в стандартной комплектации, то производится его доработка (</a:t>
            </a:r>
            <a:r>
              <a:rPr lang="ru-RU" sz="1050" dirty="0" err="1" smtClean="0"/>
              <a:t>донастройка</a:t>
            </a:r>
            <a:r>
              <a:rPr lang="ru-RU" sz="1050" dirty="0" smtClean="0"/>
              <a:t>).</a:t>
            </a:r>
          </a:p>
        </p:txBody>
      </p:sp>
      <p:cxnSp>
        <p:nvCxnSpPr>
          <p:cNvPr id="34" name="Соединительная линия уступом 33"/>
          <p:cNvCxnSpPr/>
          <p:nvPr/>
        </p:nvCxnSpPr>
        <p:spPr>
          <a:xfrm>
            <a:off x="3000364" y="4500570"/>
            <a:ext cx="890594" cy="595359"/>
          </a:xfrm>
          <a:prstGeom prst="bentConnector3">
            <a:avLst>
              <a:gd name="adj1" fmla="val 47148"/>
            </a:avLst>
          </a:prstGeom>
          <a:ln w="19050"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14744" y="4578360"/>
            <a:ext cx="4857784" cy="1061829"/>
          </a:xfrm>
          <a:prstGeom prst="rect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ru-RU" sz="1050" dirty="0" smtClean="0"/>
              <a:t>Установка, настройка и конфигурирование информационной системы, работы по администрированию, настройка пользовательских интерфейсов, разграничение прав доступа пользователей к функциям </a:t>
            </a:r>
            <a:br>
              <a:rPr lang="ru-RU" sz="1050" dirty="0" smtClean="0"/>
            </a:br>
            <a:r>
              <a:rPr lang="ru-RU" sz="1050" dirty="0" smtClean="0"/>
              <a:t>и данным системы. Определение порядка архивирования и сопровождения базы данных администратором системы.</a:t>
            </a:r>
          </a:p>
          <a:p>
            <a:pPr marL="228600" indent="-228600">
              <a:buAutoNum type="arabicParenR"/>
            </a:pPr>
            <a:r>
              <a:rPr lang="ru-RU" sz="1050" dirty="0" smtClean="0"/>
              <a:t>Первоначальное наполнение базы данных.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14744" y="5773670"/>
            <a:ext cx="4857784" cy="600164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Консультации по вопросам эксплуатации и технологиям работы системы; </a:t>
            </a:r>
          </a:p>
          <a:p>
            <a:r>
              <a:rPr lang="ru-RU" sz="1100" dirty="0" smtClean="0"/>
              <a:t>профилактическую проверку целостности базы данных системы и корректности работ автоматизированных рабочих мест, обновление версий.</a:t>
            </a:r>
          </a:p>
        </p:txBody>
      </p:sp>
      <p:pic>
        <p:nvPicPr>
          <p:cNvPr id="14" name="Picture 33" descr="ASU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Внедрение методики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Страхи сотрудников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714488"/>
            <a:ext cx="8143932" cy="47295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</a:pPr>
            <a:r>
              <a:rPr lang="ru-RU" sz="1400" b="1" dirty="0" smtClean="0">
                <a:solidFill>
                  <a:srgbClr val="C00000"/>
                </a:solidFill>
              </a:rPr>
              <a:t>Основные страхи сотрудников, препятствующие внедрению методики: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dirty="0" smtClean="0"/>
              <a:t>Чувство понижения собственной значимости: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«Большая часть информации по клиентам хранится теперь не в моей записной книжке, а в базе компании. Меня уже не будут так ценить».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dirty="0" smtClean="0"/>
              <a:t>Напрасная трата времени: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«У меня и так много работы, а теперь еще и эта программа».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dirty="0" smtClean="0"/>
              <a:t>Сложность методики: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«Это может оказаться слишком сложным для меня», «Я не справлюсь».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dirty="0" smtClean="0"/>
              <a:t>Повышенный контроль со стороны руководства: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«Теперь меня будут все время контролировать».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dirty="0" smtClean="0"/>
              <a:t>Сопротивление изменениям: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«Раньше жили без программы и сейчас проживем».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dirty="0" smtClean="0"/>
              <a:t>Вмешательство коллег в работу: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«Теперь моих клиентов будут все видеть, изменять, удалять».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dirty="0" smtClean="0"/>
              <a:t>Меркантильный интерес.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</a:rPr>
              <a:t>«Мне за это не платят».</a:t>
            </a:r>
          </a:p>
          <a:p>
            <a:pPr marL="342900" indent="-342900">
              <a:spcBef>
                <a:spcPts val="1200"/>
              </a:spcBef>
              <a:spcAft>
                <a:spcPts val="800"/>
              </a:spcAft>
            </a:pPr>
            <a:r>
              <a:rPr lang="ru-RU" sz="1400" b="1" dirty="0" smtClean="0">
                <a:solidFill>
                  <a:srgbClr val="C00000"/>
                </a:solidFill>
              </a:rPr>
              <a:t>Признаки саботажа методики сотрудниками: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i="1" dirty="0" smtClean="0"/>
              <a:t>«Я не успеваю работать в программе».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i="1" dirty="0" smtClean="0"/>
              <a:t>«Работа в программе мешает моей основной работе».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i="1" dirty="0" smtClean="0"/>
              <a:t>«Программа слишком сложная для меня».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i="1" dirty="0" smtClean="0"/>
              <a:t>«Программа содержит много ошибок».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i="1" dirty="0" smtClean="0"/>
              <a:t>«Программа не приносит пользы».</a:t>
            </a:r>
          </a:p>
          <a:p>
            <a:pPr marL="342900" indent="-342900">
              <a:spcAft>
                <a:spcPts val="600"/>
              </a:spcAft>
            </a:pPr>
            <a:endParaRPr lang="ru-RU" sz="1400" dirty="0" smtClean="0"/>
          </a:p>
        </p:txBody>
      </p:sp>
      <p:pic>
        <p:nvPicPr>
          <p:cNvPr id="5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8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6143636" y="4357694"/>
            <a:ext cx="1857388" cy="1857388"/>
          </a:xfrm>
          <a:prstGeom prst="smileyFace">
            <a:avLst>
              <a:gd name="adj" fmla="val -4653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285984" y="3031458"/>
            <a:ext cx="4857784" cy="30718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Внедрение методики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Типология сопротивления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8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cxnSp>
        <p:nvCxnSpPr>
          <p:cNvPr id="7" name="Прямая соединительная линия 6"/>
          <p:cNvCxnSpPr>
            <a:stCxn id="32" idx="1"/>
            <a:endCxn id="32" idx="3"/>
          </p:cNvCxnSpPr>
          <p:nvPr/>
        </p:nvCxnSpPr>
        <p:spPr>
          <a:xfrm rot="10800000" flipH="1">
            <a:off x="2285984" y="4567375"/>
            <a:ext cx="4857784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32" idx="0"/>
            <a:endCxn id="32" idx="2"/>
          </p:cNvCxnSpPr>
          <p:nvPr/>
        </p:nvCxnSpPr>
        <p:spPr>
          <a:xfrm rot="16200000" flipH="1">
            <a:off x="3178959" y="4567375"/>
            <a:ext cx="3071834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414337" y="4371953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Общение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058" y="171448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Поведение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164436" y="362185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активное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148893" y="5137595"/>
            <a:ext cx="1531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пассивное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5984" y="253139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конструктивное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4876" y="253139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деструктивное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929058" y="2117716"/>
            <a:ext cx="1571636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16" idx="2"/>
            <a:endCxn id="25" idx="0"/>
          </p:cNvCxnSpPr>
          <p:nvPr/>
        </p:nvCxnSpPr>
        <p:spPr>
          <a:xfrm rot="5400000">
            <a:off x="3899256" y="1715772"/>
            <a:ext cx="416794" cy="12144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16" idx="2"/>
            <a:endCxn id="26" idx="0"/>
          </p:cNvCxnSpPr>
          <p:nvPr/>
        </p:nvCxnSpPr>
        <p:spPr>
          <a:xfrm rot="16200000" flipH="1">
            <a:off x="5113702" y="1715772"/>
            <a:ext cx="416794" cy="12144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stCxn id="15" idx="2"/>
            <a:endCxn id="21" idx="0"/>
          </p:cNvCxnSpPr>
          <p:nvPr/>
        </p:nvCxnSpPr>
        <p:spPr>
          <a:xfrm flipV="1">
            <a:off x="1257334" y="3821909"/>
            <a:ext cx="457146" cy="750099"/>
          </a:xfrm>
          <a:prstGeom prst="bentConnector5">
            <a:avLst>
              <a:gd name="adj1" fmla="val 50006"/>
              <a:gd name="adj2" fmla="val 50000"/>
              <a:gd name="adj3" fmla="val 49994"/>
            </a:avLst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stCxn id="15" idx="2"/>
            <a:endCxn id="22" idx="0"/>
          </p:cNvCxnSpPr>
          <p:nvPr/>
        </p:nvCxnSpPr>
        <p:spPr>
          <a:xfrm>
            <a:off x="1257334" y="4572008"/>
            <a:ext cx="457146" cy="765642"/>
          </a:xfrm>
          <a:prstGeom prst="bentConnector5">
            <a:avLst>
              <a:gd name="adj1" fmla="val 50006"/>
              <a:gd name="adj2" fmla="val 50000"/>
              <a:gd name="adj3" fmla="val 49994"/>
            </a:avLst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681804" y="4558514"/>
            <a:ext cx="1143008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285984" y="364331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Критик</a:t>
            </a:r>
            <a:endParaRPr lang="ru-RU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714876" y="364331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Террорист</a:t>
            </a:r>
            <a:endParaRPr lang="ru-RU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2285984" y="507207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Скептик</a:t>
            </a:r>
            <a:endParaRPr lang="ru-RU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714876" y="507207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Вредитель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Внедрение методики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Этапы сопротивления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8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785786" y="2357430"/>
          <a:ext cx="609600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5859016" y="2714620"/>
            <a:ext cx="2213446" cy="3000396"/>
          </a:xfrm>
          <a:prstGeom prst="downArrow">
            <a:avLst>
              <a:gd name="adj1" fmla="val 62623"/>
              <a:gd name="adj2" fmla="val 5000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45000">
                <a:schemeClr val="accent2">
                  <a:lumMod val="75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5786" y="171448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Сопротивление изменениям:</a:t>
            </a:r>
            <a:endParaRPr lang="ru-RU" sz="2400" b="1" dirty="0"/>
          </a:p>
        </p:txBody>
      </p:sp>
      <p:pic>
        <p:nvPicPr>
          <p:cNvPr id="11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857496"/>
            <a:ext cx="1028971" cy="3571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Внедрение методики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Преимущества для сотрудников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714488"/>
            <a:ext cx="8072494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ru-RU" sz="1400" b="1" dirty="0" smtClean="0">
                <a:solidFill>
                  <a:srgbClr val="C00000"/>
                </a:solidFill>
              </a:rPr>
              <a:t>Основные преимущества от внедрения методики для сотрудников: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i="1" dirty="0" smtClean="0"/>
              <a:t>«Я могу быстрее выполнять часть своих задач (найти клиента, выписать счет, создать договор, сделать </a:t>
            </a:r>
            <a:r>
              <a:rPr lang="ru-RU" sz="1400" i="1" dirty="0" err="1" smtClean="0"/>
              <a:t>счет-фактуры</a:t>
            </a:r>
            <a:r>
              <a:rPr lang="ru-RU" sz="1400" i="1" dirty="0" smtClean="0"/>
              <a:t>, товарные накладные, акты выполненных работ)».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i="1" dirty="0" smtClean="0"/>
              <a:t>«Я могу быстро получать нужные отчеты (отчет по оплаченным счетам, по отгрузкам, по взаиморасчетам, анализ по самым продаваемым товарам и самым выгодным клиентам)».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i="1" dirty="0" smtClean="0"/>
              <a:t>«Я могу работать с большим количеством клиентов, потому что программа всегда напомнит мне о них».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i="1" dirty="0" smtClean="0"/>
              <a:t>«Я могу планировать работу с клиентом более точно».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</a:pPr>
            <a:r>
              <a:rPr lang="ru-RU" sz="1400" i="1" dirty="0" smtClean="0"/>
              <a:t>«Я вижу всю историю взаимоотношений с каждым клиентом».</a:t>
            </a: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  <a:tabLst>
                <a:tab pos="5472113" algn="l"/>
              </a:tabLst>
            </a:pPr>
            <a:r>
              <a:rPr lang="ru-RU" sz="1400" i="1" dirty="0" smtClean="0"/>
              <a:t>«Я понимаю принципы работы и умею пользоваться </a:t>
            </a:r>
            <a:br>
              <a:rPr lang="ru-RU" sz="1400" i="1" dirty="0" smtClean="0"/>
            </a:br>
            <a:r>
              <a:rPr lang="ru-RU" sz="1400" i="1" dirty="0" smtClean="0"/>
              <a:t>современными программами для бизнеса».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spcAft>
                <a:spcPts val="400"/>
              </a:spcAft>
              <a:buFont typeface="Wingdings" pitchFamily="2" charset="2"/>
              <a:buChar char="ü"/>
              <a:tabLst>
                <a:tab pos="5472113" algn="l"/>
              </a:tabLst>
            </a:pPr>
            <a:r>
              <a:rPr lang="ru-RU" sz="1400" i="1" dirty="0" smtClean="0"/>
              <a:t>«Моя значимость для компании повышается, так как я </a:t>
            </a:r>
            <a:br>
              <a:rPr lang="ru-RU" sz="1400" i="1" dirty="0" smtClean="0"/>
            </a:br>
            <a:r>
              <a:rPr lang="ru-RU" sz="1400" i="1" dirty="0" smtClean="0"/>
              <a:t>становлюсь более компетентным специалистом, </a:t>
            </a:r>
            <a:br>
              <a:rPr lang="ru-RU" sz="1400" i="1" dirty="0" smtClean="0"/>
            </a:br>
            <a:r>
              <a:rPr lang="ru-RU" sz="1400" i="1" dirty="0" smtClean="0"/>
              <a:t>знающим концепцию фирм</a:t>
            </a:r>
            <a:r>
              <a:rPr lang="ru-RU" sz="1400" dirty="0" smtClean="0"/>
              <a:t>ы и методику работы в </a:t>
            </a:r>
            <a:br>
              <a:rPr lang="ru-RU" sz="1400" dirty="0" smtClean="0"/>
            </a:br>
            <a:r>
              <a:rPr lang="ru-RU" sz="1400" dirty="0" smtClean="0"/>
              <a:t>программе.»</a:t>
            </a:r>
            <a:endParaRPr lang="ru-RU" sz="14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8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6429388" y="3857628"/>
            <a:ext cx="1857388" cy="1857388"/>
          </a:xfrm>
          <a:prstGeom prst="smileyFace">
            <a:avLst>
              <a:gd name="adj" fmla="val 4653"/>
            </a:avLst>
          </a:prstGeom>
          <a:ln w="38100">
            <a:solidFill>
              <a:srgbClr val="007E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Внедрение методики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Сквозь тернии к звездам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7048" y="1714488"/>
            <a:ext cx="78581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/>
              <a:t>Внедрение регламентов настолько сложная задача, что многие руководители не видя способа решить ее отказываются от создания регламентов, стандартов обслуживания и т. д.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Внедрение стандартов лучше всего поручать внешним консультантам.  Психологически и административно они в более выигрышной позиции, чем руководитель подразделения, который«еще вчера сам был такой как мы и поступал так же как мы».</a:t>
            </a:r>
          </a:p>
          <a:p>
            <a:pPr marL="342900" indent="-342900">
              <a:buAutoNum type="arabicPeriod"/>
            </a:pPr>
            <a:r>
              <a:rPr lang="ru-RU" sz="1400" b="1" dirty="0" smtClean="0"/>
              <a:t>Залог успешного внедрения:</a:t>
            </a:r>
          </a:p>
          <a:p>
            <a:pPr>
              <a:tabLst>
                <a:tab pos="363538" algn="l"/>
              </a:tabLst>
            </a:pPr>
            <a:r>
              <a:rPr lang="ru-RU" sz="1400" dirty="0" smtClean="0"/>
              <a:t>	- руководство демонстрирует свою заинтересованность в успехе проекта;</a:t>
            </a:r>
          </a:p>
          <a:p>
            <a:pPr>
              <a:tabLst>
                <a:tab pos="363538" algn="l"/>
              </a:tabLst>
            </a:pPr>
            <a:r>
              <a:rPr lang="ru-RU" sz="1400" dirty="0" smtClean="0"/>
              <a:t>	- руководство подает пример в следовании новым регламентам и стандартам;</a:t>
            </a:r>
          </a:p>
          <a:p>
            <a:pPr>
              <a:tabLst>
                <a:tab pos="363538" algn="l"/>
              </a:tabLst>
            </a:pPr>
            <a:r>
              <a:rPr lang="ru-RU" sz="1400" dirty="0" smtClean="0"/>
              <a:t>	- руководство считает, что внедрение регулярного менеджмента в работе с клиентами важнее прошлых заслуг, важнее тихого мирного психологического климата(болото) в коллективе, важнее обид тех, кто не хочет меняться и работает по старинке.</a:t>
            </a:r>
          </a:p>
          <a:p>
            <a:pPr>
              <a:tabLst>
                <a:tab pos="363538" algn="l"/>
              </a:tabLst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tabLst>
                <a:tab pos="363538" algn="l"/>
              </a:tabLst>
            </a:pPr>
            <a:r>
              <a:rPr lang="ru-RU" sz="1400" b="1" dirty="0" smtClean="0">
                <a:solidFill>
                  <a:srgbClr val="002060"/>
                </a:solidFill>
              </a:rPr>
              <a:t>Главная цена которую компании придется заплатить за внедрение системы (методики) работы отдела продаж – это временное, на период реорганизации, повышение стресса в работе персонала. Профессионалы могут сделать уровень стресса минимальным, но никто не в силах, сломать старое отжившее и привить новое безболезненно. </a:t>
            </a:r>
          </a:p>
        </p:txBody>
      </p:sp>
      <p:pic>
        <p:nvPicPr>
          <p:cNvPr id="5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8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Внедрение методики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Интересы сторон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714480" y="2500306"/>
          <a:ext cx="559593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2 (с границей) 5"/>
          <p:cNvSpPr/>
          <p:nvPr/>
        </p:nvSpPr>
        <p:spPr>
          <a:xfrm>
            <a:off x="5715008" y="1785926"/>
            <a:ext cx="2643206" cy="1071570"/>
          </a:xfrm>
          <a:prstGeom prst="accentCallout2">
            <a:avLst>
              <a:gd name="adj1" fmla="val 43084"/>
              <a:gd name="adj2" fmla="val -5833"/>
              <a:gd name="adj3" fmla="val 43084"/>
              <a:gd name="adj4" fmla="val -13811"/>
              <a:gd name="adj5" fmla="val 71375"/>
              <a:gd name="adj6" fmla="val -2465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Достичь желаемых преобразований с наименьшими потерями, не только финансовыми, но и среди менеджеров и целевых клиентов</a:t>
            </a:r>
            <a:endParaRPr lang="ru-RU" sz="1300" dirty="0"/>
          </a:p>
        </p:txBody>
      </p:sp>
      <p:sp>
        <p:nvSpPr>
          <p:cNvPr id="7" name="Выноска 2 (с границей) 6"/>
          <p:cNvSpPr/>
          <p:nvPr/>
        </p:nvSpPr>
        <p:spPr>
          <a:xfrm>
            <a:off x="6500826" y="3429000"/>
            <a:ext cx="2286016" cy="714380"/>
          </a:xfrm>
          <a:prstGeom prst="accentCallout2">
            <a:avLst>
              <a:gd name="adj1" fmla="val 45306"/>
              <a:gd name="adj2" fmla="val -5208"/>
              <a:gd name="adj3" fmla="val 46195"/>
              <a:gd name="adj4" fmla="val -14166"/>
              <a:gd name="adj5" fmla="val 82042"/>
              <a:gd name="adj6" fmla="val -24792"/>
            </a:avLst>
          </a:prstGeom>
          <a:gradFill flip="none" rotWithShape="1">
            <a:gsLst>
              <a:gs pos="0">
                <a:srgbClr val="95D686">
                  <a:tint val="66000"/>
                  <a:satMod val="160000"/>
                </a:srgbClr>
              </a:gs>
              <a:gs pos="50000">
                <a:srgbClr val="95D686">
                  <a:tint val="44500"/>
                  <a:satMod val="160000"/>
                </a:srgbClr>
              </a:gs>
              <a:gs pos="100000">
                <a:srgbClr val="95D68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Работать с компанией,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ru-RU" sz="1300" dirty="0" smtClean="0"/>
              <a:t>удовлетворяющей его требованиям</a:t>
            </a:r>
            <a:endParaRPr lang="ru-RU" sz="1300" dirty="0"/>
          </a:p>
        </p:txBody>
      </p:sp>
      <p:sp>
        <p:nvSpPr>
          <p:cNvPr id="8" name="Выноска 2 (с границей) 7"/>
          <p:cNvSpPr/>
          <p:nvPr/>
        </p:nvSpPr>
        <p:spPr>
          <a:xfrm>
            <a:off x="357158" y="3143248"/>
            <a:ext cx="2143140" cy="714380"/>
          </a:xfrm>
          <a:prstGeom prst="accentCallout2">
            <a:avLst>
              <a:gd name="adj1" fmla="val 57306"/>
              <a:gd name="adj2" fmla="val 105416"/>
              <a:gd name="adj3" fmla="val 57262"/>
              <a:gd name="adj4" fmla="val 112892"/>
              <a:gd name="adj5" fmla="val 126042"/>
              <a:gd name="adj6" fmla="val 124582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/>
              <a:t>«Остаться в живых», сохранить целевых </a:t>
            </a:r>
            <a:br>
              <a:rPr lang="ru-RU" sz="1300" dirty="0" smtClean="0"/>
            </a:br>
            <a:r>
              <a:rPr lang="ru-RU" sz="1300" dirty="0" smtClean="0"/>
              <a:t>клиентов, заработать</a:t>
            </a:r>
            <a:endParaRPr lang="ru-RU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642910" y="1643050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Внедрение системы продаж должно пройти с минимальными потерями. Необходимо определить общее поле интересов трех сторон.</a:t>
            </a:r>
          </a:p>
        </p:txBody>
      </p:sp>
      <p:pic>
        <p:nvPicPr>
          <p:cNvPr id="9" name="Picture 33" descr="ASU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4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571472" y="2365396"/>
          <a:ext cx="8072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571472" y="2357430"/>
          <a:ext cx="8072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495264"/>
            <a:ext cx="8248680" cy="790596"/>
          </a:xfrm>
        </p:spPr>
        <p:txBody>
          <a:bodyPr>
            <a:normAutofit/>
          </a:bodyPr>
          <a:lstStyle/>
          <a:p>
            <a:r>
              <a:rPr lang="ru-RU" b="1" dirty="0" smtClean="0"/>
              <a:t>Как работает предприятие?</a:t>
            </a:r>
            <a:endParaRPr lang="ru-RU" b="1" dirty="0"/>
          </a:p>
        </p:txBody>
      </p:sp>
      <p:grpSp>
        <p:nvGrpSpPr>
          <p:cNvPr id="2" name="Группа 9"/>
          <p:cNvGrpSpPr/>
          <p:nvPr/>
        </p:nvGrpSpPr>
        <p:grpSpPr>
          <a:xfrm>
            <a:off x="6215074" y="2000240"/>
            <a:ext cx="2071702" cy="857256"/>
            <a:chOff x="5705520" y="2705120"/>
            <a:chExt cx="1828800" cy="1016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705520" y="2705120"/>
              <a:ext cx="1828800" cy="101600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5735278" y="2734878"/>
              <a:ext cx="1769284" cy="9564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/>
                <a:t>Управление фирмой</a:t>
              </a:r>
              <a:endParaRPr lang="ru-RU" sz="1900" kern="1200" dirty="0"/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4000496" y="2000240"/>
            <a:ext cx="2071702" cy="857256"/>
            <a:chOff x="5705520" y="2705120"/>
            <a:chExt cx="1828800" cy="1016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705520" y="2705120"/>
              <a:ext cx="1828800" cy="101600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5735278" y="2734878"/>
              <a:ext cx="1769284" cy="9564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/>
                <a:t>Взаимодействие с государством</a:t>
              </a:r>
              <a:endParaRPr lang="ru-RU" sz="1900" kern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 rot="19380252">
            <a:off x="550694" y="3007188"/>
            <a:ext cx="2138341" cy="646331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Отдел продаж и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служба маркетинга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0308737">
            <a:off x="4797101" y="5716085"/>
            <a:ext cx="1633909" cy="369332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Отдел закупок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9745241">
            <a:off x="3410896" y="3954189"/>
            <a:ext cx="1590500" cy="369332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Производство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98501">
            <a:off x="7127109" y="2078835"/>
            <a:ext cx="1437446" cy="369332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Руководство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809144">
            <a:off x="3738337" y="2445601"/>
            <a:ext cx="1412503" cy="369332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Бухгалтерия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751721">
            <a:off x="6021461" y="4029581"/>
            <a:ext cx="1625894" cy="369332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Отдел сервиса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2786058"/>
            <a:ext cx="2214578" cy="2000264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 со стрелкой вверх 19"/>
          <p:cNvSpPr/>
          <p:nvPr/>
        </p:nvSpPr>
        <p:spPr>
          <a:xfrm>
            <a:off x="714348" y="4857760"/>
            <a:ext cx="2143140" cy="1500198"/>
          </a:xfrm>
          <a:prstGeom prst="upArrowCallout">
            <a:avLst>
              <a:gd name="adj1" fmla="val 101585"/>
              <a:gd name="adj2" fmla="val 78947"/>
              <a:gd name="adj3" fmla="val 11559"/>
              <a:gd name="adj4" fmla="val 791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Отдел продаж </a:t>
            </a:r>
            <a:r>
              <a:rPr lang="ru-RU" sz="1600" dirty="0" smtClean="0">
                <a:solidFill>
                  <a:srgbClr val="002060"/>
                </a:solidFill>
              </a:rPr>
              <a:t>– ключевое звено в цепи взаимодействия с клиентом.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8" name="Picture 33" descr="ASU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32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10" y="514352"/>
            <a:ext cx="8153400" cy="62863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Наши клиенты</a:t>
            </a:r>
            <a:endParaRPr lang="ru-RU" sz="4800" b="1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690536" y="1714489"/>
          <a:ext cx="7858180" cy="4697114"/>
        </p:xfrm>
        <a:graphic>
          <a:graphicData uri="http://schemas.openxmlformats.org/drawingml/2006/table">
            <a:tbl>
              <a:tblPr/>
              <a:tblGrid>
                <a:gridCol w="1122597"/>
                <a:gridCol w="841948"/>
                <a:gridCol w="280649"/>
                <a:gridCol w="1122597"/>
                <a:gridCol w="561299"/>
                <a:gridCol w="561299"/>
                <a:gridCol w="1122597"/>
                <a:gridCol w="280649"/>
                <a:gridCol w="841948"/>
                <a:gridCol w="1122597"/>
              </a:tblGrid>
              <a:tr h="87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Завод «Масса-К»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</a:rPr>
                        <a:t>Завод «Армалит-1»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>
                          <a:latin typeface="+mn-lt"/>
                          <a:ea typeface="Times New Roman"/>
                        </a:rPr>
                      </a:br>
                      <a:r>
                        <a:rPr lang="ru-RU" sz="800">
                          <a:latin typeface="+mn-lt"/>
                          <a:ea typeface="Times New Roman"/>
                        </a:rPr>
                        <a:t>Завод «Металлист»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 Завод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Ленинцец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</a:rPr>
                        <a:t>Завод «Транс-Балтия»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Обуховский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 завод»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МХК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 «</a:t>
                      </a:r>
                      <a:r>
                        <a:rPr lang="ru-RU" sz="800" baseline="0" dirty="0" err="1" smtClean="0">
                          <a:latin typeface="+mn-lt"/>
                          <a:ea typeface="Times New Roman"/>
                        </a:rPr>
                        <a:t>Регионхимснаб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4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en-US" sz="800" dirty="0">
                          <a:latin typeface="+mn-lt"/>
                          <a:ea typeface="Times New Roman"/>
                        </a:rPr>
                        <a:t>Jam Hall Media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ООО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Баумит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ООО</a:t>
                      </a:r>
                      <a:br>
                        <a:rPr lang="ru-RU" sz="800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«Композит СПб»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</a:rPr>
                        <a:t>НПФ «Уран»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</a:rPr>
                        <a:t>Компания </a:t>
                      </a:r>
                      <a:br>
                        <a:rPr lang="ru-RU" sz="800">
                          <a:latin typeface="+mn-lt"/>
                          <a:ea typeface="Times New Roman"/>
                        </a:rPr>
                      </a:br>
                      <a:r>
                        <a:rPr lang="ru-RU" sz="800"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en-US" sz="800">
                          <a:latin typeface="+mn-lt"/>
                          <a:ea typeface="Times New Roman"/>
                        </a:rPr>
                        <a:t>Vip</a:t>
                      </a:r>
                      <a:r>
                        <a:rPr lang="ru-RU" sz="800">
                          <a:latin typeface="+mn-lt"/>
                          <a:ea typeface="Times New Roman"/>
                        </a:rPr>
                        <a:t> Паркет»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Дювернуа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 Консалтинг»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«Балтийский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 берег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400" dirty="0" smtClean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80" dirty="0" smtClean="0">
                          <a:latin typeface="+mn-lt"/>
                          <a:ea typeface="Times New Roman"/>
                        </a:rPr>
                        <a:t>Агентство</a:t>
                      </a:r>
                      <a:r>
                        <a:rPr lang="ru-RU" sz="780" baseline="0" dirty="0" smtClean="0">
                          <a:latin typeface="+mn-lt"/>
                          <a:ea typeface="Times New Roman"/>
                        </a:rPr>
                        <a:t> недвижимости «</a:t>
                      </a:r>
                      <a:r>
                        <a:rPr lang="ru-RU" sz="780" baseline="0" dirty="0" err="1" smtClean="0">
                          <a:latin typeface="+mn-lt"/>
                          <a:ea typeface="Times New Roman"/>
                        </a:rPr>
                        <a:t>Астера</a:t>
                      </a:r>
                      <a:r>
                        <a:rPr lang="ru-RU" sz="78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78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Тренинговая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 компания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Реконт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Радио «Хит»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Радио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Рокс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Компания «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</a:rPr>
                        <a:t>Вектон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Радио </a:t>
                      </a:r>
                      <a:br>
                        <a:rPr lang="ru-RU" sz="800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«Эхо Москвы»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Рекламное агентство «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</a:rPr>
                        <a:t>Фричойс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400" dirty="0" smtClean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</a:rPr>
                        <a:t>«Марлоу Навигейшн»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Группа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Конти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4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Тренинговая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 компания «</a:t>
                      </a:r>
                      <a:r>
                        <a:rPr lang="en-US" sz="800" dirty="0" err="1">
                          <a:latin typeface="+mn-lt"/>
                          <a:ea typeface="Times New Roman"/>
                        </a:rPr>
                        <a:t>Directorica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4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«Бизнес-журнал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4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Меди-Эстетик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СК «Мегалит»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5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Управляющая компания «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</a:rPr>
                        <a:t>Арсагера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300" dirty="0" smtClean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832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ООО «Метроном»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ООО "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</a:rPr>
                        <a:t>Невисс-Комплекс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Газета «Аргументы и факты»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ООО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 «Прогресс»</a:t>
                      </a:r>
                      <a:br>
                        <a:rPr lang="ru-RU" sz="800" baseline="0" dirty="0" smtClean="0">
                          <a:latin typeface="+mn-lt"/>
                          <a:ea typeface="Times New Roman"/>
                        </a:rPr>
                      </a:br>
                      <a:endParaRPr lang="ru-RU" sz="300" dirty="0" smtClean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32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Фирма «Шарм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ЗАО «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</a:rPr>
                        <a:t>Тепломаш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Морской торговый порт «Выборг»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Журнал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 «Персонал </a:t>
                      </a:r>
                      <a:r>
                        <a:rPr lang="ru-RU" sz="800" baseline="0" dirty="0" err="1" smtClean="0">
                          <a:latin typeface="+mn-lt"/>
                          <a:ea typeface="Times New Roman"/>
                        </a:rPr>
                        <a:t>Микс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08" name="Picture 60" descr="Massa_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614" y="1808786"/>
            <a:ext cx="571698" cy="614362"/>
          </a:xfrm>
          <a:prstGeom prst="rect">
            <a:avLst/>
          </a:prstGeom>
          <a:noFill/>
        </p:spPr>
      </p:pic>
      <p:pic>
        <p:nvPicPr>
          <p:cNvPr id="2107" name="Picture 59" descr="armalit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5478" y="1775741"/>
            <a:ext cx="642942" cy="618832"/>
          </a:xfrm>
          <a:prstGeom prst="rect">
            <a:avLst/>
          </a:prstGeom>
          <a:noFill/>
        </p:spPr>
      </p:pic>
      <p:pic>
        <p:nvPicPr>
          <p:cNvPr id="2106" name="Picture 58" descr="metalli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626" y="1786879"/>
            <a:ext cx="642942" cy="634369"/>
          </a:xfrm>
          <a:prstGeom prst="rect">
            <a:avLst/>
          </a:prstGeom>
          <a:noFill/>
        </p:spPr>
      </p:pic>
      <p:pic>
        <p:nvPicPr>
          <p:cNvPr id="2105" name="Picture 57" descr="lenine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6718" y="1717346"/>
            <a:ext cx="809625" cy="723900"/>
          </a:xfrm>
          <a:prstGeom prst="rect">
            <a:avLst/>
          </a:prstGeom>
          <a:noFill/>
        </p:spPr>
      </p:pic>
      <p:pic>
        <p:nvPicPr>
          <p:cNvPr id="2104" name="Picture 56" descr="trans_baltiy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0684" y="1755446"/>
            <a:ext cx="619125" cy="676275"/>
          </a:xfrm>
          <a:prstGeom prst="rect">
            <a:avLst/>
          </a:prstGeom>
          <a:noFill/>
        </p:spPr>
      </p:pic>
      <p:pic>
        <p:nvPicPr>
          <p:cNvPr id="2103" name="Picture 55" descr="obuxovskij_zavo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0832" y="1737348"/>
            <a:ext cx="638175" cy="723900"/>
          </a:xfrm>
          <a:prstGeom prst="rect">
            <a:avLst/>
          </a:prstGeom>
          <a:noFill/>
        </p:spPr>
      </p:pic>
      <p:pic>
        <p:nvPicPr>
          <p:cNvPr id="2102" name="Picture 54" descr="JamHal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3412" y="2714620"/>
            <a:ext cx="800100" cy="523875"/>
          </a:xfrm>
          <a:prstGeom prst="rect">
            <a:avLst/>
          </a:prstGeom>
          <a:noFill/>
        </p:spPr>
      </p:pic>
      <p:pic>
        <p:nvPicPr>
          <p:cNvPr id="2101" name="Picture 53" descr="Baumi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47858" y="2643182"/>
            <a:ext cx="647700" cy="647700"/>
          </a:xfrm>
          <a:prstGeom prst="rect">
            <a:avLst/>
          </a:prstGeom>
          <a:noFill/>
        </p:spPr>
      </p:pic>
      <p:pic>
        <p:nvPicPr>
          <p:cNvPr id="2100" name="Picture 52" descr="composi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90866" y="2643182"/>
            <a:ext cx="657225" cy="581025"/>
          </a:xfrm>
          <a:prstGeom prst="rect">
            <a:avLst/>
          </a:prstGeom>
          <a:noFill/>
        </p:spPr>
      </p:pic>
      <p:pic>
        <p:nvPicPr>
          <p:cNvPr id="2099" name="Picture 51" descr="ura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93842" y="2684140"/>
            <a:ext cx="1019175" cy="571500"/>
          </a:xfrm>
          <a:prstGeom prst="rect">
            <a:avLst/>
          </a:prstGeom>
          <a:noFill/>
        </p:spPr>
      </p:pic>
      <p:pic>
        <p:nvPicPr>
          <p:cNvPr id="2098" name="Picture 50" descr="vip_parque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62568" y="2643182"/>
            <a:ext cx="962025" cy="561975"/>
          </a:xfrm>
          <a:prstGeom prst="rect">
            <a:avLst/>
          </a:prstGeom>
          <a:noFill/>
        </p:spPr>
      </p:pic>
      <p:pic>
        <p:nvPicPr>
          <p:cNvPr id="2097" name="Picture 49" descr="duvernoix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84634" y="2659970"/>
            <a:ext cx="785818" cy="503277"/>
          </a:xfrm>
          <a:prstGeom prst="rect">
            <a:avLst/>
          </a:prstGeom>
          <a:noFill/>
        </p:spPr>
      </p:pic>
      <p:pic>
        <p:nvPicPr>
          <p:cNvPr id="2095" name="Picture 47" descr="recon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76420" y="3500438"/>
            <a:ext cx="752475" cy="523875"/>
          </a:xfrm>
          <a:prstGeom prst="rect">
            <a:avLst/>
          </a:prstGeom>
          <a:noFill/>
        </p:spPr>
      </p:pic>
      <p:pic>
        <p:nvPicPr>
          <p:cNvPr id="2094" name="Picture 46" descr="hi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09916" y="3543016"/>
            <a:ext cx="571504" cy="605122"/>
          </a:xfrm>
          <a:prstGeom prst="rect">
            <a:avLst/>
          </a:prstGeom>
          <a:noFill/>
        </p:spPr>
      </p:pic>
      <p:pic>
        <p:nvPicPr>
          <p:cNvPr id="2093" name="Picture 45" descr="rok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95774" y="3562351"/>
            <a:ext cx="628650" cy="581025"/>
          </a:xfrm>
          <a:prstGeom prst="rect">
            <a:avLst/>
          </a:prstGeom>
          <a:noFill/>
        </p:spPr>
      </p:pic>
      <p:pic>
        <p:nvPicPr>
          <p:cNvPr id="2091" name="Picture 43" descr="echo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77014" y="3571876"/>
            <a:ext cx="714375" cy="457200"/>
          </a:xfrm>
          <a:prstGeom prst="rect">
            <a:avLst/>
          </a:prstGeom>
          <a:noFill/>
        </p:spPr>
      </p:pic>
      <p:pic>
        <p:nvPicPr>
          <p:cNvPr id="2090" name="Picture 42" descr="marlow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904850" y="4500570"/>
            <a:ext cx="685800" cy="495300"/>
          </a:xfrm>
          <a:prstGeom prst="rect">
            <a:avLst/>
          </a:prstGeom>
          <a:noFill/>
        </p:spPr>
      </p:pic>
      <p:pic>
        <p:nvPicPr>
          <p:cNvPr id="2089" name="Picture 41" descr="conti_grou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897362" y="4518668"/>
            <a:ext cx="962025" cy="371475"/>
          </a:xfrm>
          <a:prstGeom prst="rect">
            <a:avLst/>
          </a:prstGeom>
          <a:noFill/>
        </p:spPr>
      </p:pic>
      <p:pic>
        <p:nvPicPr>
          <p:cNvPr id="2088" name="Picture 40" descr="directorica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047990" y="4480570"/>
            <a:ext cx="942975" cy="361950"/>
          </a:xfrm>
          <a:prstGeom prst="rect">
            <a:avLst/>
          </a:prstGeom>
          <a:noFill/>
        </p:spPr>
      </p:pic>
      <p:pic>
        <p:nvPicPr>
          <p:cNvPr id="2087" name="Picture 39" descr="biznes-zhyrn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190998" y="4572008"/>
            <a:ext cx="800100" cy="352425"/>
          </a:xfrm>
          <a:prstGeom prst="rect">
            <a:avLst/>
          </a:prstGeom>
          <a:noFill/>
        </p:spPr>
      </p:pic>
      <p:pic>
        <p:nvPicPr>
          <p:cNvPr id="2086" name="Picture 38" descr="medi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405444" y="4429132"/>
            <a:ext cx="600075" cy="609600"/>
          </a:xfrm>
          <a:prstGeom prst="rect">
            <a:avLst/>
          </a:prstGeom>
          <a:noFill/>
        </p:spPr>
      </p:pic>
      <p:pic>
        <p:nvPicPr>
          <p:cNvPr id="2084" name="Picture 36" descr="metronom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047726" y="5291151"/>
            <a:ext cx="1437471" cy="357190"/>
          </a:xfrm>
          <a:prstGeom prst="rect">
            <a:avLst/>
          </a:prstGeom>
          <a:noFill/>
        </p:spPr>
      </p:pic>
      <p:pic>
        <p:nvPicPr>
          <p:cNvPr id="2083" name="Picture 35" descr="neviss_komplex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047990" y="5267338"/>
            <a:ext cx="1209675" cy="428625"/>
          </a:xfrm>
          <a:prstGeom prst="rect">
            <a:avLst/>
          </a:prstGeom>
          <a:noFill/>
        </p:spPr>
      </p:pic>
      <p:pic>
        <p:nvPicPr>
          <p:cNvPr id="2082" name="Picture 34" descr="aif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886328" y="5243525"/>
            <a:ext cx="1485900" cy="428625"/>
          </a:xfrm>
          <a:prstGeom prst="rect">
            <a:avLst/>
          </a:prstGeom>
          <a:noFill/>
        </p:spPr>
      </p:pic>
      <p:pic>
        <p:nvPicPr>
          <p:cNvPr id="2081" name="Picture 33" descr="sharm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976288" y="5881705"/>
            <a:ext cx="1543050" cy="352425"/>
          </a:xfrm>
          <a:prstGeom prst="rect">
            <a:avLst/>
          </a:prstGeom>
          <a:noFill/>
        </p:spPr>
      </p:pic>
      <p:pic>
        <p:nvPicPr>
          <p:cNvPr id="2080" name="Picture 32" descr="Image1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905114" y="5891230"/>
            <a:ext cx="1609725" cy="342900"/>
          </a:xfrm>
          <a:prstGeom prst="rect">
            <a:avLst/>
          </a:prstGeom>
          <a:noFill/>
        </p:spPr>
      </p:pic>
      <p:pic>
        <p:nvPicPr>
          <p:cNvPr id="2079" name="Picture 31" descr="viborgsky_port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905378" y="5895993"/>
            <a:ext cx="1438275" cy="323850"/>
          </a:xfrm>
          <a:prstGeom prst="rect">
            <a:avLst/>
          </a:prstGeom>
          <a:noFill/>
        </p:spPr>
      </p:pic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10" name="Picture 62" descr="\\Notebook4\рабочий стол 4\Logo\ready\rhs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548584" y="2000240"/>
            <a:ext cx="928694" cy="335236"/>
          </a:xfrm>
          <a:prstGeom prst="rect">
            <a:avLst/>
          </a:prstGeom>
          <a:noFill/>
        </p:spPr>
      </p:pic>
      <p:pic>
        <p:nvPicPr>
          <p:cNvPr id="2111" name="Picture 63" descr="\\Notebook4\рабочий стол 4\Logo\ready\progress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949458" y="5282956"/>
            <a:ext cx="1214446" cy="360622"/>
          </a:xfrm>
          <a:prstGeom prst="rect">
            <a:avLst/>
          </a:prstGeom>
          <a:noFill/>
        </p:spPr>
      </p:pic>
      <p:pic>
        <p:nvPicPr>
          <p:cNvPr id="2112" name="Picture 64" descr="\\Notebook4\рабочий стол 4\Logo\ready\free_choise.jp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548584" y="3643314"/>
            <a:ext cx="870862" cy="285752"/>
          </a:xfrm>
          <a:prstGeom prst="rect">
            <a:avLst/>
          </a:prstGeom>
          <a:noFill/>
        </p:spPr>
      </p:pic>
      <p:pic>
        <p:nvPicPr>
          <p:cNvPr id="2113" name="Picture 65" descr="\\Notebook4\рабочий стол 4\Logo\ready\personal-mix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933290" y="5888372"/>
            <a:ext cx="1309672" cy="353965"/>
          </a:xfrm>
          <a:prstGeom prst="rect">
            <a:avLst/>
          </a:prstGeom>
          <a:noFill/>
        </p:spPr>
      </p:pic>
      <p:pic>
        <p:nvPicPr>
          <p:cNvPr id="2115" name="Picture 67" descr="\\Notebook4\рабочий стол 4\Logo\ready\Terminal (baltbereg)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660980" y="2714620"/>
            <a:ext cx="688164" cy="500066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Logo\ready\vekton.jp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5353056" y="3561417"/>
            <a:ext cx="714380" cy="653396"/>
          </a:xfrm>
          <a:prstGeom prst="rect">
            <a:avLst/>
          </a:prstGeom>
          <a:noFill/>
        </p:spPr>
      </p:pic>
      <p:pic>
        <p:nvPicPr>
          <p:cNvPr id="2" name="Picture 2" descr="C:\Documents and Settings\User\Рабочий стол\Логотипы клиентов\ready\astera.jpg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814361" y="3714752"/>
            <a:ext cx="900108" cy="300036"/>
          </a:xfrm>
          <a:prstGeom prst="rect">
            <a:avLst/>
          </a:prstGeom>
          <a:noFill/>
        </p:spPr>
      </p:pic>
      <p:pic>
        <p:nvPicPr>
          <p:cNvPr id="1027" name="Picture 3" descr="arsagera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7482860" y="4564070"/>
            <a:ext cx="985733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Documents and Settings\User\Рабочий стол\ОТДЕЛ ПРОДАЖ\Наши клиенты\Логотипы клиентов\Логотипы\megalit.jpg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6283314" y="4572009"/>
            <a:ext cx="1012557" cy="285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10" y="500042"/>
            <a:ext cx="8153400" cy="62863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Разработчик</a:t>
            </a:r>
            <a:endParaRPr lang="ru-RU" sz="4800" b="1" dirty="0"/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3330258" y="2129468"/>
            <a:ext cx="485778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ООО </a:t>
            </a:r>
            <a:r>
              <a:rPr lang="ru-RU" sz="2800" b="1" dirty="0" smtClean="0">
                <a:solidFill>
                  <a:schemeClr val="tx1"/>
                </a:solidFill>
              </a:rPr>
              <a:t>«Компания АСУ </a:t>
            </a:r>
            <a:r>
              <a:rPr lang="ru-RU" sz="2800" b="1" dirty="0">
                <a:solidFill>
                  <a:schemeClr val="tx1"/>
                </a:solidFill>
              </a:rPr>
              <a:t>XXI век»</a:t>
            </a:r>
          </a:p>
          <a:p>
            <a:pPr algn="l"/>
            <a:r>
              <a:rPr lang="ru-RU" sz="1600" dirty="0" smtClean="0">
                <a:solidFill>
                  <a:srgbClr val="000066"/>
                </a:solidFill>
              </a:rPr>
              <a:t>Разработка информационных систем для бизнеса.</a:t>
            </a:r>
            <a:endParaRPr lang="ru-RU" sz="1600" dirty="0">
              <a:solidFill>
                <a:srgbClr val="000066"/>
              </a:solidFill>
            </a:endParaRPr>
          </a:p>
          <a:p>
            <a:pPr algn="l"/>
            <a:endParaRPr lang="ru-RU" sz="1600" i="1" dirty="0">
              <a:solidFill>
                <a:srgbClr val="003399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197110</a:t>
            </a:r>
            <a:r>
              <a:rPr lang="ru-RU" sz="1600" dirty="0">
                <a:solidFill>
                  <a:schemeClr val="tx1"/>
                </a:solidFill>
              </a:rPr>
              <a:t>, Санкт-Петербург, Петровский пр</a:t>
            </a:r>
            <a:r>
              <a:rPr lang="ru-RU" sz="1600" dirty="0" smtClean="0">
                <a:solidFill>
                  <a:schemeClr val="tx1"/>
                </a:solidFill>
              </a:rPr>
              <a:t>., д. 26</a:t>
            </a:r>
            <a:endParaRPr lang="ru-RU" sz="1600" dirty="0">
              <a:solidFill>
                <a:schemeClr val="tx1"/>
              </a:solidFill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тел</a:t>
            </a:r>
            <a:r>
              <a:rPr lang="ru-RU" sz="1600" dirty="0" smtClean="0">
                <a:solidFill>
                  <a:schemeClr val="tx1"/>
                </a:solidFill>
              </a:rPr>
              <a:t>. / факс</a:t>
            </a:r>
            <a:r>
              <a:rPr lang="ru-RU" sz="1600" dirty="0">
                <a:solidFill>
                  <a:schemeClr val="tx1"/>
                </a:solidFill>
              </a:rPr>
              <a:t>: (812) 350-94-14; 235-48-90</a:t>
            </a:r>
          </a:p>
          <a:p>
            <a:pPr algn="l"/>
            <a:r>
              <a:rPr lang="ru-RU" sz="1600" dirty="0" err="1" smtClean="0">
                <a:solidFill>
                  <a:schemeClr val="tx1"/>
                </a:solidFill>
                <a:hlinkClick r:id="rId3"/>
              </a:rPr>
              <a:t>www.asuxxivek.ru</a:t>
            </a:r>
            <a:endParaRPr lang="ru-RU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latin typeface="Calibri" pitchFamily="34" charset="0"/>
                <a:hlinkClick r:id="rId4"/>
              </a:rPr>
              <a:t>mailbox</a:t>
            </a:r>
            <a:r>
              <a:rPr lang="ru-RU" sz="1600" dirty="0" smtClean="0">
                <a:solidFill>
                  <a:schemeClr val="tx1"/>
                </a:solidFill>
                <a:hlinkClick r:id="rId4"/>
              </a:rPr>
              <a:t>@</a:t>
            </a:r>
            <a:r>
              <a:rPr lang="ru-RU" sz="1600" dirty="0" err="1" smtClean="0">
                <a:solidFill>
                  <a:schemeClr val="tx1"/>
                </a:solidFill>
                <a:hlinkClick r:id="rId4"/>
              </a:rPr>
              <a:t>asuxxivek.ru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82283" name="Picture 11" descr="ASU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253172"/>
            <a:ext cx="1738335" cy="6043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3000364" y="3729992"/>
            <a:ext cx="428628" cy="428628"/>
          </a:xfrm>
          <a:prstGeom prst="rightArrow">
            <a:avLst/>
          </a:prstGeom>
          <a:gradFill flip="none" rotWithShape="1">
            <a:gsLst>
              <a:gs pos="33000">
                <a:srgbClr val="87461F">
                  <a:alpha val="85000"/>
                </a:srgbClr>
              </a:gs>
              <a:gs pos="100000">
                <a:srgbClr val="43625B"/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609600" y="393664"/>
            <a:ext cx="8248680" cy="79059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Как работает предприятие?</a:t>
            </a:r>
            <a:endParaRPr lang="ru-RU" sz="4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500826" y="366719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Передача заказа</a:t>
            </a:r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71868" y="5175016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Снабжение</a:t>
            </a:r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 rot="-1500000">
            <a:off x="2999419" y="4428188"/>
            <a:ext cx="428628" cy="428628"/>
          </a:xfrm>
          <a:prstGeom prst="rightArrow">
            <a:avLst/>
          </a:prstGeom>
          <a:gradFill flip="none" rotWithShape="1">
            <a:gsLst>
              <a:gs pos="33000">
                <a:srgbClr val="87461F">
                  <a:alpha val="85000"/>
                </a:srgbClr>
              </a:gs>
              <a:gs pos="100000">
                <a:srgbClr val="43625B"/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500000">
            <a:off x="2999420" y="3072754"/>
            <a:ext cx="428628" cy="428628"/>
          </a:xfrm>
          <a:prstGeom prst="rightArrow">
            <a:avLst/>
          </a:prstGeom>
          <a:gradFill flip="none" rotWithShape="1">
            <a:gsLst>
              <a:gs pos="33000">
                <a:srgbClr val="87461F">
                  <a:alpha val="85000"/>
                </a:srgbClr>
              </a:gs>
              <a:gs pos="100000">
                <a:srgbClr val="43625B"/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5929322" y="3714752"/>
            <a:ext cx="428628" cy="428628"/>
          </a:xfrm>
          <a:prstGeom prst="rightArrow">
            <a:avLst/>
          </a:prstGeom>
          <a:gradFill flip="none" rotWithShape="1">
            <a:gsLst>
              <a:gs pos="33000">
                <a:srgbClr val="43625B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16200000">
            <a:off x="4429124" y="4429132"/>
            <a:ext cx="428628" cy="428628"/>
          </a:xfrm>
          <a:prstGeom prst="rightArrow">
            <a:avLst/>
          </a:prstGeom>
          <a:gradFill flip="none" rotWithShape="1">
            <a:gsLst>
              <a:gs pos="33000">
                <a:srgbClr val="43625B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93174" y="238893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Финансы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41090" y="241433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10286" y="362147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8628" y="2943222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Продажи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868" y="4399676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Обслуживание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8628" y="3676652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Маркетинг </a:t>
            </a:r>
            <a:endParaRPr lang="ru-RU" dirty="0"/>
          </a:p>
        </p:txBody>
      </p:sp>
      <p:pic>
        <p:nvPicPr>
          <p:cNvPr id="16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Прямая соединительная линия 52"/>
          <p:cNvCxnSpPr/>
          <p:nvPr/>
        </p:nvCxnSpPr>
        <p:spPr>
          <a:xfrm>
            <a:off x="262680" y="4584708"/>
            <a:ext cx="8595600" cy="34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2304928" y="3176586"/>
            <a:ext cx="4520077" cy="26825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3"/>
          <p:cNvSpPr/>
          <p:nvPr/>
        </p:nvSpPr>
        <p:spPr>
          <a:xfrm>
            <a:off x="2496413" y="3578969"/>
            <a:ext cx="1986094" cy="207899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619480" y="3578971"/>
            <a:ext cx="1986094" cy="20789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000364" y="3729992"/>
            <a:ext cx="428628" cy="428628"/>
          </a:xfrm>
          <a:prstGeom prst="rightArrow">
            <a:avLst/>
          </a:prstGeom>
          <a:gradFill flip="none" rotWithShape="1">
            <a:gsLst>
              <a:gs pos="33000">
                <a:srgbClr val="87461F">
                  <a:alpha val="85000"/>
                </a:srgbClr>
              </a:gs>
              <a:gs pos="100000">
                <a:srgbClr val="43625B"/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3"/>
          <p:cNvSpPr>
            <a:spLocks noGrp="1"/>
          </p:cNvSpPr>
          <p:nvPr>
            <p:ph type="title"/>
          </p:nvPr>
        </p:nvSpPr>
        <p:spPr>
          <a:xfrm>
            <a:off x="609600" y="393664"/>
            <a:ext cx="8248680" cy="79059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Как работает предприятие?</a:t>
            </a:r>
            <a:endParaRPr lang="ru-RU" sz="4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500826" y="366719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Передача заказа</a:t>
            </a:r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71868" y="5175016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Снабжение</a:t>
            </a:r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 rot="-1500000">
            <a:off x="2999419" y="4428188"/>
            <a:ext cx="428628" cy="428628"/>
          </a:xfrm>
          <a:prstGeom prst="rightArrow">
            <a:avLst/>
          </a:prstGeom>
          <a:gradFill flip="none" rotWithShape="1">
            <a:gsLst>
              <a:gs pos="33000">
                <a:srgbClr val="87461F">
                  <a:alpha val="85000"/>
                </a:srgbClr>
              </a:gs>
              <a:gs pos="100000">
                <a:srgbClr val="43625B"/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500000">
            <a:off x="2999420" y="3072754"/>
            <a:ext cx="428628" cy="428628"/>
          </a:xfrm>
          <a:prstGeom prst="rightArrow">
            <a:avLst/>
          </a:prstGeom>
          <a:gradFill flip="none" rotWithShape="1">
            <a:gsLst>
              <a:gs pos="33000">
                <a:srgbClr val="87461F">
                  <a:alpha val="85000"/>
                </a:srgbClr>
              </a:gs>
              <a:gs pos="100000">
                <a:srgbClr val="43625B"/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5929322" y="3714752"/>
            <a:ext cx="428628" cy="428628"/>
          </a:xfrm>
          <a:prstGeom prst="rightArrow">
            <a:avLst/>
          </a:prstGeom>
          <a:gradFill flip="none" rotWithShape="1">
            <a:gsLst>
              <a:gs pos="33000">
                <a:srgbClr val="43625B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16200000">
            <a:off x="4429124" y="4429132"/>
            <a:ext cx="428628" cy="428628"/>
          </a:xfrm>
          <a:prstGeom prst="rightArrow">
            <a:avLst/>
          </a:prstGeom>
          <a:gradFill flip="none" rotWithShape="1">
            <a:gsLst>
              <a:gs pos="33000">
                <a:srgbClr val="43625B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93174" y="238893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Финансы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41090" y="241433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10286" y="362147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68628" y="2943222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Продажи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868" y="4399676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Обслуживание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8628" y="3676652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Маркетинг 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25420" y="4048421"/>
            <a:ext cx="1712150" cy="10730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Поставщики</a:t>
            </a:r>
            <a:endParaRPr lang="ru-RU" sz="16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000078" y="4048421"/>
            <a:ext cx="1712150" cy="10730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Клиенты</a:t>
            </a:r>
            <a:endParaRPr lang="ru-RU" sz="16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00034" y="1747826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Самая простая аналогия, которая позволяет легко запомнить значение терминов </a:t>
            </a:r>
            <a:r>
              <a:rPr lang="en-US" sz="1200" dirty="0">
                <a:latin typeface="Calibri" pitchFamily="34" charset="0"/>
              </a:rPr>
              <a:t>front-office </a:t>
            </a:r>
            <a:r>
              <a:rPr lang="ru-RU" sz="1200" dirty="0">
                <a:latin typeface="Calibri" pitchFamily="34" charset="0"/>
              </a:rPr>
              <a:t>и </a:t>
            </a:r>
            <a:r>
              <a:rPr lang="en-US" sz="1200" dirty="0">
                <a:latin typeface="Calibri" pitchFamily="34" charset="0"/>
              </a:rPr>
              <a:t>back-office</a:t>
            </a:r>
            <a:r>
              <a:rPr lang="ru-RU" sz="1200" dirty="0">
                <a:latin typeface="Calibri" pitchFamily="34" charset="0"/>
              </a:rPr>
              <a:t>,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smtClean="0"/>
              <a:t>– это сравнение с военными терминами «фронт» и «тыл». </a:t>
            </a:r>
            <a:r>
              <a:rPr lang="ru-RU" sz="1200" dirty="0" err="1" smtClean="0"/>
              <a:t>Front</a:t>
            </a:r>
            <a:r>
              <a:rPr lang="ru-RU" sz="1200" dirty="0" err="1"/>
              <a:t>-</a:t>
            </a:r>
            <a:r>
              <a:rPr lang="ru-RU" sz="1200" dirty="0" err="1" smtClean="0"/>
              <a:t>office</a:t>
            </a:r>
            <a:r>
              <a:rPr lang="ru-RU" sz="1200" dirty="0" smtClean="0"/>
              <a:t> (фронт) занимается вопросами продаж и решением других задач, где приходится непосредственно работать с клиентами. </a:t>
            </a:r>
            <a:r>
              <a:rPr lang="ru-RU" sz="1200" dirty="0" err="1" smtClean="0"/>
              <a:t>Back</a:t>
            </a:r>
            <a:r>
              <a:rPr lang="ru-RU" sz="1200" dirty="0" err="1"/>
              <a:t>-</a:t>
            </a:r>
            <a:r>
              <a:rPr lang="ru-RU" sz="1200" dirty="0" err="1" smtClean="0"/>
              <a:t>office</a:t>
            </a:r>
            <a:r>
              <a:rPr lang="ru-RU" sz="1200" dirty="0" smtClean="0"/>
              <a:t> (тыл) обеспечивает функционирование самой организации. </a:t>
            </a:r>
            <a:endParaRPr lang="en-US" sz="12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2869455" y="3605224"/>
            <a:ext cx="1340432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Back-office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33952" y="3605226"/>
            <a:ext cx="1414554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Front-office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46506" y="3193155"/>
            <a:ext cx="1472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Предприятие</a:t>
            </a:r>
            <a:endParaRPr lang="ru-RU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562392" y="6060349"/>
            <a:ext cx="8149836" cy="402385"/>
            <a:chOff x="562392" y="6060349"/>
            <a:chExt cx="8149836" cy="402385"/>
          </a:xfrm>
        </p:grpSpPr>
        <p:sp>
          <p:nvSpPr>
            <p:cNvPr id="54" name="Выноска со стрелкой вправо 53"/>
            <p:cNvSpPr/>
            <p:nvPr/>
          </p:nvSpPr>
          <p:spPr>
            <a:xfrm>
              <a:off x="562392" y="6060349"/>
              <a:ext cx="2054580" cy="402385"/>
            </a:xfrm>
            <a:prstGeom prst="rightArrowCallout">
              <a:avLst>
                <a:gd name="adj1" fmla="val 25000"/>
                <a:gd name="adj2" fmla="val 41732"/>
                <a:gd name="adj3" fmla="val 25000"/>
                <a:gd name="adj4" fmla="val 85248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i="1" dirty="0" smtClean="0"/>
                <a:t>Снабжение</a:t>
              </a:r>
              <a:endParaRPr lang="ru-RU" sz="1400" i="1" dirty="0"/>
            </a:p>
          </p:txBody>
        </p:sp>
        <p:sp>
          <p:nvSpPr>
            <p:cNvPr id="55" name="Выноска со стрелкой вправо 54"/>
            <p:cNvSpPr/>
            <p:nvPr/>
          </p:nvSpPr>
          <p:spPr>
            <a:xfrm>
              <a:off x="2736755" y="6060349"/>
              <a:ext cx="4040675" cy="402385"/>
            </a:xfrm>
            <a:prstGeom prst="rightArrowCallout">
              <a:avLst>
                <a:gd name="adj1" fmla="val 25000"/>
                <a:gd name="adj2" fmla="val 41732"/>
                <a:gd name="adj3" fmla="val 25000"/>
                <a:gd name="adj4" fmla="val 91203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i="1" dirty="0" smtClean="0"/>
                <a:t>Создание дополнительной стоимости</a:t>
              </a:r>
              <a:endParaRPr lang="ru-RU" sz="1400" i="1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931592" y="6060349"/>
              <a:ext cx="1780636" cy="4023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i="1" dirty="0" smtClean="0"/>
                <a:t>Сбыт</a:t>
              </a:r>
              <a:endParaRPr lang="ru-RU" sz="1400" i="1" dirty="0"/>
            </a:p>
          </p:txBody>
        </p:sp>
      </p:grpSp>
      <p:pic>
        <p:nvPicPr>
          <p:cNvPr id="58" name="Picture 2" descr="Иллюстрация понятий Back Office и Front off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76388"/>
            <a:ext cx="3071834" cy="1430897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5285428" y="1672576"/>
            <a:ext cx="81916" cy="94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18369 0.3011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15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42952 0.2173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" y="1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13091 0.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42188 0.141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7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42188 0.110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5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42188 0.0842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4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3334 0.0939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58382E-6 L -0.37101 -0.12578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6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48" grpId="1" animBg="1"/>
      <p:bldP spid="50" grpId="0" animBg="1"/>
      <p:bldP spid="50" grpId="1" animBg="1"/>
      <p:bldP spid="9" grpId="0" animBg="1"/>
      <p:bldP spid="39" grpId="0" animBg="1"/>
      <p:bldP spid="39" grpId="1" animBg="1"/>
      <p:bldP spid="40" grpId="0" animBg="1"/>
      <p:bldP spid="40" grpId="1" animBg="1"/>
      <p:bldP spid="42" grpId="0" animBg="1"/>
      <p:bldP spid="43" grpId="0" animBg="1"/>
      <p:bldP spid="44" grpId="0" animBg="1"/>
      <p:bldP spid="45" grpId="0" animBg="1"/>
      <p:bldP spid="28" grpId="0" animBg="1"/>
      <p:bldP spid="28" grpId="1" animBg="1"/>
      <p:bldP spid="20" grpId="0" animBg="1"/>
      <p:bldP spid="20" grpId="1" animBg="1"/>
      <p:bldP spid="27" grpId="0" animBg="1"/>
      <p:bldP spid="27" grpId="1" animBg="1"/>
      <p:bldP spid="29" grpId="0" animBg="1"/>
      <p:bldP spid="29" grpId="1" animBg="1"/>
      <p:bldP spid="17" grpId="0" animBg="1"/>
      <p:bldP spid="17" grpId="1" animBg="1"/>
      <p:bldP spid="18" grpId="0" animBg="1"/>
      <p:bldP spid="18" grpId="1" animBg="1"/>
      <p:bldP spid="37" grpId="0" animBg="1"/>
      <p:bldP spid="38" grpId="0" animBg="1"/>
      <p:bldP spid="41" grpId="0"/>
      <p:bldP spid="49" grpId="0"/>
      <p:bldP spid="49" grpId="1"/>
      <p:bldP spid="51" grpId="0"/>
      <p:bldP spid="51" grpId="1"/>
      <p:bldP spid="52" grpId="0"/>
      <p:bldP spid="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/>
          <p:cNvCxnSpPr/>
          <p:nvPr/>
        </p:nvCxnSpPr>
        <p:spPr>
          <a:xfrm>
            <a:off x="262680" y="4584708"/>
            <a:ext cx="8595600" cy="34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" descr="Иллюстрация понятий Back Office и Front off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76388"/>
            <a:ext cx="3071834" cy="1430897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500034" y="1747826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Самая простая аналогия, которая позволяет легко запомнить значение терминов </a:t>
            </a:r>
            <a:r>
              <a:rPr lang="en-US" sz="1200" dirty="0">
                <a:latin typeface="Calibri" pitchFamily="34" charset="0"/>
              </a:rPr>
              <a:t>front-office </a:t>
            </a:r>
            <a:r>
              <a:rPr lang="ru-RU" sz="1200" dirty="0">
                <a:latin typeface="Calibri" pitchFamily="34" charset="0"/>
              </a:rPr>
              <a:t>и </a:t>
            </a:r>
            <a:r>
              <a:rPr lang="en-US" sz="1200" dirty="0">
                <a:latin typeface="Calibri" pitchFamily="34" charset="0"/>
              </a:rPr>
              <a:t>back-office</a:t>
            </a:r>
            <a:r>
              <a:rPr lang="ru-RU" sz="1200" dirty="0">
                <a:latin typeface="Calibri" pitchFamily="34" charset="0"/>
              </a:rPr>
              <a:t>,</a:t>
            </a:r>
            <a:r>
              <a:rPr lang="ru-RU" sz="1200" dirty="0" smtClean="0">
                <a:latin typeface="Calibri" pitchFamily="34" charset="0"/>
              </a:rPr>
              <a:t> </a:t>
            </a:r>
            <a:r>
              <a:rPr lang="ru-RU" sz="1200" dirty="0" smtClean="0"/>
              <a:t>– это сравнение с военными терминами «фронт» и «тыл». </a:t>
            </a:r>
            <a:r>
              <a:rPr lang="ru-RU" sz="1200" dirty="0" err="1" smtClean="0"/>
              <a:t>Front</a:t>
            </a:r>
            <a:r>
              <a:rPr lang="ru-RU" sz="1200" dirty="0" err="1"/>
              <a:t>-</a:t>
            </a:r>
            <a:r>
              <a:rPr lang="ru-RU" sz="1200" dirty="0" err="1" smtClean="0"/>
              <a:t>office</a:t>
            </a:r>
            <a:r>
              <a:rPr lang="ru-RU" sz="1200" dirty="0" smtClean="0"/>
              <a:t> (фронт) занимается вопросами продаж и решением других задач, где приходится непосредственно работать с клиентами. </a:t>
            </a:r>
            <a:r>
              <a:rPr lang="ru-RU" sz="1200" dirty="0" err="1" smtClean="0"/>
              <a:t>Back</a:t>
            </a:r>
            <a:r>
              <a:rPr lang="ru-RU" sz="1200" dirty="0" err="1"/>
              <a:t>-</a:t>
            </a:r>
            <a:r>
              <a:rPr lang="ru-RU" sz="1200" dirty="0" err="1" smtClean="0"/>
              <a:t>office</a:t>
            </a:r>
            <a:r>
              <a:rPr lang="ru-RU" sz="1200" dirty="0" smtClean="0"/>
              <a:t> (тыл) обеспечивает функционирование самой организации. </a:t>
            </a:r>
            <a:endParaRPr lang="en-US" sz="1200" dirty="0" smtClean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04928" y="3176586"/>
            <a:ext cx="4520077" cy="26825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3"/>
          <p:cNvSpPr/>
          <p:nvPr/>
        </p:nvSpPr>
        <p:spPr>
          <a:xfrm>
            <a:off x="2496413" y="3578969"/>
            <a:ext cx="1986094" cy="207899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701871" y="3981354"/>
            <a:ext cx="1575178" cy="40238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Управление</a:t>
            </a:r>
            <a:endParaRPr lang="ru-RU" sz="14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714612" y="5072074"/>
            <a:ext cx="1575178" cy="40238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Производство</a:t>
            </a:r>
            <a:endParaRPr lang="ru-RU" sz="14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701871" y="4526810"/>
            <a:ext cx="1575178" cy="40238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Финансы</a:t>
            </a:r>
            <a:endParaRPr lang="ru-RU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2869455" y="3605224"/>
            <a:ext cx="1340432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Back-office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619480" y="3578971"/>
            <a:ext cx="1986094" cy="20789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824938" y="3981357"/>
            <a:ext cx="1575178" cy="4023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Продажи</a:t>
            </a:r>
            <a:endParaRPr lang="ru-RU" sz="14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824938" y="4517871"/>
            <a:ext cx="1575178" cy="4023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Маркетинг</a:t>
            </a:r>
            <a:endParaRPr lang="ru-RU" sz="14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24938" y="5054385"/>
            <a:ext cx="1575178" cy="4023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Обслуживание</a:t>
            </a:r>
            <a:endParaRPr lang="ru-R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933952" y="3605226"/>
            <a:ext cx="1414554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6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Front-office</a:t>
            </a:r>
            <a:endParaRPr lang="ru-RU" sz="16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5420" y="4048421"/>
            <a:ext cx="1712150" cy="10730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Поставщики</a:t>
            </a:r>
            <a:endParaRPr lang="ru-RU" sz="16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000078" y="4048421"/>
            <a:ext cx="1712150" cy="10730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Клиенты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846506" y="3193155"/>
            <a:ext cx="1472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Предприятие</a:t>
            </a:r>
            <a:endParaRPr lang="ru-RU" sz="1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Выноска со стрелкой вправо 33"/>
          <p:cNvSpPr/>
          <p:nvPr/>
        </p:nvSpPr>
        <p:spPr>
          <a:xfrm>
            <a:off x="562392" y="6060349"/>
            <a:ext cx="2054580" cy="402385"/>
          </a:xfrm>
          <a:prstGeom prst="rightArrowCallout">
            <a:avLst>
              <a:gd name="adj1" fmla="val 25000"/>
              <a:gd name="adj2" fmla="val 41732"/>
              <a:gd name="adj3" fmla="val 25000"/>
              <a:gd name="adj4" fmla="val 8524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Снабжение</a:t>
            </a:r>
            <a:endParaRPr lang="ru-RU" sz="1400" i="1" dirty="0"/>
          </a:p>
        </p:txBody>
      </p:sp>
      <p:sp>
        <p:nvSpPr>
          <p:cNvPr id="35" name="Выноска со стрелкой вправо 34"/>
          <p:cNvSpPr/>
          <p:nvPr/>
        </p:nvSpPr>
        <p:spPr>
          <a:xfrm>
            <a:off x="2736755" y="6060349"/>
            <a:ext cx="4040675" cy="402385"/>
          </a:xfrm>
          <a:prstGeom prst="rightArrowCallout">
            <a:avLst>
              <a:gd name="adj1" fmla="val 25000"/>
              <a:gd name="adj2" fmla="val 41732"/>
              <a:gd name="adj3" fmla="val 25000"/>
              <a:gd name="adj4" fmla="val 912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Создание дополнительной стоимости</a:t>
            </a:r>
            <a:endParaRPr lang="ru-RU" sz="1400" i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931592" y="6060349"/>
            <a:ext cx="1780636" cy="4023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Сбыт</a:t>
            </a:r>
            <a:endParaRPr lang="ru-RU" sz="1400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285428" y="1672576"/>
            <a:ext cx="81916" cy="94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Заголовок 3"/>
          <p:cNvSpPr>
            <a:spLocks noGrp="1"/>
          </p:cNvSpPr>
          <p:nvPr>
            <p:ph type="title"/>
          </p:nvPr>
        </p:nvSpPr>
        <p:spPr>
          <a:xfrm>
            <a:off x="609600" y="393664"/>
            <a:ext cx="8248680" cy="79059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Как работает предприятие?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71472" y="357166"/>
            <a:ext cx="8153400" cy="78581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Общая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хема продажи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1714488"/>
          <a:ext cx="364333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Выноска со стрелкой влево 16"/>
          <p:cNvSpPr/>
          <p:nvPr/>
        </p:nvSpPr>
        <p:spPr>
          <a:xfrm>
            <a:off x="4714876" y="2714620"/>
            <a:ext cx="3500462" cy="785818"/>
          </a:xfrm>
          <a:prstGeom prst="leftArrowCallout">
            <a:avLst>
              <a:gd name="adj1" fmla="val 61043"/>
              <a:gd name="adj2" fmla="val 50000"/>
              <a:gd name="adj3" fmla="val 25513"/>
              <a:gd name="adj4" fmla="val 8913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Активный поиск клиентов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Выставки, семинары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Реклама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Выноска со стрелкой влево 17"/>
          <p:cNvSpPr/>
          <p:nvPr/>
        </p:nvSpPr>
        <p:spPr>
          <a:xfrm>
            <a:off x="4714876" y="3742228"/>
            <a:ext cx="3500462" cy="615466"/>
          </a:xfrm>
          <a:prstGeom prst="leftArrowCallout">
            <a:avLst>
              <a:gd name="adj1" fmla="val 61043"/>
              <a:gd name="adj2" fmla="val 50000"/>
              <a:gd name="adj3" fmla="val 33767"/>
              <a:gd name="adj4" fmla="val 8950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Телефонные звонки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Встречи и презентации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лево 18"/>
          <p:cNvSpPr/>
          <p:nvPr/>
        </p:nvSpPr>
        <p:spPr>
          <a:xfrm>
            <a:off x="4714876" y="4643446"/>
            <a:ext cx="3500462" cy="857256"/>
          </a:xfrm>
          <a:prstGeom prst="leftArrowCallout">
            <a:avLst>
              <a:gd name="adj1" fmla="val 61043"/>
              <a:gd name="adj2" fmla="val 50000"/>
              <a:gd name="adj3" fmla="val 25513"/>
              <a:gd name="adj4" fmla="val 88020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Дополнительные встречи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Информационные материалы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Коммерческие предложения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Выноска со стрелкой влево 19"/>
          <p:cNvSpPr/>
          <p:nvPr/>
        </p:nvSpPr>
        <p:spPr>
          <a:xfrm>
            <a:off x="4714876" y="5786454"/>
            <a:ext cx="3500462" cy="642942"/>
          </a:xfrm>
          <a:prstGeom prst="leftArrowCallout">
            <a:avLst>
              <a:gd name="adj1" fmla="val 61043"/>
              <a:gd name="adj2" fmla="val 50000"/>
              <a:gd name="adj3" fmla="val 25513"/>
              <a:gd name="adj4" fmla="val 8802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Счет клиенту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Заказ-наряд</a:t>
            </a:r>
          </a:p>
        </p:txBody>
      </p:sp>
      <p:sp>
        <p:nvSpPr>
          <p:cNvPr id="21" name="Выноска со стрелкой влево 20"/>
          <p:cNvSpPr/>
          <p:nvPr/>
        </p:nvSpPr>
        <p:spPr>
          <a:xfrm>
            <a:off x="4714876" y="1643050"/>
            <a:ext cx="3500462" cy="785818"/>
          </a:xfrm>
          <a:prstGeom prst="leftArrowCallout">
            <a:avLst>
              <a:gd name="adj1" fmla="val 61043"/>
              <a:gd name="adj2" fmla="val 50000"/>
              <a:gd name="adj3" fmla="val 25513"/>
              <a:gd name="adj4" fmla="val 891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Отдел маркетинга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Руководитель компании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 Начальник отдела продаж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" name="Picture 33" descr="ASU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5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>
                                            <p:graphicEl>
                                              <a:dgm id="{4DB8D0EF-7F03-4245-AE83-EDE51B69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4DB8D0EF-7F03-4245-AE83-EDE51B69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>
                                            <p:graphicEl>
                                              <a:dgm id="{4DB8D0EF-7F03-4245-AE83-EDE51B69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B8D0EF-7F03-4245-AE83-EDE51B69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B8D0EF-7F03-4245-AE83-EDE51B69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254CEAF1-3FFD-44D5-A33D-1A2BD7B76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254CEAF1-3FFD-44D5-A33D-1A2BD7B76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6">
                                            <p:graphicEl>
                                              <a:dgm id="{254CEAF1-3FFD-44D5-A33D-1A2BD7B76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4CEAF1-3FFD-44D5-A33D-1A2BD7B76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4CEAF1-3FFD-44D5-A33D-1A2BD7B76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 uiExpand="1">
        <p:bldSub>
          <a:bldDgm bld="one"/>
        </p:bldSub>
      </p:bldGraphic>
      <p:bldP spid="20" grpId="0" animBg="1"/>
      <p:bldP spid="21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71472" y="357166"/>
            <a:ext cx="8153400" cy="78581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Традиционная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модель продаж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714348" y="2714620"/>
          <a:ext cx="364333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1472" y="2571744"/>
            <a:ext cx="3929090" cy="3000396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472" y="1997981"/>
            <a:ext cx="29699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Слабые звенья в цепи: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2525152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отсутствует методика, система продаж;</a:t>
            </a:r>
          </a:p>
          <a:p>
            <a:pPr>
              <a:buFontTx/>
              <a:buChar char="-"/>
            </a:pPr>
            <a:r>
              <a:rPr lang="ru-RU" sz="1600" dirty="0" smtClean="0"/>
              <a:t> не регламентированы этапы продаж;</a:t>
            </a:r>
          </a:p>
          <a:p>
            <a:pPr>
              <a:buFontTx/>
              <a:buChar char="-"/>
            </a:pPr>
            <a:r>
              <a:rPr lang="ru-RU" sz="1600" dirty="0" smtClean="0"/>
              <a:t> работа менеджеров по продажам на каждом этапе скрыта от руководителя, начальника отдела продаж;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каждый сотрудник в своих действиях руководствуется собственными представлениями о продажах («мне кажется так лучше»);</a:t>
            </a:r>
          </a:p>
          <a:p>
            <a:pPr>
              <a:buFontTx/>
              <a:buChar char="-"/>
            </a:pPr>
            <a:r>
              <a:rPr lang="ru-RU" sz="1600" dirty="0" smtClean="0"/>
              <a:t> каждый сотрудник сам за себя, интересы компании проигрывают интересам менеджеров.</a:t>
            </a:r>
          </a:p>
        </p:txBody>
      </p:sp>
      <p:pic>
        <p:nvPicPr>
          <p:cNvPr id="13" name="Picture 33" descr="ASU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6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Методика «Бриллиантовые продажи»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3747</Words>
  <Application>Microsoft Office PowerPoint</Application>
  <PresentationFormat>Экран (4:3)</PresentationFormat>
  <Paragraphs>1025</Paragraphs>
  <Slides>41</Slides>
  <Notes>20</Notes>
  <HiddenSlides>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Student presentation</vt:lpstr>
      <vt:lpstr>«Бриллиантовые ПРОДАЖИ» Постановка работы отдела продаж по методике</vt:lpstr>
      <vt:lpstr>Содержание</vt:lpstr>
      <vt:lpstr>Для кого эта услуга?</vt:lpstr>
      <vt:lpstr>Как работает предприятие?</vt:lpstr>
      <vt:lpstr>Как работает предприятие?</vt:lpstr>
      <vt:lpstr>Как работает предприятие?</vt:lpstr>
      <vt:lpstr>Как работает предприятие?</vt:lpstr>
      <vt:lpstr>Слайд 8</vt:lpstr>
      <vt:lpstr>Слайд 9</vt:lpstr>
      <vt:lpstr>Недостатки традиционной модели</vt:lpstr>
      <vt:lpstr>Слайд 11</vt:lpstr>
      <vt:lpstr>Слайд 12</vt:lpstr>
      <vt:lpstr>Слайд 13</vt:lpstr>
      <vt:lpstr>Слайд 14</vt:lpstr>
      <vt:lpstr>Воронка продаж</vt:lpstr>
      <vt:lpstr>Что показывает воронка продаж?</vt:lpstr>
      <vt:lpstr>Эталонная воронка продаж</vt:lpstr>
      <vt:lpstr>Воронка продаж в динамике</vt:lpstr>
      <vt:lpstr>Воронка продаж в динамике</vt:lpstr>
      <vt:lpstr>Воронка продаж в динамике</vt:lpstr>
      <vt:lpstr>Слайд 21</vt:lpstr>
      <vt:lpstr>Воронка продаж в таблице</vt:lpstr>
      <vt:lpstr>Воронка продаж в таблице</vt:lpstr>
      <vt:lpstr>Эффект от внедрения методики</vt:lpstr>
      <vt:lpstr>Отчеты по результатам этапов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Внедрение методики Страхи сотрудников</vt:lpstr>
      <vt:lpstr>Внедрение методики Типология сопротивления</vt:lpstr>
      <vt:lpstr>Внедрение методики Этапы сопротивления</vt:lpstr>
      <vt:lpstr>Внедрение методики Преимущества для сотрудников</vt:lpstr>
      <vt:lpstr>Внедрение методики Сквозь тернии к звездам</vt:lpstr>
      <vt:lpstr>Внедрение методики Интересы сторон</vt:lpstr>
      <vt:lpstr>Наши клиенты</vt:lpstr>
      <vt:lpstr>Разработчик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Построение отдела продаж</dc:subject>
  <dc:creator/>
  <cp:lastModifiedBy/>
  <cp:revision>1</cp:revision>
  <dcterms:created xsi:type="dcterms:W3CDTF">2007-06-17T18:44:40Z</dcterms:created>
  <dcterms:modified xsi:type="dcterms:W3CDTF">2008-10-26T21:49:14Z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_TemplateID">
    <vt:lpwstr>TC101671251049</vt:lpwstr>
  </property>
</Properties>
</file>